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1.xml" ContentType="application/vnd.openxmlformats-officedocument.presentationml.tags+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086" r:id="rId1"/>
  </p:sldMasterIdLst>
  <p:notesMasterIdLst>
    <p:notesMasterId r:id="rId27"/>
  </p:notesMasterIdLst>
  <p:handoutMasterIdLst>
    <p:handoutMasterId r:id="rId28"/>
  </p:handoutMasterIdLst>
  <p:sldIdLst>
    <p:sldId id="511" r:id="rId2"/>
    <p:sldId id="1130" r:id="rId3"/>
    <p:sldId id="1144" r:id="rId4"/>
    <p:sldId id="1145" r:id="rId5"/>
    <p:sldId id="1146" r:id="rId6"/>
    <p:sldId id="1147" r:id="rId7"/>
    <p:sldId id="1148" r:id="rId8"/>
    <p:sldId id="1149" r:id="rId9"/>
    <p:sldId id="1150" r:id="rId10"/>
    <p:sldId id="1151" r:id="rId11"/>
    <p:sldId id="1152" r:id="rId12"/>
    <p:sldId id="1153" r:id="rId13"/>
    <p:sldId id="1154" r:id="rId14"/>
    <p:sldId id="1155" r:id="rId15"/>
    <p:sldId id="1156" r:id="rId16"/>
    <p:sldId id="1157" r:id="rId17"/>
    <p:sldId id="1158" r:id="rId18"/>
    <p:sldId id="1159" r:id="rId19"/>
    <p:sldId id="1160" r:id="rId20"/>
    <p:sldId id="1141" r:id="rId21"/>
    <p:sldId id="1161" r:id="rId22"/>
    <p:sldId id="1162" r:id="rId23"/>
    <p:sldId id="1129" r:id="rId24"/>
    <p:sldId id="949" r:id="rId25"/>
    <p:sldId id="1179" r:id="rId26"/>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7FA9"/>
    <a:srgbClr val="2AC2AC"/>
    <a:srgbClr val="8FC854"/>
    <a:srgbClr val="E83099"/>
    <a:srgbClr val="CC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339" autoAdjust="0"/>
    <p:restoredTop sz="99412" autoAdjust="0"/>
  </p:normalViewPr>
  <p:slideViewPr>
    <p:cSldViewPr>
      <p:cViewPr varScale="1">
        <p:scale>
          <a:sx n="117" d="100"/>
          <a:sy n="117" d="100"/>
        </p:scale>
        <p:origin x="498" y="114"/>
      </p:cViewPr>
      <p:guideLst>
        <p:guide orient="horz" pos="2160"/>
        <p:guide pos="2880"/>
      </p:guideLst>
    </p:cSldViewPr>
  </p:slideViewPr>
  <p:outlineViewPr>
    <p:cViewPr>
      <p:scale>
        <a:sx n="33" d="100"/>
        <a:sy n="33" d="100"/>
      </p:scale>
      <p:origin x="0" y="14790"/>
    </p:cViewPr>
  </p:outlineViewPr>
  <p:notesTextViewPr>
    <p:cViewPr>
      <p:scale>
        <a:sx n="100" d="100"/>
        <a:sy n="100" d="100"/>
      </p:scale>
      <p:origin x="0" y="0"/>
    </p:cViewPr>
  </p:notesTextViewPr>
  <p:sorterViewPr>
    <p:cViewPr varScale="1">
      <p:scale>
        <a:sx n="100" d="100"/>
        <a:sy n="100" d="100"/>
      </p:scale>
      <p:origin x="0" y="0"/>
    </p:cViewPr>
  </p:sorterViewPr>
  <p:notesViewPr>
    <p:cSldViewPr>
      <p:cViewPr>
        <p:scale>
          <a:sx n="90" d="100"/>
          <a:sy n="90" d="100"/>
        </p:scale>
        <p:origin x="-1992" y="1464"/>
      </p:cViewPr>
      <p:guideLst>
        <p:guide orient="horz" pos="2928"/>
        <p:guide pos="220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6738"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1214" tIns="45608" rIns="91214" bIns="45608" numCol="1" anchor="t" anchorCtr="0" compatLnSpc="1">
            <a:prstTxWarp prst="textNoShape">
              <a:avLst/>
            </a:prstTxWarp>
          </a:bodyPr>
          <a:lstStyle>
            <a:lvl1pPr defTabSz="911623">
              <a:defRPr sz="1200">
                <a:latin typeface="Times New Roman" pitchFamily="18" charset="0"/>
                <a:ea typeface="+mn-ea"/>
                <a:cs typeface="+mn-cs"/>
              </a:defRPr>
            </a:lvl1pPr>
          </a:lstStyle>
          <a:p>
            <a:pPr>
              <a:defRPr/>
            </a:pPr>
            <a:endParaRPr lang="en-US"/>
          </a:p>
        </p:txBody>
      </p:sp>
      <p:sp>
        <p:nvSpPr>
          <p:cNvPr id="116739" name="Rectangle 3"/>
          <p:cNvSpPr>
            <a:spLocks noGrp="1" noChangeArrowheads="1"/>
          </p:cNvSpPr>
          <p:nvPr>
            <p:ph type="dt" sz="quarter" idx="1"/>
          </p:nvPr>
        </p:nvSpPr>
        <p:spPr bwMode="auto">
          <a:xfrm>
            <a:off x="3973513" y="0"/>
            <a:ext cx="3036887" cy="465138"/>
          </a:xfrm>
          <a:prstGeom prst="rect">
            <a:avLst/>
          </a:prstGeom>
          <a:noFill/>
          <a:ln w="9525">
            <a:noFill/>
            <a:miter lim="800000"/>
            <a:headEnd/>
            <a:tailEnd/>
          </a:ln>
          <a:effectLst/>
        </p:spPr>
        <p:txBody>
          <a:bodyPr vert="horz" wrap="square" lIns="91214" tIns="45608" rIns="91214" bIns="45608" numCol="1" anchor="t" anchorCtr="0" compatLnSpc="1">
            <a:prstTxWarp prst="textNoShape">
              <a:avLst/>
            </a:prstTxWarp>
          </a:bodyPr>
          <a:lstStyle>
            <a:lvl1pPr algn="r" defTabSz="911623">
              <a:defRPr sz="1200">
                <a:latin typeface="Times New Roman" pitchFamily="18" charset="0"/>
                <a:ea typeface="+mn-ea"/>
                <a:cs typeface="+mn-cs"/>
              </a:defRPr>
            </a:lvl1pPr>
          </a:lstStyle>
          <a:p>
            <a:pPr>
              <a:defRPr/>
            </a:pPr>
            <a:endParaRPr lang="en-US"/>
          </a:p>
        </p:txBody>
      </p:sp>
      <p:sp>
        <p:nvSpPr>
          <p:cNvPr id="116740" name="Rectangle 4"/>
          <p:cNvSpPr>
            <a:spLocks noGrp="1" noChangeArrowheads="1"/>
          </p:cNvSpPr>
          <p:nvPr>
            <p:ph type="ftr" sz="quarter" idx="2"/>
          </p:nvPr>
        </p:nvSpPr>
        <p:spPr bwMode="auto">
          <a:xfrm>
            <a:off x="0" y="8831263"/>
            <a:ext cx="3038475" cy="465137"/>
          </a:xfrm>
          <a:prstGeom prst="rect">
            <a:avLst/>
          </a:prstGeom>
          <a:noFill/>
          <a:ln w="9525">
            <a:noFill/>
            <a:miter lim="800000"/>
            <a:headEnd/>
            <a:tailEnd/>
          </a:ln>
          <a:effectLst/>
        </p:spPr>
        <p:txBody>
          <a:bodyPr vert="horz" wrap="square" lIns="91214" tIns="45608" rIns="91214" bIns="45608" numCol="1" anchor="b" anchorCtr="0" compatLnSpc="1">
            <a:prstTxWarp prst="textNoShape">
              <a:avLst/>
            </a:prstTxWarp>
          </a:bodyPr>
          <a:lstStyle>
            <a:lvl1pPr defTabSz="911623">
              <a:defRPr sz="1200">
                <a:latin typeface="Times New Roman" pitchFamily="18" charset="0"/>
                <a:ea typeface="+mn-ea"/>
                <a:cs typeface="+mn-cs"/>
              </a:defRPr>
            </a:lvl1pPr>
          </a:lstStyle>
          <a:p>
            <a:pPr>
              <a:defRPr/>
            </a:pPr>
            <a:endParaRPr lang="en-US"/>
          </a:p>
        </p:txBody>
      </p:sp>
      <p:sp>
        <p:nvSpPr>
          <p:cNvPr id="116741" name="Rectangle 5"/>
          <p:cNvSpPr>
            <a:spLocks noGrp="1" noChangeArrowheads="1"/>
          </p:cNvSpPr>
          <p:nvPr>
            <p:ph type="sldNum" sz="quarter" idx="3"/>
          </p:nvPr>
        </p:nvSpPr>
        <p:spPr bwMode="auto">
          <a:xfrm>
            <a:off x="3973513" y="8831263"/>
            <a:ext cx="3036887" cy="465137"/>
          </a:xfrm>
          <a:prstGeom prst="rect">
            <a:avLst/>
          </a:prstGeom>
          <a:noFill/>
          <a:ln w="9525">
            <a:noFill/>
            <a:miter lim="800000"/>
            <a:headEnd/>
            <a:tailEnd/>
          </a:ln>
          <a:effectLst/>
        </p:spPr>
        <p:txBody>
          <a:bodyPr vert="horz" wrap="square" lIns="91214" tIns="45608" rIns="91214" bIns="45608" numCol="1" anchor="b" anchorCtr="0" compatLnSpc="1">
            <a:prstTxWarp prst="textNoShape">
              <a:avLst/>
            </a:prstTxWarp>
          </a:bodyPr>
          <a:lstStyle>
            <a:lvl1pPr algn="r" defTabSz="909638">
              <a:defRPr sz="1200"/>
            </a:lvl1pPr>
          </a:lstStyle>
          <a:p>
            <a:fld id="{50F19C79-8E12-4FB4-8161-097CD9A7CAC3}" type="slidenum">
              <a:rPr lang="en-US" altLang="en-US"/>
              <a:pPr/>
              <a:t>‹#›</a:t>
            </a:fld>
            <a:endParaRPr lang="en-US" altLang="en-US"/>
          </a:p>
        </p:txBody>
      </p:sp>
    </p:spTree>
    <p:extLst>
      <p:ext uri="{BB962C8B-B14F-4D97-AF65-F5344CB8AC3E}">
        <p14:creationId xmlns:p14="http://schemas.microsoft.com/office/powerpoint/2010/main" val="18738361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1214" tIns="45608" rIns="91214" bIns="45608" numCol="1" anchor="t" anchorCtr="0" compatLnSpc="1">
            <a:prstTxWarp prst="textNoShape">
              <a:avLst/>
            </a:prstTxWarp>
          </a:bodyPr>
          <a:lstStyle>
            <a:lvl1pPr defTabSz="911623">
              <a:defRPr sz="1200">
                <a:latin typeface="Times New Roman" pitchFamily="18" charset="0"/>
                <a:ea typeface="+mn-ea"/>
                <a:cs typeface="+mn-cs"/>
              </a:defRPr>
            </a:lvl1pPr>
          </a:lstStyle>
          <a:p>
            <a:pPr>
              <a:defRPr/>
            </a:pPr>
            <a:endParaRPr lang="en-US"/>
          </a:p>
        </p:txBody>
      </p:sp>
      <p:sp>
        <p:nvSpPr>
          <p:cNvPr id="4099" name="Rectangle 3"/>
          <p:cNvSpPr>
            <a:spLocks noGrp="1" noChangeArrowheads="1"/>
          </p:cNvSpPr>
          <p:nvPr>
            <p:ph type="dt" idx="1"/>
          </p:nvPr>
        </p:nvSpPr>
        <p:spPr bwMode="auto">
          <a:xfrm>
            <a:off x="3973513" y="0"/>
            <a:ext cx="3036887" cy="465138"/>
          </a:xfrm>
          <a:prstGeom prst="rect">
            <a:avLst/>
          </a:prstGeom>
          <a:noFill/>
          <a:ln w="9525">
            <a:noFill/>
            <a:miter lim="800000"/>
            <a:headEnd/>
            <a:tailEnd/>
          </a:ln>
          <a:effectLst/>
        </p:spPr>
        <p:txBody>
          <a:bodyPr vert="horz" wrap="square" lIns="91214" tIns="45608" rIns="91214" bIns="45608" numCol="1" anchor="t" anchorCtr="0" compatLnSpc="1">
            <a:prstTxWarp prst="textNoShape">
              <a:avLst/>
            </a:prstTxWarp>
          </a:bodyPr>
          <a:lstStyle>
            <a:lvl1pPr algn="r" defTabSz="911623">
              <a:defRPr sz="1200">
                <a:latin typeface="Times New Roman" pitchFamily="18" charset="0"/>
                <a:ea typeface="+mn-ea"/>
                <a:cs typeface="+mn-cs"/>
              </a:defRPr>
            </a:lvl1pPr>
          </a:lstStyle>
          <a:p>
            <a:pPr>
              <a:defRPr/>
            </a:pPr>
            <a:endParaRPr lang="en-US"/>
          </a:p>
        </p:txBody>
      </p:sp>
      <p:sp>
        <p:nvSpPr>
          <p:cNvPr id="4101" name="Rectangle 5"/>
          <p:cNvSpPr>
            <a:spLocks noGrp="1" noChangeArrowheads="1"/>
          </p:cNvSpPr>
          <p:nvPr>
            <p:ph type="body" sz="quarter" idx="3"/>
          </p:nvPr>
        </p:nvSpPr>
        <p:spPr bwMode="auto">
          <a:xfrm>
            <a:off x="935038" y="4416425"/>
            <a:ext cx="5140325" cy="4183063"/>
          </a:xfrm>
          <a:prstGeom prst="rect">
            <a:avLst/>
          </a:prstGeom>
          <a:noFill/>
          <a:ln w="9525">
            <a:noFill/>
            <a:miter lim="800000"/>
            <a:headEnd/>
            <a:tailEnd/>
          </a:ln>
          <a:effectLst/>
        </p:spPr>
        <p:txBody>
          <a:bodyPr vert="horz" wrap="square" lIns="91214" tIns="45608" rIns="91214" bIns="4560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831263"/>
            <a:ext cx="3038475" cy="465137"/>
          </a:xfrm>
          <a:prstGeom prst="rect">
            <a:avLst/>
          </a:prstGeom>
          <a:noFill/>
          <a:ln w="9525">
            <a:noFill/>
            <a:miter lim="800000"/>
            <a:headEnd/>
            <a:tailEnd/>
          </a:ln>
          <a:effectLst/>
        </p:spPr>
        <p:txBody>
          <a:bodyPr vert="horz" wrap="square" lIns="91214" tIns="45608" rIns="91214" bIns="45608" numCol="1" anchor="b" anchorCtr="0" compatLnSpc="1">
            <a:prstTxWarp prst="textNoShape">
              <a:avLst/>
            </a:prstTxWarp>
          </a:bodyPr>
          <a:lstStyle>
            <a:lvl1pPr defTabSz="911623">
              <a:defRPr sz="1200">
                <a:latin typeface="Times New Roman" pitchFamily="18" charset="0"/>
                <a:ea typeface="+mn-ea"/>
                <a:cs typeface="+mn-cs"/>
              </a:defRPr>
            </a:lvl1pPr>
          </a:lstStyle>
          <a:p>
            <a:pPr>
              <a:defRPr/>
            </a:pPr>
            <a:endParaRPr lang="en-US"/>
          </a:p>
        </p:txBody>
      </p:sp>
      <p:sp>
        <p:nvSpPr>
          <p:cNvPr id="8" name="Slide Number Placeholder 7"/>
          <p:cNvSpPr>
            <a:spLocks noGrp="1"/>
          </p:cNvSpPr>
          <p:nvPr>
            <p:ph type="sldNum" sz="quarter" idx="5"/>
          </p:nvPr>
        </p:nvSpPr>
        <p:spPr>
          <a:xfrm>
            <a:off x="3970338" y="8829675"/>
            <a:ext cx="3038475" cy="465138"/>
          </a:xfrm>
          <a:prstGeom prst="rect">
            <a:avLst/>
          </a:prstGeom>
        </p:spPr>
        <p:txBody>
          <a:bodyPr vert="horz" wrap="square" lIns="90222" tIns="45111" rIns="90222" bIns="45111" numCol="1" anchor="b" anchorCtr="0" compatLnSpc="1">
            <a:prstTxWarp prst="textNoShape">
              <a:avLst/>
            </a:prstTxWarp>
          </a:bodyPr>
          <a:lstStyle>
            <a:lvl1pPr algn="r">
              <a:defRPr sz="1200"/>
            </a:lvl1pPr>
          </a:lstStyle>
          <a:p>
            <a:fld id="{CCE6C113-BE08-4F73-8411-8201F6FE81B7}" type="slidenum">
              <a:rPr lang="en-US" altLang="en-US"/>
              <a:pPr/>
              <a:t>‹#›</a:t>
            </a:fld>
            <a:endParaRPr lang="en-US" altLang="en-US"/>
          </a:p>
        </p:txBody>
      </p:sp>
      <p:sp>
        <p:nvSpPr>
          <p:cNvPr id="9" name="Slide Image Placeholder 8"/>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0222" tIns="45111" rIns="90222" bIns="45111" rtlCol="0" anchor="ctr"/>
          <a:lstStyle/>
          <a:p>
            <a:pPr lvl="0"/>
            <a:endParaRPr lang="en-US" noProof="0" dirty="0"/>
          </a:p>
        </p:txBody>
      </p:sp>
    </p:spTree>
    <p:extLst>
      <p:ext uri="{BB962C8B-B14F-4D97-AF65-F5344CB8AC3E}">
        <p14:creationId xmlns:p14="http://schemas.microsoft.com/office/powerpoint/2010/main" val="233648100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pitchFamily="34" charset="-128"/>
        <a:cs typeface="ＭＳ Ｐゴシック" charset="-128"/>
      </a:defRPr>
    </a:lvl1pPr>
    <a:lvl2pPr marL="37931725" indent="-37474525" algn="l" rtl="0" eaLnBrk="0" fontAlgn="base" hangingPunct="0">
      <a:spcBef>
        <a:spcPct val="30000"/>
      </a:spcBef>
      <a:spcAft>
        <a:spcPct val="0"/>
      </a:spcAft>
      <a:defRPr sz="1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35013" indent="-2794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31888" indent="-223838"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585913" indent="-223838"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43113" indent="-223838"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00313" indent="-22383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57513" indent="-22383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14713" indent="-22383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71913" indent="-22383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pPr>
            <a:fld id="{C7EC25CE-8F57-4079-8EF7-3E54FB06B7F4}" type="slidenum">
              <a:rPr lang="en-US" altLang="en-US">
                <a:cs typeface="Arial" panose="020B0604020202020204" pitchFamily="34" charset="0"/>
              </a:rPr>
              <a:pPr eaLnBrk="1" hangingPunct="1">
                <a:spcBef>
                  <a:spcPct val="0"/>
                </a:spcBef>
              </a:pPr>
              <a:t>1</a:t>
            </a:fld>
            <a:endParaRPr lang="en-US" altLang="en-US">
              <a:cs typeface="Arial" panose="020B0604020202020204" pitchFamily="34" charset="0"/>
            </a:endParaRPr>
          </a:p>
        </p:txBody>
      </p:sp>
    </p:spTree>
    <p:extLst>
      <p:ext uri="{BB962C8B-B14F-4D97-AF65-F5344CB8AC3E}">
        <p14:creationId xmlns:p14="http://schemas.microsoft.com/office/powerpoint/2010/main" val="12099966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pPr>
            <a:fld id="{83E5D6DF-7817-40DC-8B3A-AF3A1A8D74BA}" type="slidenum">
              <a:rPr lang="en-US" altLang="en-US">
                <a:cs typeface="Arial" panose="020B0604020202020204" pitchFamily="34" charset="0"/>
              </a:rPr>
              <a:pPr eaLnBrk="1" hangingPunct="1">
                <a:spcBef>
                  <a:spcPct val="0"/>
                </a:spcBef>
              </a:pPr>
              <a:t>11</a:t>
            </a:fld>
            <a:endParaRPr lang="en-US" altLang="en-US">
              <a:cs typeface="Arial" panose="020B0604020202020204" pitchFamily="34" charset="0"/>
            </a:endParaRPr>
          </a:p>
        </p:txBody>
      </p:sp>
    </p:spTree>
    <p:extLst>
      <p:ext uri="{BB962C8B-B14F-4D97-AF65-F5344CB8AC3E}">
        <p14:creationId xmlns:p14="http://schemas.microsoft.com/office/powerpoint/2010/main" val="25814029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pPr>
            <a:fld id="{39FE7AC5-FD5B-4AC8-A05F-DB542EF2BDE6}" type="slidenum">
              <a:rPr lang="en-US" altLang="en-US">
                <a:cs typeface="Arial" panose="020B0604020202020204" pitchFamily="34" charset="0"/>
              </a:rPr>
              <a:pPr eaLnBrk="1" hangingPunct="1">
                <a:spcBef>
                  <a:spcPct val="0"/>
                </a:spcBef>
              </a:pPr>
              <a:t>12</a:t>
            </a:fld>
            <a:endParaRPr lang="en-US" altLang="en-US">
              <a:cs typeface="Arial" panose="020B0604020202020204" pitchFamily="34" charset="0"/>
            </a:endParaRPr>
          </a:p>
        </p:txBody>
      </p:sp>
    </p:spTree>
    <p:extLst>
      <p:ext uri="{BB962C8B-B14F-4D97-AF65-F5344CB8AC3E}">
        <p14:creationId xmlns:p14="http://schemas.microsoft.com/office/powerpoint/2010/main" val="16732887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pPr>
            <a:fld id="{A2069490-D41F-4451-A1C7-6EBAFDA3CE95}" type="slidenum">
              <a:rPr lang="en-US" altLang="en-US">
                <a:cs typeface="Arial" panose="020B0604020202020204" pitchFamily="34" charset="0"/>
              </a:rPr>
              <a:pPr eaLnBrk="1" hangingPunct="1">
                <a:spcBef>
                  <a:spcPct val="0"/>
                </a:spcBef>
              </a:pPr>
              <a:t>13</a:t>
            </a:fld>
            <a:endParaRPr lang="en-US" altLang="en-US">
              <a:cs typeface="Arial" panose="020B0604020202020204" pitchFamily="34" charset="0"/>
            </a:endParaRPr>
          </a:p>
        </p:txBody>
      </p:sp>
    </p:spTree>
    <p:extLst>
      <p:ext uri="{BB962C8B-B14F-4D97-AF65-F5344CB8AC3E}">
        <p14:creationId xmlns:p14="http://schemas.microsoft.com/office/powerpoint/2010/main" val="38359467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pPr>
            <a:fld id="{907A7CD1-99F6-45E9-9A2E-38BFA2286DB0}" type="slidenum">
              <a:rPr lang="en-US" altLang="en-US">
                <a:cs typeface="Arial" panose="020B0604020202020204" pitchFamily="34" charset="0"/>
              </a:rPr>
              <a:pPr eaLnBrk="1" hangingPunct="1">
                <a:spcBef>
                  <a:spcPct val="0"/>
                </a:spcBef>
              </a:pPr>
              <a:t>14</a:t>
            </a:fld>
            <a:endParaRPr lang="en-US" altLang="en-US">
              <a:cs typeface="Arial" panose="020B0604020202020204" pitchFamily="34" charset="0"/>
            </a:endParaRPr>
          </a:p>
        </p:txBody>
      </p:sp>
    </p:spTree>
    <p:extLst>
      <p:ext uri="{BB962C8B-B14F-4D97-AF65-F5344CB8AC3E}">
        <p14:creationId xmlns:p14="http://schemas.microsoft.com/office/powerpoint/2010/main" val="31254191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pPr>
            <a:fld id="{4B119FED-688B-4133-A4DD-CADE2E73C398}" type="slidenum">
              <a:rPr lang="en-US" altLang="en-US">
                <a:cs typeface="Arial" panose="020B0604020202020204" pitchFamily="34" charset="0"/>
              </a:rPr>
              <a:pPr eaLnBrk="1" hangingPunct="1">
                <a:spcBef>
                  <a:spcPct val="0"/>
                </a:spcBef>
              </a:pPr>
              <a:t>15</a:t>
            </a:fld>
            <a:endParaRPr lang="en-US" altLang="en-US">
              <a:cs typeface="Arial" panose="020B0604020202020204" pitchFamily="34" charset="0"/>
            </a:endParaRPr>
          </a:p>
        </p:txBody>
      </p:sp>
    </p:spTree>
    <p:extLst>
      <p:ext uri="{BB962C8B-B14F-4D97-AF65-F5344CB8AC3E}">
        <p14:creationId xmlns:p14="http://schemas.microsoft.com/office/powerpoint/2010/main" val="7036539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pPr>
            <a:fld id="{8CA4A75F-2394-4F67-B38F-046F57C31AA5}" type="slidenum">
              <a:rPr lang="en-US" altLang="en-US">
                <a:cs typeface="Arial" panose="020B0604020202020204" pitchFamily="34" charset="0"/>
              </a:rPr>
              <a:pPr eaLnBrk="1" hangingPunct="1">
                <a:spcBef>
                  <a:spcPct val="0"/>
                </a:spcBef>
              </a:pPr>
              <a:t>16</a:t>
            </a:fld>
            <a:endParaRPr lang="en-US" altLang="en-US">
              <a:cs typeface="Arial" panose="020B0604020202020204" pitchFamily="34" charset="0"/>
            </a:endParaRPr>
          </a:p>
        </p:txBody>
      </p:sp>
    </p:spTree>
    <p:extLst>
      <p:ext uri="{BB962C8B-B14F-4D97-AF65-F5344CB8AC3E}">
        <p14:creationId xmlns:p14="http://schemas.microsoft.com/office/powerpoint/2010/main" val="19136001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pPr>
            <a:fld id="{BD433561-477D-4EA7-AC14-7215CD5D0DF5}" type="slidenum">
              <a:rPr lang="en-US" altLang="en-US">
                <a:cs typeface="Arial" panose="020B0604020202020204" pitchFamily="34" charset="0"/>
              </a:rPr>
              <a:pPr eaLnBrk="1" hangingPunct="1">
                <a:spcBef>
                  <a:spcPct val="0"/>
                </a:spcBef>
              </a:pPr>
              <a:t>17</a:t>
            </a:fld>
            <a:endParaRPr lang="en-US" altLang="en-US">
              <a:cs typeface="Arial" panose="020B0604020202020204" pitchFamily="34" charset="0"/>
            </a:endParaRPr>
          </a:p>
        </p:txBody>
      </p:sp>
    </p:spTree>
    <p:extLst>
      <p:ext uri="{BB962C8B-B14F-4D97-AF65-F5344CB8AC3E}">
        <p14:creationId xmlns:p14="http://schemas.microsoft.com/office/powerpoint/2010/main" val="10849684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pPr>
            <a:fld id="{2A38FB15-319B-42B4-9AC1-D941FE5D86B7}" type="slidenum">
              <a:rPr lang="en-US" altLang="en-US">
                <a:cs typeface="Arial" panose="020B0604020202020204" pitchFamily="34" charset="0"/>
              </a:rPr>
              <a:pPr eaLnBrk="1" hangingPunct="1">
                <a:spcBef>
                  <a:spcPct val="0"/>
                </a:spcBef>
              </a:pPr>
              <a:t>18</a:t>
            </a:fld>
            <a:endParaRPr lang="en-US" altLang="en-US">
              <a:cs typeface="Arial" panose="020B0604020202020204" pitchFamily="34" charset="0"/>
            </a:endParaRPr>
          </a:p>
        </p:txBody>
      </p:sp>
    </p:spTree>
    <p:extLst>
      <p:ext uri="{BB962C8B-B14F-4D97-AF65-F5344CB8AC3E}">
        <p14:creationId xmlns:p14="http://schemas.microsoft.com/office/powerpoint/2010/main" val="35930845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pPr>
            <a:fld id="{6CCD94DA-0AC2-4C37-8208-8F84827FAC2F}" type="slidenum">
              <a:rPr lang="en-US" altLang="en-US">
                <a:cs typeface="Arial" panose="020B0604020202020204" pitchFamily="34" charset="0"/>
              </a:rPr>
              <a:pPr eaLnBrk="1" hangingPunct="1">
                <a:spcBef>
                  <a:spcPct val="0"/>
                </a:spcBef>
              </a:pPr>
              <a:t>19</a:t>
            </a:fld>
            <a:endParaRPr lang="en-US" altLang="en-US">
              <a:cs typeface="Arial" panose="020B0604020202020204" pitchFamily="34" charset="0"/>
            </a:endParaRPr>
          </a:p>
        </p:txBody>
      </p:sp>
    </p:spTree>
    <p:extLst>
      <p:ext uri="{BB962C8B-B14F-4D97-AF65-F5344CB8AC3E}">
        <p14:creationId xmlns:p14="http://schemas.microsoft.com/office/powerpoint/2010/main" val="11061866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pPr>
            <a:fld id="{2FF3214B-DA33-40C0-AEE7-111B293D71BC}" type="slidenum">
              <a:rPr lang="en-US" altLang="en-US">
                <a:cs typeface="Arial" panose="020B0604020202020204" pitchFamily="34" charset="0"/>
              </a:rPr>
              <a:pPr eaLnBrk="1" hangingPunct="1">
                <a:spcBef>
                  <a:spcPct val="0"/>
                </a:spcBef>
              </a:pPr>
              <a:t>20</a:t>
            </a:fld>
            <a:endParaRPr lang="en-US" altLang="en-US">
              <a:cs typeface="Arial" panose="020B0604020202020204" pitchFamily="34" charset="0"/>
            </a:endParaRPr>
          </a:p>
        </p:txBody>
      </p:sp>
    </p:spTree>
    <p:extLst>
      <p:ext uri="{BB962C8B-B14F-4D97-AF65-F5344CB8AC3E}">
        <p14:creationId xmlns:p14="http://schemas.microsoft.com/office/powerpoint/2010/main" val="7016860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pPr>
            <a:fld id="{26FE20E3-B4C4-4C05-A0AA-225ECA7257F1}" type="slidenum">
              <a:rPr lang="en-US" altLang="en-US">
                <a:cs typeface="Arial" panose="020B0604020202020204" pitchFamily="34" charset="0"/>
              </a:rPr>
              <a:pPr eaLnBrk="1" hangingPunct="1">
                <a:spcBef>
                  <a:spcPct val="0"/>
                </a:spcBef>
              </a:pPr>
              <a:t>3</a:t>
            </a:fld>
            <a:endParaRPr lang="en-US" altLang="en-US">
              <a:cs typeface="Arial" panose="020B0604020202020204" pitchFamily="34" charset="0"/>
            </a:endParaRPr>
          </a:p>
        </p:txBody>
      </p:sp>
    </p:spTree>
    <p:extLst>
      <p:ext uri="{BB962C8B-B14F-4D97-AF65-F5344CB8AC3E}">
        <p14:creationId xmlns:p14="http://schemas.microsoft.com/office/powerpoint/2010/main" val="22800242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pPr>
            <a:fld id="{3D3DC58F-3588-48F4-B171-FF1A62F273B6}" type="slidenum">
              <a:rPr lang="en-US" altLang="en-US">
                <a:cs typeface="Arial" panose="020B0604020202020204" pitchFamily="34" charset="0"/>
              </a:rPr>
              <a:pPr eaLnBrk="1" hangingPunct="1">
                <a:spcBef>
                  <a:spcPct val="0"/>
                </a:spcBef>
              </a:pPr>
              <a:t>21</a:t>
            </a:fld>
            <a:endParaRPr lang="en-US" altLang="en-US">
              <a:cs typeface="Arial" panose="020B0604020202020204" pitchFamily="34" charset="0"/>
            </a:endParaRPr>
          </a:p>
        </p:txBody>
      </p:sp>
    </p:spTree>
    <p:extLst>
      <p:ext uri="{BB962C8B-B14F-4D97-AF65-F5344CB8AC3E}">
        <p14:creationId xmlns:p14="http://schemas.microsoft.com/office/powerpoint/2010/main" val="15704131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pPr>
            <a:fld id="{1D909B97-E271-4B2E-A701-053A17AE1743}" type="slidenum">
              <a:rPr lang="en-US" altLang="en-US">
                <a:cs typeface="Arial" panose="020B0604020202020204" pitchFamily="34" charset="0"/>
              </a:rPr>
              <a:pPr eaLnBrk="1" hangingPunct="1">
                <a:spcBef>
                  <a:spcPct val="0"/>
                </a:spcBef>
              </a:pPr>
              <a:t>22</a:t>
            </a:fld>
            <a:endParaRPr lang="en-US" altLang="en-US">
              <a:cs typeface="Arial" panose="020B0604020202020204" pitchFamily="34" charset="0"/>
            </a:endParaRPr>
          </a:p>
        </p:txBody>
      </p:sp>
    </p:spTree>
    <p:extLst>
      <p:ext uri="{BB962C8B-B14F-4D97-AF65-F5344CB8AC3E}">
        <p14:creationId xmlns:p14="http://schemas.microsoft.com/office/powerpoint/2010/main" val="32560658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pPr>
            <a:fld id="{EBA7FB85-D898-467E-82E5-960AC30680C0}" type="slidenum">
              <a:rPr lang="en-US" altLang="en-US">
                <a:cs typeface="Arial" panose="020B0604020202020204" pitchFamily="34" charset="0"/>
              </a:rPr>
              <a:pPr eaLnBrk="1" hangingPunct="1">
                <a:spcBef>
                  <a:spcPct val="0"/>
                </a:spcBef>
              </a:pPr>
              <a:t>23</a:t>
            </a:fld>
            <a:endParaRPr lang="en-US" altLang="en-US">
              <a:cs typeface="Arial" panose="020B0604020202020204" pitchFamily="34" charset="0"/>
            </a:endParaRPr>
          </a:p>
        </p:txBody>
      </p:sp>
    </p:spTree>
    <p:extLst>
      <p:ext uri="{BB962C8B-B14F-4D97-AF65-F5344CB8AC3E}">
        <p14:creationId xmlns:p14="http://schemas.microsoft.com/office/powerpoint/2010/main" val="31866036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35013" indent="-2794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31888" indent="-223838"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585913" indent="-223838"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43113" indent="-223838"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00313" indent="-22383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57513" indent="-22383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14713" indent="-22383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71913" indent="-22383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pPr>
            <a:fld id="{91D88E73-6D2A-40D8-A81A-6502C13C8050}" type="slidenum">
              <a:rPr lang="en-US" altLang="en-US">
                <a:cs typeface="Arial" panose="020B0604020202020204" pitchFamily="34" charset="0"/>
              </a:rPr>
              <a:pPr eaLnBrk="1" hangingPunct="1">
                <a:spcBef>
                  <a:spcPct val="0"/>
                </a:spcBef>
              </a:pPr>
              <a:t>24</a:t>
            </a:fld>
            <a:endParaRPr lang="en-US" altLang="en-US">
              <a:cs typeface="Arial" panose="020B0604020202020204" pitchFamily="34" charset="0"/>
            </a:endParaRPr>
          </a:p>
        </p:txBody>
      </p:sp>
    </p:spTree>
    <p:extLst>
      <p:ext uri="{BB962C8B-B14F-4D97-AF65-F5344CB8AC3E}">
        <p14:creationId xmlns:p14="http://schemas.microsoft.com/office/powerpoint/2010/main" val="25140999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538" name="Text Box 2"/>
          <p:cNvSpPr txBox="1">
            <a:spLocks noChangeArrowheads="1"/>
          </p:cNvSpPr>
          <p:nvPr/>
        </p:nvSpPr>
        <p:spPr bwMode="auto">
          <a:xfrm>
            <a:off x="1127125" y="696913"/>
            <a:ext cx="4756150" cy="3484562"/>
          </a:xfrm>
          <a:prstGeom prst="rect">
            <a:avLst/>
          </a:prstGeom>
          <a:solidFill>
            <a:srgbClr val="FFFFFF"/>
          </a:solidFill>
          <a:ln w="9360">
            <a:solidFill>
              <a:srgbClr val="000000"/>
            </a:solidFill>
            <a:miter lim="800000"/>
            <a:headEnd/>
            <a:tailEnd/>
          </a:ln>
        </p:spPr>
        <p:txBody>
          <a:bodyPr wrap="none" lIns="92398" tIns="46199" rIns="92398" bIns="46199" anchor="ctr"/>
          <a:lstStyle>
            <a:lvl1pPr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pPr>
            <a:endParaRPr lang="en-US" altLang="en-US" sz="2300">
              <a:solidFill>
                <a:srgbClr val="000000"/>
              </a:solidFill>
              <a:cs typeface="Arial" panose="020B0604020202020204" pitchFamily="34" charset="0"/>
            </a:endParaRPr>
          </a:p>
        </p:txBody>
      </p:sp>
      <p:sp>
        <p:nvSpPr>
          <p:cNvPr id="65539" name="Rectangle 3"/>
          <p:cNvSpPr>
            <a:spLocks noGrp="1" noChangeArrowheads="1"/>
          </p:cNvSpPr>
          <p:nvPr>
            <p:ph type="body"/>
          </p:nvPr>
        </p:nvSpPr>
        <p:spPr>
          <a:xfrm>
            <a:off x="933450" y="4414838"/>
            <a:ext cx="5141913" cy="4184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spcBef>
                <a:spcPct val="0"/>
              </a:spcBef>
            </a:pPr>
            <a:endParaRPr lang="en-US" altLang="en-US" smtClean="0"/>
          </a:p>
        </p:txBody>
      </p:sp>
    </p:spTree>
    <p:extLst>
      <p:ext uri="{BB962C8B-B14F-4D97-AF65-F5344CB8AC3E}">
        <p14:creationId xmlns:p14="http://schemas.microsoft.com/office/powerpoint/2010/main" val="29718224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pPr>
            <a:fld id="{EDA841D3-0F5B-4B15-9201-5B860EFCA7E3}" type="slidenum">
              <a:rPr lang="en-US" altLang="en-US">
                <a:cs typeface="Arial" panose="020B0604020202020204" pitchFamily="34" charset="0"/>
              </a:rPr>
              <a:pPr eaLnBrk="1" hangingPunct="1">
                <a:spcBef>
                  <a:spcPct val="0"/>
                </a:spcBef>
              </a:pPr>
              <a:t>4</a:t>
            </a:fld>
            <a:endParaRPr lang="en-US" altLang="en-US">
              <a:cs typeface="Arial" panose="020B0604020202020204" pitchFamily="34" charset="0"/>
            </a:endParaRPr>
          </a:p>
        </p:txBody>
      </p:sp>
    </p:spTree>
    <p:extLst>
      <p:ext uri="{BB962C8B-B14F-4D97-AF65-F5344CB8AC3E}">
        <p14:creationId xmlns:p14="http://schemas.microsoft.com/office/powerpoint/2010/main" val="9714455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pPr>
            <a:fld id="{6BB363CF-66AF-4DB0-93DA-4D6535D2A390}" type="slidenum">
              <a:rPr lang="en-US" altLang="en-US">
                <a:cs typeface="Arial" panose="020B0604020202020204" pitchFamily="34" charset="0"/>
              </a:rPr>
              <a:pPr eaLnBrk="1" hangingPunct="1">
                <a:spcBef>
                  <a:spcPct val="0"/>
                </a:spcBef>
              </a:pPr>
              <a:t>5</a:t>
            </a:fld>
            <a:endParaRPr lang="en-US" altLang="en-US">
              <a:cs typeface="Arial" panose="020B0604020202020204" pitchFamily="34" charset="0"/>
            </a:endParaRPr>
          </a:p>
        </p:txBody>
      </p:sp>
    </p:spTree>
    <p:extLst>
      <p:ext uri="{BB962C8B-B14F-4D97-AF65-F5344CB8AC3E}">
        <p14:creationId xmlns:p14="http://schemas.microsoft.com/office/powerpoint/2010/main" val="30737506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pPr>
            <a:fld id="{BB74112A-5BEC-44FE-AFEC-A16D4F3E1930}" type="slidenum">
              <a:rPr lang="en-US" altLang="en-US">
                <a:cs typeface="Arial" panose="020B0604020202020204" pitchFamily="34" charset="0"/>
              </a:rPr>
              <a:pPr eaLnBrk="1" hangingPunct="1">
                <a:spcBef>
                  <a:spcPct val="0"/>
                </a:spcBef>
              </a:pPr>
              <a:t>6</a:t>
            </a:fld>
            <a:endParaRPr lang="en-US" altLang="en-US">
              <a:cs typeface="Arial" panose="020B0604020202020204" pitchFamily="34" charset="0"/>
            </a:endParaRPr>
          </a:p>
        </p:txBody>
      </p:sp>
    </p:spTree>
    <p:extLst>
      <p:ext uri="{BB962C8B-B14F-4D97-AF65-F5344CB8AC3E}">
        <p14:creationId xmlns:p14="http://schemas.microsoft.com/office/powerpoint/2010/main" val="39972900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pPr>
            <a:fld id="{D04B0E2D-A555-48B1-990B-F07476C3BAEA}" type="slidenum">
              <a:rPr lang="en-US" altLang="en-US">
                <a:cs typeface="Arial" panose="020B0604020202020204" pitchFamily="34" charset="0"/>
              </a:rPr>
              <a:pPr eaLnBrk="1" hangingPunct="1">
                <a:spcBef>
                  <a:spcPct val="0"/>
                </a:spcBef>
              </a:pPr>
              <a:t>7</a:t>
            </a:fld>
            <a:endParaRPr lang="en-US" altLang="en-US">
              <a:cs typeface="Arial" panose="020B0604020202020204" pitchFamily="34" charset="0"/>
            </a:endParaRPr>
          </a:p>
        </p:txBody>
      </p:sp>
    </p:spTree>
    <p:extLst>
      <p:ext uri="{BB962C8B-B14F-4D97-AF65-F5344CB8AC3E}">
        <p14:creationId xmlns:p14="http://schemas.microsoft.com/office/powerpoint/2010/main" val="22679717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pPr>
            <a:fld id="{14D63516-92BD-4F83-952B-114BAF3D4536}" type="slidenum">
              <a:rPr lang="en-US" altLang="en-US">
                <a:cs typeface="Arial" panose="020B0604020202020204" pitchFamily="34" charset="0"/>
              </a:rPr>
              <a:pPr eaLnBrk="1" hangingPunct="1">
                <a:spcBef>
                  <a:spcPct val="0"/>
                </a:spcBef>
              </a:pPr>
              <a:t>8</a:t>
            </a:fld>
            <a:endParaRPr lang="en-US" altLang="en-US">
              <a:cs typeface="Arial" panose="020B0604020202020204" pitchFamily="34" charset="0"/>
            </a:endParaRPr>
          </a:p>
        </p:txBody>
      </p:sp>
    </p:spTree>
    <p:extLst>
      <p:ext uri="{BB962C8B-B14F-4D97-AF65-F5344CB8AC3E}">
        <p14:creationId xmlns:p14="http://schemas.microsoft.com/office/powerpoint/2010/main" val="8338213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pPr>
            <a:fld id="{389B3BE5-1B36-408E-916A-0B81F88A0657}" type="slidenum">
              <a:rPr lang="en-US" altLang="en-US">
                <a:cs typeface="Arial" panose="020B0604020202020204" pitchFamily="34" charset="0"/>
              </a:rPr>
              <a:pPr eaLnBrk="1" hangingPunct="1">
                <a:spcBef>
                  <a:spcPct val="0"/>
                </a:spcBef>
              </a:pPr>
              <a:t>9</a:t>
            </a:fld>
            <a:endParaRPr lang="en-US" altLang="en-US">
              <a:cs typeface="Arial" panose="020B0604020202020204" pitchFamily="34" charset="0"/>
            </a:endParaRPr>
          </a:p>
        </p:txBody>
      </p:sp>
    </p:spTree>
    <p:extLst>
      <p:ext uri="{BB962C8B-B14F-4D97-AF65-F5344CB8AC3E}">
        <p14:creationId xmlns:p14="http://schemas.microsoft.com/office/powerpoint/2010/main" val="4749287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pPr>
            <a:fld id="{7F56A48C-BF22-469D-9434-299F0BD1D1EB}" type="slidenum">
              <a:rPr lang="en-US" altLang="en-US">
                <a:cs typeface="Arial" panose="020B0604020202020204" pitchFamily="34" charset="0"/>
              </a:rPr>
              <a:pPr eaLnBrk="1" hangingPunct="1">
                <a:spcBef>
                  <a:spcPct val="0"/>
                </a:spcBef>
              </a:pPr>
              <a:t>10</a:t>
            </a:fld>
            <a:endParaRPr lang="en-US" altLang="en-US">
              <a:cs typeface="Arial" panose="020B0604020202020204" pitchFamily="34" charset="0"/>
            </a:endParaRPr>
          </a:p>
        </p:txBody>
      </p:sp>
    </p:spTree>
    <p:extLst>
      <p:ext uri="{BB962C8B-B14F-4D97-AF65-F5344CB8AC3E}">
        <p14:creationId xmlns:p14="http://schemas.microsoft.com/office/powerpoint/2010/main" val="33021381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3054150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06257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455515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1981200"/>
            <a:ext cx="3810000" cy="4114800"/>
          </a:xfrm>
        </p:spPr>
        <p:txBody>
          <a:bodyPr/>
          <a:lstStyle/>
          <a:p>
            <a:pPr lvl="0"/>
            <a:r>
              <a:rPr lang="en-US" noProof="0" dirty="0" smtClean="0"/>
              <a:t>Click icon to add chart</a:t>
            </a:r>
          </a:p>
        </p:txBody>
      </p:sp>
    </p:spTree>
    <p:extLst>
      <p:ext uri="{BB962C8B-B14F-4D97-AF65-F5344CB8AC3E}">
        <p14:creationId xmlns:p14="http://schemas.microsoft.com/office/powerpoint/2010/main" val="31473942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1"/>
            <a:ext cx="8229600" cy="5440363"/>
          </a:xfrm>
        </p:spPr>
        <p:txBody>
          <a:bodyPr/>
          <a:lstStyle>
            <a:lvl1pPr>
              <a:buNone/>
              <a:defRPr/>
            </a:lvl1pPr>
          </a:lstStyle>
          <a:p>
            <a:pPr lvl="0"/>
            <a:endParaRPr lang="en-US" dirty="0"/>
          </a:p>
        </p:txBody>
      </p:sp>
    </p:spTree>
    <p:extLst>
      <p:ext uri="{BB962C8B-B14F-4D97-AF65-F5344CB8AC3E}">
        <p14:creationId xmlns:p14="http://schemas.microsoft.com/office/powerpoint/2010/main" val="17426867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772400" cy="685800"/>
          </a:xfrm>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79783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3690094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771232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199311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199184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41242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4803286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9407104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7" descr="C:\Documents and Settings\andrew.jones\Desktop\desktopbiz\nasfaPPTback.jp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 name="Rectangle 4"/>
          <p:cNvSpPr>
            <a:spLocks noGrp="1" noChangeArrowheads="1"/>
          </p:cNvSpPr>
          <p:nvPr>
            <p:ph type="dt" sz="half" idx="2"/>
          </p:nvPr>
        </p:nvSpPr>
        <p:spPr bwMode="auto">
          <a:xfrm>
            <a:off x="685800" y="6248400"/>
            <a:ext cx="1905000" cy="457200"/>
          </a:xfrm>
          <a:prstGeom prst="rect">
            <a:avLst/>
          </a:prstGeom>
          <a:noFill/>
          <a:ln>
            <a:noFill/>
          </a:ln>
          <a:extLst/>
        </p:spPr>
        <p:txBody>
          <a:bodyPr vert="horz" wrap="square" lIns="91440" tIns="45720" rIns="91440" bIns="45720" numCol="1" anchor="t" anchorCtr="0" compatLnSpc="1">
            <a:prstTxWarp prst="textNoShape">
              <a:avLst/>
            </a:prstTxWarp>
          </a:bodyPr>
          <a:lstStyle>
            <a:lvl1pPr>
              <a:defRPr sz="1400">
                <a:latin typeface="Times New Roman" pitchFamily="18" charset="0"/>
                <a:ea typeface="ＭＳ Ｐゴシック" pitchFamily="34" charset="-128"/>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xtLst/>
        </p:spPr>
        <p:txBody>
          <a:bodyPr vert="horz" wrap="square" lIns="91440" tIns="45720" rIns="91440" bIns="45720" numCol="1" anchor="t" anchorCtr="0" compatLnSpc="1">
            <a:prstTxWarp prst="textNoShape">
              <a:avLst/>
            </a:prstTxWarp>
          </a:bodyPr>
          <a:lstStyle>
            <a:lvl1pPr algn="ctr">
              <a:defRPr sz="1400">
                <a:latin typeface="Times New Roman" pitchFamily="18" charset="0"/>
                <a:ea typeface="ＭＳ Ｐゴシック" pitchFamily="34" charset="-128"/>
                <a:cs typeface="+mn-cs"/>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9739" r:id="rId1"/>
    <p:sldLayoutId id="2147489740" r:id="rId2"/>
    <p:sldLayoutId id="2147489741" r:id="rId3"/>
    <p:sldLayoutId id="2147489742" r:id="rId4"/>
    <p:sldLayoutId id="2147489743" r:id="rId5"/>
    <p:sldLayoutId id="2147489744" r:id="rId6"/>
    <p:sldLayoutId id="2147489745" r:id="rId7"/>
    <p:sldLayoutId id="2147489746" r:id="rId8"/>
    <p:sldLayoutId id="2147489747" r:id="rId9"/>
    <p:sldLayoutId id="2147489748" r:id="rId10"/>
    <p:sldLayoutId id="2147489749" r:id="rId11"/>
    <p:sldLayoutId id="2147489750" r:id="rId12"/>
    <p:sldLayoutId id="2147489751" r:id="rId13"/>
  </p:sldLayoutIdLst>
  <p:hf hdr="0" ftr="0" dt="0"/>
  <p:txStyles>
    <p:titleStyle>
      <a:lvl1pPr algn="ctr" rtl="0" eaLnBrk="0" fontAlgn="base" hangingPunct="0">
        <a:spcBef>
          <a:spcPct val="0"/>
        </a:spcBef>
        <a:spcAft>
          <a:spcPct val="0"/>
        </a:spcAft>
        <a:defRPr sz="4400">
          <a:solidFill>
            <a:schemeClr val="tx2"/>
          </a:solidFill>
          <a:latin typeface="+mj-lt"/>
          <a:ea typeface="ＭＳ Ｐゴシック" pitchFamily="34" charset="-128"/>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pitchFamily="34"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pitchFamily="34"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pitchFamily="34"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pitchFamily="34" charset="-128"/>
          <a:cs typeface="ＭＳ Ｐゴシック" charset="-128"/>
        </a:defRPr>
      </a:lvl5pPr>
      <a:lvl6pPr marL="457200" algn="ctr" rtl="0" eaLnBrk="1" fontAlgn="base" hangingPunct="1">
        <a:spcBef>
          <a:spcPct val="0"/>
        </a:spcBef>
        <a:spcAft>
          <a:spcPct val="0"/>
        </a:spcAft>
        <a:defRPr sz="4400">
          <a:solidFill>
            <a:schemeClr val="tx2"/>
          </a:solidFill>
          <a:latin typeface="Arial" charset="0"/>
          <a:ea typeface="ＭＳ Ｐゴシック" pitchFamily="-80" charset="-128"/>
        </a:defRPr>
      </a:lvl6pPr>
      <a:lvl7pPr marL="914400" algn="ctr" rtl="0" eaLnBrk="1" fontAlgn="base" hangingPunct="1">
        <a:spcBef>
          <a:spcPct val="0"/>
        </a:spcBef>
        <a:spcAft>
          <a:spcPct val="0"/>
        </a:spcAft>
        <a:defRPr sz="4400">
          <a:solidFill>
            <a:schemeClr val="tx2"/>
          </a:solidFill>
          <a:latin typeface="Arial" charset="0"/>
          <a:ea typeface="ＭＳ Ｐゴシック" pitchFamily="-80" charset="-128"/>
        </a:defRPr>
      </a:lvl7pPr>
      <a:lvl8pPr marL="1371600" algn="ctr" rtl="0" eaLnBrk="1" fontAlgn="base" hangingPunct="1">
        <a:spcBef>
          <a:spcPct val="0"/>
        </a:spcBef>
        <a:spcAft>
          <a:spcPct val="0"/>
        </a:spcAft>
        <a:defRPr sz="4400">
          <a:solidFill>
            <a:schemeClr val="tx2"/>
          </a:solidFill>
          <a:latin typeface="Arial" charset="0"/>
          <a:ea typeface="ＭＳ Ｐゴシック" pitchFamily="-80" charset="-128"/>
        </a:defRPr>
      </a:lvl8pPr>
      <a:lvl9pPr marL="1828800" algn="ctr" rtl="0" eaLnBrk="1" fontAlgn="base" hangingPunct="1">
        <a:spcBef>
          <a:spcPct val="0"/>
        </a:spcBef>
        <a:spcAft>
          <a:spcPct val="0"/>
        </a:spcAft>
        <a:defRPr sz="4400">
          <a:solidFill>
            <a:schemeClr val="tx2"/>
          </a:solidFill>
          <a:latin typeface="Arial" charset="0"/>
          <a:ea typeface="ＭＳ Ｐゴシック" pitchFamily="-80"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34"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34" charset="-128"/>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mailto:Gail.Mclarnon@ed.gov"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hyperlink" Target="mailto:Brian.Smith@ed.gov" TargetMode="Externa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1851025" y="852488"/>
            <a:ext cx="5387975" cy="521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4099" name="Title 1"/>
          <p:cNvSpPr txBox="1">
            <a:spLocks/>
          </p:cNvSpPr>
          <p:nvPr/>
        </p:nvSpPr>
        <p:spPr bwMode="auto">
          <a:xfrm>
            <a:off x="-152400" y="990600"/>
            <a:ext cx="91440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itchFamily="34" charset="0"/>
                <a:ea typeface="MS PGothic" pitchFamily="34" charset="-128"/>
              </a:defRPr>
            </a:lvl1pPr>
            <a:lvl2pPr marL="742950" indent="-285750" eaLnBrk="0" hangingPunct="0">
              <a:spcBef>
                <a:spcPct val="20000"/>
              </a:spcBef>
              <a:buChar char="–"/>
              <a:defRPr sz="2800">
                <a:solidFill>
                  <a:schemeClr val="tx1"/>
                </a:solidFill>
                <a:latin typeface="Arial" pitchFamily="34" charset="0"/>
                <a:ea typeface="MS PGothic" pitchFamily="34" charset="-128"/>
              </a:defRPr>
            </a:lvl2pPr>
            <a:lvl3pPr marL="1143000" indent="-228600" eaLnBrk="0" hangingPunct="0">
              <a:spcBef>
                <a:spcPct val="20000"/>
              </a:spcBef>
              <a:buChar char="•"/>
              <a:defRPr sz="2400">
                <a:solidFill>
                  <a:schemeClr val="tx1"/>
                </a:solidFill>
                <a:latin typeface="Arial" pitchFamily="34" charset="0"/>
                <a:ea typeface="MS PGothic" pitchFamily="34" charset="-128"/>
              </a:defRPr>
            </a:lvl3pPr>
            <a:lvl4pPr marL="1600200" indent="-228600" eaLnBrk="0" hangingPunct="0">
              <a:spcBef>
                <a:spcPct val="20000"/>
              </a:spcBef>
              <a:buChar char="–"/>
              <a:defRPr sz="2000">
                <a:solidFill>
                  <a:schemeClr val="tx1"/>
                </a:solidFill>
                <a:latin typeface="Arial" pitchFamily="34" charset="0"/>
                <a:ea typeface="MS PGothic" pitchFamily="34" charset="-128"/>
              </a:defRPr>
            </a:lvl4pPr>
            <a:lvl5pPr marL="2057400" indent="-228600" eaLnBrk="0" hangingPunct="0">
              <a:spcBef>
                <a:spcPct val="20000"/>
              </a:spcBef>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algn="ctr" eaLnBrk="1" hangingPunct="1">
              <a:spcBef>
                <a:spcPct val="0"/>
              </a:spcBef>
              <a:buFontTx/>
              <a:buNone/>
              <a:defRPr/>
            </a:pPr>
            <a:endParaRPr lang="en-US" altLang="en-US" sz="4000" dirty="0" smtClean="0">
              <a:solidFill>
                <a:srgbClr val="007FA9"/>
              </a:solidFill>
              <a:cs typeface="Arial" pitchFamily="34" charset="0"/>
            </a:endParaRPr>
          </a:p>
          <a:p>
            <a:pPr algn="ctr" eaLnBrk="1" hangingPunct="1">
              <a:spcBef>
                <a:spcPct val="0"/>
              </a:spcBef>
              <a:buFontTx/>
              <a:buNone/>
              <a:defRPr/>
            </a:pPr>
            <a:r>
              <a:rPr lang="en-US" altLang="en-US" sz="4000" b="1" dirty="0" smtClean="0">
                <a:solidFill>
                  <a:srgbClr val="007FA9"/>
                </a:solidFill>
                <a:latin typeface="+mj-lt"/>
                <a:cs typeface="Arial" pitchFamily="34" charset="0"/>
              </a:rPr>
              <a:t>Department of Education Update</a:t>
            </a:r>
          </a:p>
        </p:txBody>
      </p:sp>
      <p:sp>
        <p:nvSpPr>
          <p:cNvPr id="2" name="TextBox 1"/>
          <p:cNvSpPr txBox="1"/>
          <p:nvPr/>
        </p:nvSpPr>
        <p:spPr>
          <a:xfrm>
            <a:off x="4800600" y="4876800"/>
            <a:ext cx="4267200" cy="1200150"/>
          </a:xfrm>
          <a:prstGeom prst="rect">
            <a:avLst/>
          </a:prstGeom>
          <a:noFill/>
        </p:spPr>
        <p:txBody>
          <a:bodyPr>
            <a:spAutoFit/>
          </a:bodyPr>
          <a:lstStyle/>
          <a:p>
            <a:pPr>
              <a:defRPr/>
            </a:pPr>
            <a:r>
              <a:rPr lang="en-US" dirty="0">
                <a:solidFill>
                  <a:srgbClr val="00B050"/>
                </a:solidFill>
                <a:latin typeface="+mj-lt"/>
                <a:ea typeface="MS PGothic" pitchFamily="34" charset="-128"/>
                <a:cs typeface="Arial" pitchFamily="34" charset="0"/>
              </a:rPr>
              <a:t>Barbara Hoblitzell</a:t>
            </a:r>
          </a:p>
          <a:p>
            <a:pPr>
              <a:defRPr/>
            </a:pPr>
            <a:r>
              <a:rPr lang="en-US" dirty="0">
                <a:solidFill>
                  <a:srgbClr val="00B050"/>
                </a:solidFill>
                <a:latin typeface="+mj-lt"/>
                <a:ea typeface="MS PGothic" pitchFamily="34" charset="-128"/>
                <a:cs typeface="Arial" pitchFamily="34" charset="0"/>
              </a:rPr>
              <a:t>PacWest Annual Conference </a:t>
            </a:r>
          </a:p>
          <a:p>
            <a:pPr>
              <a:defRPr/>
            </a:pPr>
            <a:r>
              <a:rPr lang="en-US" dirty="0">
                <a:solidFill>
                  <a:srgbClr val="00B050"/>
                </a:solidFill>
                <a:latin typeface="+mj-lt"/>
                <a:ea typeface="MS PGothic" pitchFamily="34" charset="-128"/>
                <a:cs typeface="Arial" pitchFamily="34" charset="0"/>
              </a:rPr>
              <a:t>May 2018</a:t>
            </a:r>
          </a:p>
        </p:txBody>
      </p:sp>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0" y="0"/>
            <a:ext cx="8553450" cy="647700"/>
          </a:xfrm>
        </p:spPr>
        <p:txBody>
          <a:bodyPr/>
          <a:lstStyle/>
          <a:p>
            <a:pPr eaLnBrk="1" hangingPunct="1"/>
            <a:r>
              <a:rPr lang="en-US" altLang="en-US" smtClean="0">
                <a:solidFill>
                  <a:schemeClr val="bg1"/>
                </a:solidFill>
              </a:rPr>
              <a:t>BD Delay of Implementation </a:t>
            </a:r>
          </a:p>
        </p:txBody>
      </p:sp>
      <p:sp>
        <p:nvSpPr>
          <p:cNvPr id="22531" name="Content Placeholder 2"/>
          <p:cNvSpPr>
            <a:spLocks noGrp="1"/>
          </p:cNvSpPr>
          <p:nvPr>
            <p:ph idx="1"/>
          </p:nvPr>
        </p:nvSpPr>
        <p:spPr>
          <a:xfrm>
            <a:off x="152400" y="762000"/>
            <a:ext cx="8229600" cy="4983163"/>
          </a:xfrm>
          <a:extLst/>
        </p:spPr>
        <p:txBody>
          <a:bodyPr/>
          <a:lstStyle/>
          <a:p>
            <a:pPr marL="0" indent="0">
              <a:spcBef>
                <a:spcPts val="1200"/>
              </a:spcBef>
              <a:spcAft>
                <a:spcPts val="600"/>
              </a:spcAft>
              <a:buFontTx/>
              <a:buNone/>
              <a:defRPr/>
            </a:pPr>
            <a:r>
              <a:rPr lang="en-US" altLang="en-US" sz="2800" dirty="0" smtClean="0">
                <a:solidFill>
                  <a:srgbClr val="007FA9"/>
                </a:solidFill>
                <a:cs typeface="Arial" charset="0"/>
              </a:rPr>
              <a:t>The Department did not postpone provisions in the Borrower Defense regulations relating to:</a:t>
            </a:r>
          </a:p>
          <a:p>
            <a:pPr>
              <a:spcBef>
                <a:spcPts val="1200"/>
              </a:spcBef>
              <a:spcAft>
                <a:spcPts val="600"/>
              </a:spcAft>
              <a:buFont typeface="Wingdings" pitchFamily="2" charset="2"/>
              <a:buChar char="§"/>
              <a:defRPr/>
            </a:pPr>
            <a:r>
              <a:rPr lang="en-US" altLang="en-US" sz="2400" dirty="0" smtClean="0">
                <a:solidFill>
                  <a:srgbClr val="007FA9"/>
                </a:solidFill>
                <a:cs typeface="Arial" charset="0"/>
              </a:rPr>
              <a:t>Documentation for discharges for death</a:t>
            </a:r>
          </a:p>
          <a:p>
            <a:pPr>
              <a:spcBef>
                <a:spcPts val="1200"/>
              </a:spcBef>
              <a:spcAft>
                <a:spcPts val="600"/>
              </a:spcAft>
              <a:buFont typeface="Wingdings" pitchFamily="2" charset="2"/>
              <a:buChar char="§"/>
              <a:defRPr/>
            </a:pPr>
            <a:r>
              <a:rPr lang="en-US" altLang="en-US" sz="2400" dirty="0" smtClean="0">
                <a:solidFill>
                  <a:srgbClr val="007FA9"/>
                </a:solidFill>
                <a:cs typeface="Arial" charset="0"/>
              </a:rPr>
              <a:t>Mandatory administrative forbearance or suspension of collection of FFEL loans that the borrower intends to consolidate for borrower defense</a:t>
            </a:r>
          </a:p>
          <a:p>
            <a:pPr>
              <a:spcBef>
                <a:spcPts val="1200"/>
              </a:spcBef>
              <a:spcAft>
                <a:spcPts val="600"/>
              </a:spcAft>
              <a:buFont typeface="Wingdings" pitchFamily="2" charset="2"/>
              <a:buChar char="§"/>
              <a:defRPr/>
            </a:pPr>
            <a:r>
              <a:rPr lang="en-US" altLang="en-US" sz="2400" dirty="0" smtClean="0">
                <a:solidFill>
                  <a:srgbClr val="007FA9"/>
                </a:solidFill>
                <a:cs typeface="Arial" charset="0"/>
              </a:rPr>
              <a:t>Consolidation of Nursing Student Loans and Nurse Faculty Loans</a:t>
            </a:r>
          </a:p>
          <a:p>
            <a:pPr>
              <a:spcBef>
                <a:spcPts val="1200"/>
              </a:spcBef>
              <a:spcAft>
                <a:spcPts val="600"/>
              </a:spcAft>
              <a:buFont typeface="Wingdings" pitchFamily="2" charset="2"/>
              <a:buChar char="§"/>
              <a:defRPr/>
            </a:pPr>
            <a:r>
              <a:rPr lang="en-US" altLang="en-US" sz="2400" dirty="0" smtClean="0">
                <a:solidFill>
                  <a:srgbClr val="007FA9"/>
                </a:solidFill>
                <a:cs typeface="Arial" charset="0"/>
              </a:rPr>
              <a:t>Severability</a:t>
            </a:r>
          </a:p>
          <a:p>
            <a:pPr>
              <a:spcBef>
                <a:spcPts val="1200"/>
              </a:spcBef>
              <a:spcAft>
                <a:spcPts val="600"/>
              </a:spcAft>
              <a:buFont typeface="Wingdings" pitchFamily="2" charset="2"/>
              <a:buChar char="§"/>
              <a:defRPr/>
            </a:pPr>
            <a:r>
              <a:rPr lang="en-US" altLang="en-US" sz="2400" dirty="0" smtClean="0">
                <a:solidFill>
                  <a:srgbClr val="007FA9"/>
                </a:solidFill>
                <a:cs typeface="Arial" charset="0"/>
              </a:rPr>
              <a:t>Technical corrections  </a:t>
            </a:r>
          </a:p>
          <a:p>
            <a:pPr>
              <a:buFont typeface="Wingdings" pitchFamily="2" charset="2"/>
              <a:buChar char="§"/>
              <a:defRPr/>
            </a:pPr>
            <a:endParaRPr lang="en-US" altLang="en-US" sz="2800" dirty="0" smtClean="0">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0" y="3175"/>
            <a:ext cx="8553450" cy="782638"/>
          </a:xfrm>
        </p:spPr>
        <p:txBody>
          <a:bodyPr/>
          <a:lstStyle/>
          <a:p>
            <a:r>
              <a:rPr lang="en-US" altLang="en-US" smtClean="0">
                <a:solidFill>
                  <a:schemeClr val="bg1"/>
                </a:solidFill>
              </a:rPr>
              <a:t>Borrower Defense Neg Reg</a:t>
            </a:r>
          </a:p>
        </p:txBody>
      </p:sp>
      <p:sp>
        <p:nvSpPr>
          <p:cNvPr id="25603" name="Content Placeholder 2"/>
          <p:cNvSpPr>
            <a:spLocks noGrp="1"/>
          </p:cNvSpPr>
          <p:nvPr>
            <p:ph idx="1"/>
          </p:nvPr>
        </p:nvSpPr>
        <p:spPr>
          <a:xfrm>
            <a:off x="0" y="838200"/>
            <a:ext cx="8839200" cy="4749800"/>
          </a:xfrm>
        </p:spPr>
        <p:txBody>
          <a:bodyPr/>
          <a:lstStyle/>
          <a:p>
            <a:pPr marL="0" indent="0">
              <a:buFontTx/>
              <a:buNone/>
            </a:pPr>
            <a:r>
              <a:rPr lang="en-US" altLang="en-US" sz="2800" smtClean="0">
                <a:solidFill>
                  <a:srgbClr val="007FA9"/>
                </a:solidFill>
                <a:cs typeface="Arial" panose="020B0604020202020204" pitchFamily="34" charset="0"/>
              </a:rPr>
              <a:t>Committee formed to negotiate the following issues:</a:t>
            </a:r>
            <a:r>
              <a:rPr lang="en-US" altLang="en-US" smtClean="0">
                <a:cs typeface="Arial" panose="020B0604020202020204" pitchFamily="34" charset="0"/>
              </a:rPr>
              <a:t>	</a:t>
            </a:r>
          </a:p>
          <a:p>
            <a:pPr lvl="1">
              <a:buFont typeface="Wingdings" panose="05000000000000000000" pitchFamily="2" charset="2"/>
              <a:buChar char="§"/>
            </a:pPr>
            <a:r>
              <a:rPr lang="en-US" altLang="en-US" sz="2400" smtClean="0">
                <a:solidFill>
                  <a:srgbClr val="007FA9"/>
                </a:solidFill>
                <a:cs typeface="Arial" panose="020B0604020202020204" pitchFamily="34" charset="0"/>
              </a:rPr>
              <a:t>Federal standard</a:t>
            </a:r>
          </a:p>
          <a:p>
            <a:pPr lvl="1">
              <a:buFont typeface="Wingdings" panose="05000000000000000000" pitchFamily="2" charset="2"/>
              <a:buChar char="§"/>
            </a:pPr>
            <a:r>
              <a:rPr lang="en-US" altLang="en-US" sz="2400" smtClean="0">
                <a:solidFill>
                  <a:srgbClr val="007FA9"/>
                </a:solidFill>
                <a:cs typeface="Arial" panose="020B0604020202020204" pitchFamily="34" charset="0"/>
              </a:rPr>
              <a:t>Process</a:t>
            </a:r>
          </a:p>
          <a:p>
            <a:pPr lvl="1">
              <a:buFont typeface="Wingdings" panose="05000000000000000000" pitchFamily="2" charset="2"/>
              <a:buChar char="§"/>
            </a:pPr>
            <a:r>
              <a:rPr lang="en-US" altLang="en-US" sz="2400" smtClean="0">
                <a:solidFill>
                  <a:srgbClr val="007FA9"/>
                </a:solidFill>
                <a:cs typeface="Arial" panose="020B0604020202020204" pitchFamily="34" charset="0"/>
              </a:rPr>
              <a:t>Limited Aspects of Financial Responsibility and Administrative Capability</a:t>
            </a:r>
          </a:p>
          <a:p>
            <a:pPr lvl="1">
              <a:buFont typeface="Wingdings" panose="05000000000000000000" pitchFamily="2" charset="2"/>
              <a:buChar char="§"/>
            </a:pPr>
            <a:r>
              <a:rPr lang="en-US" altLang="en-US" sz="2400" smtClean="0">
                <a:solidFill>
                  <a:srgbClr val="007FA9"/>
                </a:solidFill>
                <a:cs typeface="Arial" panose="020B0604020202020204" pitchFamily="34" charset="0"/>
              </a:rPr>
              <a:t>Pre-dispute Arbitration Agreements, Class Action Waivers, and Internal Dispute Processes </a:t>
            </a:r>
          </a:p>
          <a:p>
            <a:pPr lvl="1">
              <a:buFont typeface="Wingdings" panose="05000000000000000000" pitchFamily="2" charset="2"/>
              <a:buChar char="§"/>
            </a:pPr>
            <a:r>
              <a:rPr lang="en-US" altLang="en-US" sz="2400" smtClean="0">
                <a:solidFill>
                  <a:srgbClr val="007FA9"/>
                </a:solidFill>
                <a:cs typeface="Arial" panose="020B0604020202020204" pitchFamily="34" charset="0"/>
              </a:rPr>
              <a:t>Closed School Discharge</a:t>
            </a:r>
          </a:p>
          <a:p>
            <a:pPr lvl="1">
              <a:buFont typeface="Wingdings" panose="05000000000000000000" pitchFamily="2" charset="2"/>
              <a:buChar char="§"/>
            </a:pPr>
            <a:r>
              <a:rPr lang="en-US" altLang="en-US" sz="2400" smtClean="0">
                <a:solidFill>
                  <a:srgbClr val="007FA9"/>
                </a:solidFill>
                <a:cs typeface="Arial" panose="020B0604020202020204" pitchFamily="34" charset="0"/>
              </a:rPr>
              <a:t>False Certification Discharge</a:t>
            </a:r>
          </a:p>
          <a:p>
            <a:pPr lvl="1">
              <a:buFont typeface="Wingdings" panose="05000000000000000000" pitchFamily="2" charset="2"/>
              <a:buChar char="§"/>
            </a:pPr>
            <a:r>
              <a:rPr lang="en-US" altLang="en-US" sz="2400" smtClean="0">
                <a:solidFill>
                  <a:srgbClr val="007FA9"/>
                </a:solidFill>
                <a:cs typeface="Arial" panose="020B0604020202020204" pitchFamily="34" charset="0"/>
              </a:rPr>
              <a:t>Guaranty Agency Collection Fees</a:t>
            </a:r>
          </a:p>
          <a:p>
            <a:pPr lvl="1">
              <a:buFont typeface="Wingdings" panose="05000000000000000000" pitchFamily="2" charset="2"/>
              <a:buChar char="§"/>
            </a:pPr>
            <a:r>
              <a:rPr lang="en-US" altLang="en-US" sz="2400" smtClean="0">
                <a:solidFill>
                  <a:srgbClr val="007FA9"/>
                </a:solidFill>
                <a:cs typeface="Arial" panose="020B0604020202020204" pitchFamily="34" charset="0"/>
              </a:rPr>
              <a:t>Subsidized Usage Period Recalculation</a:t>
            </a:r>
          </a:p>
          <a:p>
            <a:pPr lvl="1">
              <a:buFont typeface="Arial" panose="020B0604020202020204" pitchFamily="34" charset="0"/>
              <a:buChar char="•"/>
            </a:pPr>
            <a:endParaRPr lang="en-US" altLang="en-US" sz="1600" smtClean="0">
              <a:cs typeface="Arial" panose="020B0604020202020204" pitchFamily="34" charset="0"/>
            </a:endParaRPr>
          </a:p>
          <a:p>
            <a:pPr lvl="1">
              <a:buFont typeface="Arial" panose="020B0604020202020204" pitchFamily="34" charset="0"/>
              <a:buChar char="•"/>
            </a:pPr>
            <a:endParaRPr lang="en-US" altLang="en-US" sz="1600" smtClean="0">
              <a:cs typeface="Arial" panose="020B0604020202020204" pitchFamily="34" charset="0"/>
            </a:endParaRPr>
          </a:p>
          <a:p>
            <a:pPr lvl="1">
              <a:buFont typeface="Arial" panose="020B0604020202020204" pitchFamily="34" charset="0"/>
              <a:buChar char="•"/>
            </a:pPr>
            <a:endParaRPr lang="en-US" altLang="en-US" smtClean="0">
              <a:cs typeface="Arial" panose="020B0604020202020204"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0" y="0"/>
            <a:ext cx="8553450" cy="647700"/>
          </a:xfrm>
        </p:spPr>
        <p:txBody>
          <a:bodyPr/>
          <a:lstStyle/>
          <a:p>
            <a:r>
              <a:rPr lang="en-US" altLang="en-US" smtClean="0">
                <a:solidFill>
                  <a:schemeClr val="bg1"/>
                </a:solidFill>
              </a:rPr>
              <a:t>Borrower Defense Neg Reg</a:t>
            </a:r>
          </a:p>
        </p:txBody>
      </p:sp>
      <p:sp>
        <p:nvSpPr>
          <p:cNvPr id="24579" name="Content Placeholder 2"/>
          <p:cNvSpPr>
            <a:spLocks noGrp="1"/>
          </p:cNvSpPr>
          <p:nvPr>
            <p:ph idx="1"/>
          </p:nvPr>
        </p:nvSpPr>
        <p:spPr>
          <a:xfrm>
            <a:off x="228600" y="914400"/>
            <a:ext cx="8763000" cy="5181600"/>
          </a:xfrm>
        </p:spPr>
        <p:txBody>
          <a:bodyPr/>
          <a:lstStyle/>
          <a:p>
            <a:pPr marL="0" indent="0">
              <a:spcBef>
                <a:spcPts val="1200"/>
              </a:spcBef>
              <a:spcAft>
                <a:spcPts val="600"/>
              </a:spcAft>
              <a:buFontTx/>
              <a:buNone/>
              <a:defRPr/>
            </a:pPr>
            <a:r>
              <a:rPr lang="en-US" altLang="en-US" sz="2400" dirty="0" smtClean="0">
                <a:solidFill>
                  <a:srgbClr val="007FA9"/>
                </a:solidFill>
                <a:cs typeface="Arial" charset="0"/>
              </a:rPr>
              <a:t>Financial Responsibility Subcommittee</a:t>
            </a:r>
          </a:p>
          <a:p>
            <a:pPr>
              <a:spcBef>
                <a:spcPts val="1200"/>
              </a:spcBef>
              <a:spcAft>
                <a:spcPts val="600"/>
              </a:spcAft>
              <a:buFont typeface="Wingdings" pitchFamily="2" charset="2"/>
              <a:buChar char="§"/>
              <a:defRPr/>
            </a:pPr>
            <a:r>
              <a:rPr lang="en-US" altLang="en-US" sz="2000" dirty="0" smtClean="0">
                <a:solidFill>
                  <a:srgbClr val="007FA9"/>
                </a:solidFill>
                <a:cs typeface="Arial" charset="0"/>
              </a:rPr>
              <a:t>Formed to consider two technical issues relating to recent changes to the Financial Accounting Standards Board (FASBI) standards  </a:t>
            </a:r>
          </a:p>
          <a:p>
            <a:pPr>
              <a:spcBef>
                <a:spcPts val="1200"/>
              </a:spcBef>
              <a:spcAft>
                <a:spcPts val="600"/>
              </a:spcAft>
              <a:buFont typeface="Wingdings" pitchFamily="2" charset="2"/>
              <a:buChar char="§"/>
              <a:defRPr/>
            </a:pPr>
            <a:r>
              <a:rPr lang="en-US" altLang="en-US" sz="2000" dirty="0" smtClean="0">
                <a:solidFill>
                  <a:srgbClr val="007FA9"/>
                </a:solidFill>
                <a:cs typeface="Arial" charset="0"/>
              </a:rPr>
              <a:t>Recommendations were made to revise regulations to</a:t>
            </a:r>
            <a:r>
              <a:rPr lang="en-US" altLang="en-US" sz="2400" dirty="0" smtClean="0">
                <a:solidFill>
                  <a:srgbClr val="007FA9"/>
                </a:solidFill>
                <a:cs typeface="Arial" charset="0"/>
              </a:rPr>
              <a:t>:</a:t>
            </a:r>
          </a:p>
          <a:p>
            <a:pPr lvl="1">
              <a:spcBef>
                <a:spcPts val="1200"/>
              </a:spcBef>
              <a:spcAft>
                <a:spcPts val="600"/>
              </a:spcAft>
              <a:defRPr/>
            </a:pPr>
            <a:r>
              <a:rPr lang="en-US" altLang="en-US" sz="1800" dirty="0" smtClean="0">
                <a:solidFill>
                  <a:srgbClr val="007FA9"/>
                </a:solidFill>
                <a:cs typeface="Arial" charset="0"/>
              </a:rPr>
              <a:t>Establish </a:t>
            </a:r>
            <a:r>
              <a:rPr lang="en-US" altLang="en-US" sz="1800" dirty="0">
                <a:solidFill>
                  <a:srgbClr val="007FA9"/>
                </a:solidFill>
                <a:cs typeface="Arial" charset="0"/>
              </a:rPr>
              <a:t>the conditions or events that may have an adverse material effect on an institution’s financial condition and which warrant financial protection for the Department, </a:t>
            </a:r>
            <a:endParaRPr lang="en-US" altLang="en-US" sz="1800" dirty="0" smtClean="0">
              <a:solidFill>
                <a:srgbClr val="007FA9"/>
              </a:solidFill>
              <a:cs typeface="Arial" charset="0"/>
            </a:endParaRPr>
          </a:p>
          <a:p>
            <a:pPr lvl="1">
              <a:spcBef>
                <a:spcPts val="1200"/>
              </a:spcBef>
              <a:spcAft>
                <a:spcPts val="600"/>
              </a:spcAft>
              <a:defRPr/>
            </a:pPr>
            <a:r>
              <a:rPr lang="en-US" altLang="en-US" sz="1800" dirty="0" smtClean="0">
                <a:solidFill>
                  <a:srgbClr val="007FA9"/>
                </a:solidFill>
                <a:cs typeface="Arial" charset="0"/>
              </a:rPr>
              <a:t>Update </a:t>
            </a:r>
            <a:r>
              <a:rPr lang="en-US" altLang="en-US" sz="1800" dirty="0">
                <a:solidFill>
                  <a:srgbClr val="007FA9"/>
                </a:solidFill>
                <a:cs typeface="Arial" charset="0"/>
              </a:rPr>
              <a:t>the definitions of terms used to calculate an institution’s composite score to conform with changes in accounting standards, and </a:t>
            </a:r>
            <a:endParaRPr lang="en-US" altLang="en-US" sz="1800" dirty="0" smtClean="0">
              <a:solidFill>
                <a:srgbClr val="007FA9"/>
              </a:solidFill>
              <a:cs typeface="Arial" charset="0"/>
            </a:endParaRPr>
          </a:p>
          <a:p>
            <a:pPr lvl="1">
              <a:spcBef>
                <a:spcPts val="1200"/>
              </a:spcBef>
              <a:spcAft>
                <a:spcPts val="600"/>
              </a:spcAft>
              <a:defRPr/>
            </a:pPr>
            <a:r>
              <a:rPr lang="en-US" altLang="en-US" sz="1800" dirty="0" smtClean="0">
                <a:solidFill>
                  <a:srgbClr val="007FA9"/>
                </a:solidFill>
                <a:cs typeface="Arial" charset="0"/>
              </a:rPr>
              <a:t>Expand </a:t>
            </a:r>
            <a:r>
              <a:rPr lang="en-US" altLang="en-US" sz="1800" dirty="0">
                <a:solidFill>
                  <a:srgbClr val="007FA9"/>
                </a:solidFill>
                <a:cs typeface="Arial" charset="0"/>
              </a:rPr>
              <a:t>the types of financial protection acceptable to the Secretary. </a:t>
            </a:r>
            <a:endParaRPr lang="en-US" altLang="en-US" sz="1800" dirty="0" smtClean="0">
              <a:solidFill>
                <a:srgbClr val="007FA9"/>
              </a:solidFill>
              <a:cs typeface="Arial"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12700" y="0"/>
            <a:ext cx="8553450" cy="711200"/>
          </a:xfrm>
        </p:spPr>
        <p:txBody>
          <a:bodyPr anchor="t"/>
          <a:lstStyle/>
          <a:p>
            <a:r>
              <a:rPr lang="en-US" altLang="en-US" sz="3600" smtClean="0">
                <a:solidFill>
                  <a:schemeClr val="bg1"/>
                </a:solidFill>
                <a:cs typeface="Arial" panose="020B0604020202020204" pitchFamily="34" charset="0"/>
              </a:rPr>
              <a:t>Borrower Defenses Negotiation Dates</a:t>
            </a:r>
          </a:p>
        </p:txBody>
      </p:sp>
      <p:sp>
        <p:nvSpPr>
          <p:cNvPr id="27651" name="Content Placeholder 2"/>
          <p:cNvSpPr>
            <a:spLocks noGrp="1"/>
          </p:cNvSpPr>
          <p:nvPr>
            <p:ph idx="1"/>
          </p:nvPr>
        </p:nvSpPr>
        <p:spPr>
          <a:xfrm>
            <a:off x="381000" y="990600"/>
            <a:ext cx="8229600" cy="4754563"/>
          </a:xfrm>
        </p:spPr>
        <p:txBody>
          <a:bodyPr/>
          <a:lstStyle/>
          <a:p>
            <a:endParaRPr lang="en-US" altLang="en-US" b="1" smtClean="0">
              <a:cs typeface="Arial" panose="020B0604020202020204" pitchFamily="34" charset="0"/>
            </a:endParaRPr>
          </a:p>
          <a:p>
            <a:pPr>
              <a:buFont typeface="Wingdings" panose="05000000000000000000" pitchFamily="2" charset="2"/>
              <a:buChar char="§"/>
            </a:pPr>
            <a:r>
              <a:rPr lang="en-US" altLang="en-US" sz="2400" smtClean="0">
                <a:solidFill>
                  <a:srgbClr val="007FA9"/>
                </a:solidFill>
                <a:cs typeface="Arial" panose="020B0604020202020204" pitchFamily="34" charset="0"/>
              </a:rPr>
              <a:t>Session 1: November 13-15, 2017 </a:t>
            </a:r>
          </a:p>
          <a:p>
            <a:pPr>
              <a:buFont typeface="Wingdings" panose="05000000000000000000" pitchFamily="2" charset="2"/>
              <a:buChar char="§"/>
            </a:pPr>
            <a:endParaRPr lang="en-US" altLang="en-US" sz="2400" smtClean="0">
              <a:solidFill>
                <a:srgbClr val="007FA9"/>
              </a:solidFill>
              <a:cs typeface="Arial" panose="020B0604020202020204" pitchFamily="34" charset="0"/>
            </a:endParaRPr>
          </a:p>
          <a:p>
            <a:pPr>
              <a:buFont typeface="Wingdings" panose="05000000000000000000" pitchFamily="2" charset="2"/>
              <a:buChar char="§"/>
            </a:pPr>
            <a:r>
              <a:rPr lang="en-US" altLang="en-US" sz="2400" smtClean="0">
                <a:solidFill>
                  <a:srgbClr val="007FA9"/>
                </a:solidFill>
                <a:cs typeface="Arial" panose="020B0604020202020204" pitchFamily="34" charset="0"/>
              </a:rPr>
              <a:t>Session 2: January 8-11, 2018 </a:t>
            </a:r>
          </a:p>
          <a:p>
            <a:pPr>
              <a:buFont typeface="Wingdings" panose="05000000000000000000" pitchFamily="2" charset="2"/>
              <a:buChar char="§"/>
            </a:pPr>
            <a:endParaRPr lang="en-US" altLang="en-US" sz="2400" smtClean="0">
              <a:solidFill>
                <a:srgbClr val="007FA9"/>
              </a:solidFill>
              <a:cs typeface="Arial" panose="020B0604020202020204" pitchFamily="34" charset="0"/>
            </a:endParaRPr>
          </a:p>
          <a:p>
            <a:pPr>
              <a:buFont typeface="Wingdings" panose="05000000000000000000" pitchFamily="2" charset="2"/>
              <a:buChar char="§"/>
            </a:pPr>
            <a:r>
              <a:rPr lang="en-US" altLang="en-US" sz="2400" smtClean="0">
                <a:solidFill>
                  <a:srgbClr val="007FA9"/>
                </a:solidFill>
                <a:cs typeface="Arial" panose="020B0604020202020204" pitchFamily="34" charset="0"/>
              </a:rPr>
              <a:t>Session 3: February 12-15, 2018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0" y="0"/>
            <a:ext cx="8553450" cy="647700"/>
          </a:xfrm>
        </p:spPr>
        <p:txBody>
          <a:bodyPr/>
          <a:lstStyle/>
          <a:p>
            <a:pPr algn="ctr" eaLnBrk="1" hangingPunct="1"/>
            <a:r>
              <a:rPr lang="en-US" altLang="en-US" smtClean="0">
                <a:solidFill>
                  <a:schemeClr val="bg1"/>
                </a:solidFill>
              </a:rPr>
              <a:t>Gainful Employment: Background</a:t>
            </a:r>
          </a:p>
        </p:txBody>
      </p:sp>
      <p:sp>
        <p:nvSpPr>
          <p:cNvPr id="18435" name="Content Placeholder 2"/>
          <p:cNvSpPr>
            <a:spLocks noGrp="1"/>
          </p:cNvSpPr>
          <p:nvPr>
            <p:ph idx="1"/>
          </p:nvPr>
        </p:nvSpPr>
        <p:spPr>
          <a:xfrm>
            <a:off x="228600" y="838200"/>
            <a:ext cx="8229600" cy="5410200"/>
          </a:xfrm>
          <a:extLst/>
        </p:spPr>
        <p:txBody>
          <a:bodyPr/>
          <a:lstStyle/>
          <a:p>
            <a:pPr marL="0" indent="0">
              <a:spcAft>
                <a:spcPts val="600"/>
              </a:spcAft>
              <a:buFontTx/>
              <a:buNone/>
              <a:defRPr/>
            </a:pPr>
            <a:r>
              <a:rPr lang="en-US" altLang="en-US" sz="2400" dirty="0" smtClean="0">
                <a:solidFill>
                  <a:srgbClr val="007FA9"/>
                </a:solidFill>
                <a:cs typeface="Arial" charset="0"/>
              </a:rPr>
              <a:t>On October 31, 2014, the Department published final GE regulations that went into effect on July 1, 2015</a:t>
            </a:r>
          </a:p>
          <a:p>
            <a:pPr marL="0" indent="0">
              <a:spcAft>
                <a:spcPts val="600"/>
              </a:spcAft>
              <a:buFontTx/>
              <a:buNone/>
              <a:defRPr/>
            </a:pPr>
            <a:r>
              <a:rPr lang="en-US" altLang="en-US" sz="2400" dirty="0" smtClean="0">
                <a:solidFill>
                  <a:srgbClr val="007FA9"/>
                </a:solidFill>
                <a:cs typeface="Arial" charset="0"/>
              </a:rPr>
              <a:t>These regulations:</a:t>
            </a:r>
          </a:p>
          <a:p>
            <a:pPr>
              <a:spcAft>
                <a:spcPts val="600"/>
              </a:spcAft>
              <a:buFont typeface="Wingdings" pitchFamily="2" charset="2"/>
              <a:buChar char="§"/>
              <a:defRPr/>
            </a:pPr>
            <a:r>
              <a:rPr lang="en-US" altLang="en-US" sz="2000" dirty="0" smtClean="0">
                <a:solidFill>
                  <a:srgbClr val="007FA9"/>
                </a:solidFill>
                <a:cs typeface="Times New Roman" pitchFamily="18" charset="0"/>
              </a:rPr>
              <a:t>Establish a debt-to-earnings rate measure to determine whether a GE program prepares students for gainful employment in a recognized occupation</a:t>
            </a:r>
          </a:p>
          <a:p>
            <a:pPr>
              <a:spcAft>
                <a:spcPts val="600"/>
              </a:spcAft>
              <a:buFont typeface="Wingdings" pitchFamily="2" charset="2"/>
              <a:buChar char="§"/>
              <a:defRPr/>
            </a:pPr>
            <a:r>
              <a:rPr lang="en-US" altLang="en-US" sz="2000" dirty="0" smtClean="0">
                <a:solidFill>
                  <a:srgbClr val="007FA9"/>
                </a:solidFill>
                <a:cs typeface="Times New Roman" pitchFamily="18" charset="0"/>
              </a:rPr>
              <a:t>Require institutions to report information about students who enrolled in each of the institutions’ GE programs</a:t>
            </a:r>
          </a:p>
          <a:p>
            <a:pPr>
              <a:spcAft>
                <a:spcPts val="600"/>
              </a:spcAft>
              <a:buFont typeface="Wingdings" pitchFamily="2" charset="2"/>
              <a:buChar char="§"/>
              <a:defRPr/>
            </a:pPr>
            <a:r>
              <a:rPr lang="en-US" altLang="en-US" sz="2000" dirty="0" smtClean="0">
                <a:solidFill>
                  <a:srgbClr val="007FA9"/>
                </a:solidFill>
                <a:cs typeface="Times New Roman" pitchFamily="18" charset="0"/>
              </a:rPr>
              <a:t>Require institutions to establish the eligibility of a GE program by certifying that the program:</a:t>
            </a:r>
          </a:p>
          <a:p>
            <a:pPr lvl="2">
              <a:spcAft>
                <a:spcPts val="600"/>
              </a:spcAft>
              <a:buFont typeface="Wingdings" pitchFamily="2" charset="2"/>
              <a:buChar char="§"/>
              <a:defRPr/>
            </a:pPr>
            <a:r>
              <a:rPr lang="en-US" altLang="en-US" sz="2000" i="1" dirty="0" smtClean="0">
                <a:solidFill>
                  <a:srgbClr val="007FA9"/>
                </a:solidFill>
                <a:cs typeface="Times New Roman" pitchFamily="18" charset="0"/>
              </a:rPr>
              <a:t>Is included in the institution’s certification</a:t>
            </a:r>
          </a:p>
          <a:p>
            <a:pPr lvl="2">
              <a:spcAft>
                <a:spcPts val="600"/>
              </a:spcAft>
              <a:buFont typeface="Wingdings" pitchFamily="2" charset="2"/>
              <a:buChar char="§"/>
              <a:defRPr/>
            </a:pPr>
            <a:r>
              <a:rPr lang="en-US" altLang="en-US" sz="2000" i="1" dirty="0" smtClean="0">
                <a:solidFill>
                  <a:srgbClr val="007FA9"/>
                </a:solidFill>
                <a:cs typeface="Times New Roman" pitchFamily="18" charset="0"/>
              </a:rPr>
              <a:t>Satisfies applicable state licensing/certification requirements for the occupations the program prepares students to enter</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0" y="-12700"/>
            <a:ext cx="8553450" cy="782638"/>
          </a:xfrm>
        </p:spPr>
        <p:txBody>
          <a:bodyPr/>
          <a:lstStyle/>
          <a:p>
            <a:r>
              <a:rPr lang="en-US" altLang="en-US" smtClean="0"/>
              <a:t/>
            </a:r>
            <a:br>
              <a:rPr lang="en-US" altLang="en-US" smtClean="0"/>
            </a:br>
            <a:r>
              <a:rPr lang="en-US" altLang="en-US" smtClean="0">
                <a:solidFill>
                  <a:schemeClr val="bg1"/>
                </a:solidFill>
              </a:rPr>
              <a:t>Gainful Employment</a:t>
            </a:r>
            <a:br>
              <a:rPr lang="en-US" altLang="en-US" smtClean="0">
                <a:solidFill>
                  <a:schemeClr val="bg1"/>
                </a:solidFill>
              </a:rPr>
            </a:br>
            <a:endParaRPr lang="en-US" altLang="en-US" smtClean="0">
              <a:solidFill>
                <a:schemeClr val="bg1"/>
              </a:solidFill>
            </a:endParaRPr>
          </a:p>
        </p:txBody>
      </p:sp>
      <p:sp>
        <p:nvSpPr>
          <p:cNvPr id="29699" name="Content Placeholder 2"/>
          <p:cNvSpPr>
            <a:spLocks noGrp="1"/>
          </p:cNvSpPr>
          <p:nvPr>
            <p:ph idx="1"/>
          </p:nvPr>
        </p:nvSpPr>
        <p:spPr>
          <a:xfrm>
            <a:off x="457200" y="1066800"/>
            <a:ext cx="8229600" cy="4525963"/>
          </a:xfrm>
        </p:spPr>
        <p:txBody>
          <a:bodyPr/>
          <a:lstStyle/>
          <a:p>
            <a:pPr marL="0" indent="0" algn="ctr">
              <a:buFontTx/>
              <a:buNone/>
            </a:pPr>
            <a:r>
              <a:rPr lang="en-US" altLang="en-US" smtClean="0">
                <a:solidFill>
                  <a:srgbClr val="007FA9"/>
                </a:solidFill>
                <a:cs typeface="Arial" panose="020B0604020202020204" pitchFamily="34" charset="0"/>
              </a:rPr>
              <a:t>On March 10, 2017, the Department allowed additional time—until July 1, 2017—for institutions to comply with specified provisions in the GE regulations that had not yet gone into effect including alternate earnings appeals and the disclosure template.</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9525" y="0"/>
            <a:ext cx="8553450" cy="812800"/>
          </a:xfrm>
        </p:spPr>
        <p:txBody>
          <a:bodyPr anchor="t"/>
          <a:lstStyle/>
          <a:p>
            <a:r>
              <a:rPr lang="en-US" altLang="en-US" smtClean="0">
                <a:solidFill>
                  <a:schemeClr val="bg1"/>
                </a:solidFill>
                <a:cs typeface="Arial" panose="020B0604020202020204" pitchFamily="34" charset="0"/>
              </a:rPr>
              <a:t>Gainful Employment Negotiation</a:t>
            </a:r>
          </a:p>
        </p:txBody>
      </p:sp>
      <p:sp>
        <p:nvSpPr>
          <p:cNvPr id="3" name="Content Placeholder 2"/>
          <p:cNvSpPr>
            <a:spLocks noGrp="1"/>
          </p:cNvSpPr>
          <p:nvPr>
            <p:ph idx="1"/>
          </p:nvPr>
        </p:nvSpPr>
        <p:spPr>
          <a:xfrm>
            <a:off x="457200" y="762000"/>
            <a:ext cx="8229600" cy="4978400"/>
          </a:xfrm>
        </p:spPr>
        <p:txBody>
          <a:bodyPr/>
          <a:lstStyle/>
          <a:p>
            <a:pPr marL="0" indent="0">
              <a:buFont typeface="Arial" charset="0"/>
              <a:buNone/>
              <a:defRPr/>
            </a:pPr>
            <a:r>
              <a:rPr lang="en-US" dirty="0" smtClean="0">
                <a:solidFill>
                  <a:srgbClr val="007FA9"/>
                </a:solidFill>
              </a:rPr>
              <a:t>A negotiated rulemaking committee was formed to consider the Gainful Employment rules, and the committee met: </a:t>
            </a:r>
          </a:p>
          <a:p>
            <a:pPr>
              <a:buFont typeface="Wingdings" panose="05000000000000000000" pitchFamily="2" charset="2"/>
              <a:buChar char="§"/>
              <a:defRPr/>
            </a:pPr>
            <a:endParaRPr lang="en-US" sz="1200" dirty="0" smtClean="0">
              <a:solidFill>
                <a:srgbClr val="007FA9"/>
              </a:solidFill>
            </a:endParaRPr>
          </a:p>
          <a:p>
            <a:pPr>
              <a:buFont typeface="Wingdings" panose="05000000000000000000" pitchFamily="2" charset="2"/>
              <a:buChar char="§"/>
              <a:defRPr/>
            </a:pPr>
            <a:r>
              <a:rPr lang="en-US" dirty="0" smtClean="0">
                <a:solidFill>
                  <a:srgbClr val="007FA9"/>
                </a:solidFill>
              </a:rPr>
              <a:t>Session </a:t>
            </a:r>
            <a:r>
              <a:rPr lang="en-US" dirty="0">
                <a:solidFill>
                  <a:srgbClr val="007FA9"/>
                </a:solidFill>
              </a:rPr>
              <a:t>1: December 4-7, 2017 </a:t>
            </a:r>
          </a:p>
          <a:p>
            <a:pPr>
              <a:buFont typeface="Wingdings" panose="05000000000000000000" pitchFamily="2" charset="2"/>
              <a:buChar char="§"/>
              <a:defRPr/>
            </a:pPr>
            <a:endParaRPr lang="en-US" dirty="0" smtClean="0">
              <a:solidFill>
                <a:srgbClr val="007FA9"/>
              </a:solidFill>
            </a:endParaRPr>
          </a:p>
          <a:p>
            <a:pPr>
              <a:buFont typeface="Wingdings" panose="05000000000000000000" pitchFamily="2" charset="2"/>
              <a:buChar char="§"/>
              <a:defRPr/>
            </a:pPr>
            <a:r>
              <a:rPr lang="en-US" dirty="0" smtClean="0">
                <a:solidFill>
                  <a:srgbClr val="007FA9"/>
                </a:solidFill>
              </a:rPr>
              <a:t>Session </a:t>
            </a:r>
            <a:r>
              <a:rPr lang="en-US" dirty="0">
                <a:solidFill>
                  <a:srgbClr val="007FA9"/>
                </a:solidFill>
              </a:rPr>
              <a:t>2: February 5-8, 2018 </a:t>
            </a:r>
          </a:p>
          <a:p>
            <a:pPr>
              <a:buFont typeface="Wingdings" panose="05000000000000000000" pitchFamily="2" charset="2"/>
              <a:buChar char="§"/>
              <a:defRPr/>
            </a:pPr>
            <a:endParaRPr lang="en-US" dirty="0" smtClean="0">
              <a:solidFill>
                <a:srgbClr val="007FA9"/>
              </a:solidFill>
            </a:endParaRPr>
          </a:p>
          <a:p>
            <a:pPr>
              <a:buFont typeface="Wingdings" panose="05000000000000000000" pitchFamily="2" charset="2"/>
              <a:buChar char="§"/>
              <a:defRPr/>
            </a:pPr>
            <a:r>
              <a:rPr lang="en-US" dirty="0" smtClean="0">
                <a:solidFill>
                  <a:srgbClr val="007FA9"/>
                </a:solidFill>
              </a:rPr>
              <a:t>Session </a:t>
            </a:r>
            <a:r>
              <a:rPr lang="en-US" dirty="0">
                <a:solidFill>
                  <a:srgbClr val="007FA9"/>
                </a:solidFill>
              </a:rPr>
              <a:t>3: March 12-15, 2018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0" y="6350"/>
            <a:ext cx="8553450" cy="711200"/>
          </a:xfrm>
        </p:spPr>
        <p:txBody>
          <a:bodyPr/>
          <a:lstStyle/>
          <a:p>
            <a:r>
              <a:rPr lang="en-US" altLang="en-US" smtClean="0">
                <a:solidFill>
                  <a:schemeClr val="bg1"/>
                </a:solidFill>
              </a:rPr>
              <a:t>Perkins Wind-Down</a:t>
            </a:r>
          </a:p>
        </p:txBody>
      </p:sp>
      <p:sp>
        <p:nvSpPr>
          <p:cNvPr id="24579" name="Content Placeholder 2"/>
          <p:cNvSpPr>
            <a:spLocks noGrp="1"/>
          </p:cNvSpPr>
          <p:nvPr>
            <p:ph idx="1"/>
          </p:nvPr>
        </p:nvSpPr>
        <p:spPr>
          <a:xfrm>
            <a:off x="304800" y="838200"/>
            <a:ext cx="8229600" cy="4525963"/>
          </a:xfrm>
          <a:extLst/>
        </p:spPr>
        <p:txBody>
          <a:bodyPr/>
          <a:lstStyle/>
          <a:p>
            <a:pPr marL="0" indent="0">
              <a:spcAft>
                <a:spcPts val="600"/>
              </a:spcAft>
              <a:buFontTx/>
              <a:buNone/>
              <a:defRPr/>
            </a:pPr>
            <a:r>
              <a:rPr lang="en-US" altLang="en-US" sz="2800" dirty="0" smtClean="0">
                <a:solidFill>
                  <a:srgbClr val="007FA9"/>
                </a:solidFill>
                <a:cs typeface="Arial" charset="0"/>
              </a:rPr>
              <a:t>Federal Perkins Loan Program Extension Act of 2015 </a:t>
            </a:r>
          </a:p>
          <a:p>
            <a:pPr lvl="1">
              <a:spcAft>
                <a:spcPts val="600"/>
              </a:spcAft>
              <a:buFont typeface="Wingdings" panose="05000000000000000000" pitchFamily="2" charset="2"/>
              <a:buChar char="§"/>
              <a:defRPr/>
            </a:pPr>
            <a:r>
              <a:rPr lang="en-US" altLang="en-US" sz="2400" dirty="0" smtClean="0">
                <a:solidFill>
                  <a:srgbClr val="007FA9"/>
                </a:solidFill>
                <a:cs typeface="Arial" charset="0"/>
              </a:rPr>
              <a:t>Enacted on December 18, 2015</a:t>
            </a:r>
          </a:p>
          <a:p>
            <a:pPr lvl="1">
              <a:spcAft>
                <a:spcPts val="600"/>
              </a:spcAft>
              <a:buFont typeface="Wingdings" panose="05000000000000000000" pitchFamily="2" charset="2"/>
              <a:buChar char="§"/>
              <a:defRPr/>
            </a:pPr>
            <a:r>
              <a:rPr lang="en-US" altLang="en-US" sz="2400" dirty="0" smtClean="0">
                <a:solidFill>
                  <a:srgbClr val="007FA9"/>
                </a:solidFill>
                <a:cs typeface="Arial" charset="0"/>
              </a:rPr>
              <a:t>Extended the Perkins Loan program through September 30, 2017</a:t>
            </a:r>
          </a:p>
          <a:p>
            <a:pPr lvl="1">
              <a:spcAft>
                <a:spcPts val="600"/>
              </a:spcAft>
              <a:buFont typeface="Wingdings" panose="05000000000000000000" pitchFamily="2" charset="2"/>
              <a:buChar char="§"/>
              <a:defRPr/>
            </a:pPr>
            <a:r>
              <a:rPr lang="en-US" altLang="en-US" sz="2400" dirty="0" smtClean="0">
                <a:solidFill>
                  <a:srgbClr val="007FA9"/>
                </a:solidFill>
                <a:cs typeface="Arial" charset="0"/>
              </a:rPr>
              <a:t>Eliminated grandfathering of students after the new expiration date</a:t>
            </a:r>
          </a:p>
          <a:p>
            <a:pPr lvl="1">
              <a:spcAft>
                <a:spcPts val="600"/>
              </a:spcAft>
              <a:buFont typeface="Wingdings" panose="05000000000000000000" pitchFamily="2" charset="2"/>
              <a:buChar char="§"/>
              <a:defRPr/>
            </a:pPr>
            <a:r>
              <a:rPr lang="en-US" altLang="en-US" sz="2400" dirty="0" smtClean="0">
                <a:solidFill>
                  <a:srgbClr val="007FA9"/>
                </a:solidFill>
                <a:cs typeface="Arial" charset="0"/>
              </a:rPr>
              <a:t>Prohibits any further extensions of the Perkins Loan Program under GEPA</a:t>
            </a:r>
          </a:p>
          <a:p>
            <a:pPr>
              <a:defRPr/>
            </a:pPr>
            <a:endParaRPr lang="en-US" altLang="en-US" dirty="0" smtClean="0">
              <a:cs typeface="Arial"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76200" y="-9525"/>
            <a:ext cx="8553450" cy="782638"/>
          </a:xfrm>
        </p:spPr>
        <p:txBody>
          <a:bodyPr/>
          <a:lstStyle/>
          <a:p>
            <a:r>
              <a:rPr lang="en-US" altLang="en-US" smtClean="0">
                <a:solidFill>
                  <a:schemeClr val="bg1"/>
                </a:solidFill>
              </a:rPr>
              <a:t>Perkins Wind-down</a:t>
            </a:r>
          </a:p>
        </p:txBody>
      </p:sp>
      <p:sp>
        <p:nvSpPr>
          <p:cNvPr id="25603" name="Content Placeholder 2"/>
          <p:cNvSpPr>
            <a:spLocks noGrp="1"/>
          </p:cNvSpPr>
          <p:nvPr>
            <p:ph idx="1"/>
          </p:nvPr>
        </p:nvSpPr>
        <p:spPr>
          <a:xfrm>
            <a:off x="304800" y="990600"/>
            <a:ext cx="8686800" cy="4525963"/>
          </a:xfrm>
          <a:extLst/>
        </p:spPr>
        <p:txBody>
          <a:bodyPr/>
          <a:lstStyle/>
          <a:p>
            <a:pPr marL="0" indent="0">
              <a:spcAft>
                <a:spcPts val="600"/>
              </a:spcAft>
              <a:buFontTx/>
              <a:buNone/>
              <a:defRPr/>
            </a:pPr>
            <a:r>
              <a:rPr lang="en-US" altLang="en-US" sz="2800" b="1" dirty="0" smtClean="0">
                <a:solidFill>
                  <a:srgbClr val="007FA9"/>
                </a:solidFill>
                <a:cs typeface="Arial" charset="0"/>
              </a:rPr>
              <a:t>Key Dates</a:t>
            </a:r>
          </a:p>
          <a:p>
            <a:pPr>
              <a:spcAft>
                <a:spcPts val="600"/>
              </a:spcAft>
              <a:buFont typeface="Wingdings" panose="05000000000000000000" pitchFamily="2" charset="2"/>
              <a:buChar char="§"/>
              <a:defRPr/>
            </a:pPr>
            <a:r>
              <a:rPr lang="en-US" altLang="en-US" sz="2400" dirty="0" smtClean="0">
                <a:solidFill>
                  <a:srgbClr val="007FA9"/>
                </a:solidFill>
                <a:cs typeface="Arial" charset="0"/>
              </a:rPr>
              <a:t>Schools may not award Perkins Loans to graduate students after </a:t>
            </a:r>
            <a:r>
              <a:rPr lang="en-US" altLang="en-US" sz="2400" b="1" dirty="0" smtClean="0">
                <a:solidFill>
                  <a:srgbClr val="007FA9"/>
                </a:solidFill>
                <a:cs typeface="Arial" charset="0"/>
              </a:rPr>
              <a:t>September 30, 2016</a:t>
            </a:r>
          </a:p>
          <a:p>
            <a:pPr>
              <a:spcAft>
                <a:spcPts val="600"/>
              </a:spcAft>
              <a:buFont typeface="Wingdings" panose="05000000000000000000" pitchFamily="2" charset="2"/>
              <a:buChar char="§"/>
              <a:defRPr/>
            </a:pPr>
            <a:r>
              <a:rPr lang="en-US" altLang="en-US" sz="2400" dirty="0" smtClean="0">
                <a:solidFill>
                  <a:srgbClr val="007FA9"/>
                </a:solidFill>
                <a:cs typeface="Arial" charset="0"/>
              </a:rPr>
              <a:t>Schools may not make subsequent disbursements to graduate students after </a:t>
            </a:r>
            <a:r>
              <a:rPr lang="en-US" altLang="en-US" sz="2400" b="1" dirty="0" smtClean="0">
                <a:solidFill>
                  <a:srgbClr val="007FA9"/>
                </a:solidFill>
                <a:cs typeface="Arial" charset="0"/>
              </a:rPr>
              <a:t>June 30, 2017</a:t>
            </a:r>
          </a:p>
          <a:p>
            <a:pPr>
              <a:spcAft>
                <a:spcPts val="600"/>
              </a:spcAft>
              <a:buFont typeface="Wingdings" panose="05000000000000000000" pitchFamily="2" charset="2"/>
              <a:buChar char="§"/>
              <a:defRPr/>
            </a:pPr>
            <a:r>
              <a:rPr lang="en-US" altLang="en-US" sz="2400" dirty="0" smtClean="0">
                <a:solidFill>
                  <a:srgbClr val="007FA9"/>
                </a:solidFill>
                <a:cs typeface="Arial" charset="0"/>
              </a:rPr>
              <a:t>Schools may not award Perkins Loans to undergraduates after </a:t>
            </a:r>
            <a:r>
              <a:rPr lang="en-US" altLang="en-US" sz="2400" b="1" dirty="0" smtClean="0">
                <a:solidFill>
                  <a:srgbClr val="007FA9"/>
                </a:solidFill>
                <a:cs typeface="Arial" charset="0"/>
              </a:rPr>
              <a:t>September 30, 2017</a:t>
            </a:r>
          </a:p>
          <a:p>
            <a:pPr>
              <a:spcAft>
                <a:spcPts val="600"/>
              </a:spcAft>
              <a:buFont typeface="Wingdings" panose="05000000000000000000" pitchFamily="2" charset="2"/>
              <a:buChar char="§"/>
              <a:defRPr/>
            </a:pPr>
            <a:r>
              <a:rPr lang="en-US" altLang="en-US" sz="2400" dirty="0" smtClean="0">
                <a:solidFill>
                  <a:srgbClr val="007FA9"/>
                </a:solidFill>
                <a:cs typeface="Arial" charset="0"/>
              </a:rPr>
              <a:t>Schools may not make subsequent disbursements to undergraduates after </a:t>
            </a:r>
            <a:r>
              <a:rPr lang="en-US" altLang="en-US" sz="2400" b="1" dirty="0" smtClean="0">
                <a:solidFill>
                  <a:srgbClr val="007FA9"/>
                </a:solidFill>
                <a:cs typeface="Arial" charset="0"/>
              </a:rPr>
              <a:t>June 30, 2018</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0" y="0"/>
            <a:ext cx="8553450" cy="782638"/>
          </a:xfrm>
        </p:spPr>
        <p:txBody>
          <a:bodyPr/>
          <a:lstStyle/>
          <a:p>
            <a:r>
              <a:rPr lang="en-US" altLang="en-US" smtClean="0">
                <a:solidFill>
                  <a:schemeClr val="bg1"/>
                </a:solidFill>
              </a:rPr>
              <a:t>Perkins Wind-Down</a:t>
            </a:r>
          </a:p>
        </p:txBody>
      </p:sp>
      <p:sp>
        <p:nvSpPr>
          <p:cNvPr id="26627" name="Content Placeholder 2"/>
          <p:cNvSpPr>
            <a:spLocks noGrp="1"/>
          </p:cNvSpPr>
          <p:nvPr>
            <p:ph idx="1"/>
          </p:nvPr>
        </p:nvSpPr>
        <p:spPr>
          <a:xfrm>
            <a:off x="228600" y="838200"/>
            <a:ext cx="8229600" cy="4525963"/>
          </a:xfrm>
          <a:extLst/>
        </p:spPr>
        <p:txBody>
          <a:bodyPr/>
          <a:lstStyle/>
          <a:p>
            <a:pPr marL="0" indent="0">
              <a:spcBef>
                <a:spcPts val="1200"/>
              </a:spcBef>
              <a:spcAft>
                <a:spcPts val="600"/>
              </a:spcAft>
              <a:buFontTx/>
              <a:buNone/>
              <a:defRPr/>
            </a:pPr>
            <a:r>
              <a:rPr lang="en-US" altLang="en-US" sz="2800" dirty="0" smtClean="0">
                <a:solidFill>
                  <a:srgbClr val="007FA9"/>
                </a:solidFill>
                <a:cs typeface="Arial" charset="0"/>
              </a:rPr>
              <a:t>DCL GEN-17-10 (posted October 6, 2017)</a:t>
            </a:r>
          </a:p>
          <a:p>
            <a:pPr>
              <a:spcBef>
                <a:spcPts val="1200"/>
              </a:spcBef>
              <a:spcAft>
                <a:spcPts val="600"/>
              </a:spcAft>
              <a:buFont typeface="Wingdings" panose="05000000000000000000" pitchFamily="2" charset="2"/>
              <a:buChar char="§"/>
              <a:defRPr/>
            </a:pPr>
            <a:r>
              <a:rPr lang="en-US" altLang="en-US" sz="2400" dirty="0" smtClean="0">
                <a:solidFill>
                  <a:srgbClr val="007FA9"/>
                </a:solidFill>
                <a:cs typeface="Arial" charset="0"/>
              </a:rPr>
              <a:t>ED will begin collecting Federal share of schools’ revolving funds after submission of the 2019-2020 FISAP</a:t>
            </a:r>
          </a:p>
          <a:p>
            <a:pPr>
              <a:spcBef>
                <a:spcPts val="1200"/>
              </a:spcBef>
              <a:spcAft>
                <a:spcPts val="600"/>
              </a:spcAft>
              <a:buFont typeface="Wingdings" panose="05000000000000000000" pitchFamily="2" charset="2"/>
              <a:buChar char="§"/>
              <a:defRPr/>
            </a:pPr>
            <a:r>
              <a:rPr lang="en-US" altLang="en-US" sz="2400" dirty="0" smtClean="0">
                <a:solidFill>
                  <a:srgbClr val="007FA9"/>
                </a:solidFill>
                <a:cs typeface="Arial" charset="0"/>
              </a:rPr>
              <a:t>Schools are not required to liquidate their Perkins Loan portfolios</a:t>
            </a:r>
          </a:p>
          <a:p>
            <a:pPr>
              <a:spcBef>
                <a:spcPts val="1200"/>
              </a:spcBef>
              <a:spcAft>
                <a:spcPts val="600"/>
              </a:spcAft>
              <a:buFont typeface="Wingdings" panose="05000000000000000000" pitchFamily="2" charset="2"/>
              <a:buChar char="§"/>
              <a:defRPr/>
            </a:pPr>
            <a:r>
              <a:rPr lang="en-US" altLang="en-US" sz="2400" dirty="0" smtClean="0">
                <a:solidFill>
                  <a:srgbClr val="007FA9"/>
                </a:solidFill>
                <a:cs typeface="Arial" charset="0"/>
              </a:rPr>
              <a:t>If a school chooses to liquidate, it should submit the school’s intent to liquidate through the </a:t>
            </a:r>
            <a:r>
              <a:rPr lang="en-US" altLang="en-US" sz="2400" dirty="0" err="1" smtClean="0">
                <a:solidFill>
                  <a:srgbClr val="007FA9"/>
                </a:solidFill>
                <a:cs typeface="Arial" charset="0"/>
              </a:rPr>
              <a:t>eCB</a:t>
            </a:r>
            <a:r>
              <a:rPr lang="en-US" altLang="en-US" sz="2400" dirty="0">
                <a:solidFill>
                  <a:srgbClr val="007FA9"/>
                </a:solidFill>
                <a:cs typeface="Arial" charset="0"/>
              </a:rPr>
              <a:t> </a:t>
            </a:r>
            <a:r>
              <a:rPr lang="en-US" altLang="en-US" sz="2400" dirty="0" smtClean="0">
                <a:solidFill>
                  <a:srgbClr val="007FA9"/>
                </a:solidFill>
                <a:cs typeface="Arial" charset="0"/>
              </a:rPr>
              <a:t>system</a:t>
            </a:r>
          </a:p>
          <a:p>
            <a:pPr marL="0" indent="0">
              <a:spcBef>
                <a:spcPts val="1200"/>
              </a:spcBef>
              <a:spcAft>
                <a:spcPts val="600"/>
              </a:spcAft>
              <a:buFontTx/>
              <a:buNone/>
              <a:defRPr/>
            </a:pPr>
            <a:endParaRPr lang="en-US" altLang="en-US" dirty="0" smtClean="0">
              <a:solidFill>
                <a:srgbClr val="007FA9"/>
              </a:solidFill>
              <a:cs typeface="Arial"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auto">
          <a:xfrm>
            <a:off x="420688" y="25400"/>
            <a:ext cx="85534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a:solidFill>
                  <a:schemeClr val="tx2"/>
                </a:solidFill>
                <a:latin typeface="+mj-lt"/>
                <a:ea typeface="MS PGothic" pitchFamily="34" charset="-128"/>
                <a:cs typeface="ＭＳ Ｐゴシック" charset="-128"/>
              </a:defRPr>
            </a:lvl1pPr>
            <a:lvl2pPr algn="ctr" rtl="0" eaLnBrk="0" fontAlgn="base" hangingPunct="0">
              <a:spcBef>
                <a:spcPct val="0"/>
              </a:spcBef>
              <a:spcAft>
                <a:spcPct val="0"/>
              </a:spcAft>
              <a:defRPr sz="4400">
                <a:solidFill>
                  <a:schemeClr val="tx2"/>
                </a:solidFill>
                <a:latin typeface="Arial" charset="0"/>
                <a:ea typeface="MS PGothic" pitchFamily="34"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MS PGothic" pitchFamily="34"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MS PGothic" pitchFamily="34"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MS PGothic" pitchFamily="34" charset="-128"/>
                <a:cs typeface="ＭＳ Ｐゴシック" charset="-128"/>
              </a:defRPr>
            </a:lvl5pPr>
            <a:lvl6pPr marL="457200" algn="ctr" rtl="0" eaLnBrk="1" fontAlgn="base" hangingPunct="1">
              <a:spcBef>
                <a:spcPct val="0"/>
              </a:spcBef>
              <a:spcAft>
                <a:spcPct val="0"/>
              </a:spcAft>
              <a:defRPr sz="4400">
                <a:solidFill>
                  <a:schemeClr val="tx2"/>
                </a:solidFill>
                <a:latin typeface="Arial" charset="0"/>
                <a:ea typeface="ＭＳ Ｐゴシック" pitchFamily="-80" charset="-128"/>
              </a:defRPr>
            </a:lvl6pPr>
            <a:lvl7pPr marL="914400" algn="ctr" rtl="0" eaLnBrk="1" fontAlgn="base" hangingPunct="1">
              <a:spcBef>
                <a:spcPct val="0"/>
              </a:spcBef>
              <a:spcAft>
                <a:spcPct val="0"/>
              </a:spcAft>
              <a:defRPr sz="4400">
                <a:solidFill>
                  <a:schemeClr val="tx2"/>
                </a:solidFill>
                <a:latin typeface="Arial" charset="0"/>
                <a:ea typeface="ＭＳ Ｐゴシック" pitchFamily="-80" charset="-128"/>
              </a:defRPr>
            </a:lvl7pPr>
            <a:lvl8pPr marL="1371600" algn="ctr" rtl="0" eaLnBrk="1" fontAlgn="base" hangingPunct="1">
              <a:spcBef>
                <a:spcPct val="0"/>
              </a:spcBef>
              <a:spcAft>
                <a:spcPct val="0"/>
              </a:spcAft>
              <a:defRPr sz="4400">
                <a:solidFill>
                  <a:schemeClr val="tx2"/>
                </a:solidFill>
                <a:latin typeface="Arial" charset="0"/>
                <a:ea typeface="ＭＳ Ｐゴシック" pitchFamily="-80" charset="-128"/>
              </a:defRPr>
            </a:lvl8pPr>
            <a:lvl9pPr marL="1828800" algn="ctr" rtl="0" eaLnBrk="1" fontAlgn="base" hangingPunct="1">
              <a:spcBef>
                <a:spcPct val="0"/>
              </a:spcBef>
              <a:spcAft>
                <a:spcPct val="0"/>
              </a:spcAft>
              <a:defRPr sz="4400">
                <a:solidFill>
                  <a:schemeClr val="tx2"/>
                </a:solidFill>
                <a:latin typeface="Arial" charset="0"/>
                <a:ea typeface="ＭＳ Ｐゴシック" pitchFamily="-80" charset="-128"/>
              </a:defRPr>
            </a:lvl9pPr>
          </a:lstStyle>
          <a:p>
            <a:pPr algn="l" eaLnBrk="1" fontAlgn="auto" hangingPunct="1">
              <a:spcAft>
                <a:spcPts val="0"/>
              </a:spcAft>
              <a:defRPr/>
            </a:pPr>
            <a:r>
              <a:rPr lang="en-US" kern="0" dirty="0" smtClean="0">
                <a:solidFill>
                  <a:schemeClr val="bg1"/>
                </a:solidFill>
              </a:rPr>
              <a:t>Agenda</a:t>
            </a:r>
            <a:endParaRPr lang="en-US" kern="0" dirty="0">
              <a:solidFill>
                <a:schemeClr val="bg1"/>
              </a:solidFill>
            </a:endParaRPr>
          </a:p>
        </p:txBody>
      </p:sp>
      <p:sp>
        <p:nvSpPr>
          <p:cNvPr id="16387" name="Content Placeholder 4"/>
          <p:cNvSpPr>
            <a:spLocks noGrp="1"/>
          </p:cNvSpPr>
          <p:nvPr>
            <p:ph idx="1"/>
          </p:nvPr>
        </p:nvSpPr>
        <p:spPr>
          <a:xfrm>
            <a:off x="533400" y="914400"/>
            <a:ext cx="7772400" cy="4724400"/>
          </a:xfrm>
        </p:spPr>
        <p:txBody>
          <a:bodyPr/>
          <a:lstStyle/>
          <a:p>
            <a:r>
              <a:rPr lang="en-US" altLang="en-US" smtClean="0">
                <a:solidFill>
                  <a:srgbClr val="007FA9"/>
                </a:solidFill>
              </a:rPr>
              <a:t>Regulatory Reform Agenda</a:t>
            </a:r>
          </a:p>
          <a:p>
            <a:pPr lvl="1"/>
            <a:r>
              <a:rPr lang="en-US" altLang="en-US" smtClean="0">
                <a:solidFill>
                  <a:srgbClr val="007FA9"/>
                </a:solidFill>
              </a:rPr>
              <a:t>Regulatory Review Task Force</a:t>
            </a:r>
          </a:p>
          <a:p>
            <a:pPr lvl="1"/>
            <a:r>
              <a:rPr lang="en-US" altLang="en-US" smtClean="0">
                <a:solidFill>
                  <a:srgbClr val="007FA9"/>
                </a:solidFill>
              </a:rPr>
              <a:t>Elimination of Outdated Guidance</a:t>
            </a:r>
          </a:p>
          <a:p>
            <a:pPr lvl="1"/>
            <a:r>
              <a:rPr lang="en-US" altLang="en-US" smtClean="0">
                <a:solidFill>
                  <a:srgbClr val="007FA9"/>
                </a:solidFill>
              </a:rPr>
              <a:t>Borrower Defense to Repayment</a:t>
            </a:r>
          </a:p>
          <a:p>
            <a:pPr lvl="1"/>
            <a:r>
              <a:rPr lang="en-US" altLang="en-US" smtClean="0">
                <a:solidFill>
                  <a:srgbClr val="007FA9"/>
                </a:solidFill>
              </a:rPr>
              <a:t>Gainful Employment</a:t>
            </a:r>
          </a:p>
          <a:p>
            <a:r>
              <a:rPr lang="en-US" altLang="en-US" smtClean="0">
                <a:solidFill>
                  <a:srgbClr val="007FA9"/>
                </a:solidFill>
              </a:rPr>
              <a:t>Perkins Wind-Down</a:t>
            </a:r>
          </a:p>
          <a:p>
            <a:r>
              <a:rPr lang="en-US" altLang="en-US" smtClean="0">
                <a:solidFill>
                  <a:srgbClr val="007FA9"/>
                </a:solidFill>
              </a:rPr>
              <a:t>Year-Round Pell</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61913"/>
            <a:ext cx="5372100" cy="649287"/>
          </a:xfrm>
          <a:prstGeom prst="rect">
            <a:avLst/>
          </a:prstGeom>
        </p:spPr>
        <p:txBody>
          <a:bodyPr anchor="ctr">
            <a:normAutofit fontScale="67500" lnSpcReduction="20000"/>
          </a:bodyPr>
          <a:lstStyle>
            <a:lvl1pPr algn="l" defTabSz="914400" rtl="0" eaLnBrk="1" latinLnBrk="0" hangingPunct="1">
              <a:spcBef>
                <a:spcPct val="0"/>
              </a:spcBef>
              <a:buNone/>
              <a:defRPr sz="4000" kern="1200">
                <a:solidFill>
                  <a:srgbClr val="595959"/>
                </a:solidFill>
                <a:latin typeface="Arial"/>
                <a:ea typeface="+mj-ea"/>
                <a:cs typeface="Arial"/>
              </a:defRPr>
            </a:lvl1pPr>
          </a:lstStyle>
          <a:p>
            <a:pPr fontAlgn="auto">
              <a:spcAft>
                <a:spcPts val="0"/>
              </a:spcAft>
              <a:defRPr/>
            </a:pPr>
            <a:r>
              <a:rPr lang="en-US" b="1" dirty="0" smtClean="0">
                <a:solidFill>
                  <a:schemeClr val="bg1"/>
                </a:solidFill>
              </a:rPr>
              <a:t>General Steps for Liquidation</a:t>
            </a:r>
            <a:endParaRPr lang="en-US" b="1" dirty="0">
              <a:solidFill>
                <a:schemeClr val="bg1"/>
              </a:solidFill>
            </a:endParaRPr>
          </a:p>
        </p:txBody>
      </p:sp>
      <p:sp>
        <p:nvSpPr>
          <p:cNvPr id="9" name="Text Placeholder 3"/>
          <p:cNvSpPr txBox="1">
            <a:spLocks/>
          </p:cNvSpPr>
          <p:nvPr/>
        </p:nvSpPr>
        <p:spPr bwMode="auto">
          <a:xfrm>
            <a:off x="2298700" y="3344863"/>
            <a:ext cx="21590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buFontTx/>
              <a:buNone/>
            </a:pPr>
            <a:r>
              <a:rPr lang="en-US" altLang="en-US" sz="2400" b="1">
                <a:solidFill>
                  <a:srgbClr val="FFFFFF"/>
                </a:solidFill>
                <a:cs typeface="Arial" panose="020B0604020202020204" pitchFamily="34" charset="0"/>
              </a:rPr>
              <a:t>02</a:t>
            </a:r>
          </a:p>
        </p:txBody>
      </p:sp>
      <p:sp>
        <p:nvSpPr>
          <p:cNvPr id="11" name="Text Placeholder 3"/>
          <p:cNvSpPr txBox="1">
            <a:spLocks/>
          </p:cNvSpPr>
          <p:nvPr/>
        </p:nvSpPr>
        <p:spPr bwMode="auto">
          <a:xfrm>
            <a:off x="3392488" y="3009900"/>
            <a:ext cx="2159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buFontTx/>
              <a:buNone/>
            </a:pPr>
            <a:r>
              <a:rPr lang="en-US" altLang="en-US" sz="2400" b="1">
                <a:solidFill>
                  <a:srgbClr val="FFFFFF"/>
                </a:solidFill>
                <a:cs typeface="Arial" panose="020B0604020202020204" pitchFamily="34" charset="0"/>
              </a:rPr>
              <a:t>03</a:t>
            </a:r>
          </a:p>
        </p:txBody>
      </p:sp>
      <p:sp>
        <p:nvSpPr>
          <p:cNvPr id="12" name="Text Placeholder 3"/>
          <p:cNvSpPr txBox="1">
            <a:spLocks/>
          </p:cNvSpPr>
          <p:nvPr/>
        </p:nvSpPr>
        <p:spPr bwMode="auto">
          <a:xfrm>
            <a:off x="4552950" y="3378200"/>
            <a:ext cx="2159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rtl="1" eaLnBrk="1" hangingPunct="1">
              <a:buFontTx/>
              <a:buNone/>
            </a:pPr>
            <a:r>
              <a:rPr lang="en-US" altLang="en-US" sz="2400" b="1">
                <a:solidFill>
                  <a:srgbClr val="FFFFFF"/>
                </a:solidFill>
                <a:cs typeface="Arial" panose="020B0604020202020204" pitchFamily="34" charset="0"/>
              </a:rPr>
              <a:t>04</a:t>
            </a:r>
          </a:p>
        </p:txBody>
      </p:sp>
      <p:sp>
        <p:nvSpPr>
          <p:cNvPr id="14" name="TextBox 13"/>
          <p:cNvSpPr txBox="1">
            <a:spLocks noChangeArrowheads="1"/>
          </p:cNvSpPr>
          <p:nvPr/>
        </p:nvSpPr>
        <p:spPr bwMode="auto">
          <a:xfrm>
            <a:off x="196850" y="887413"/>
            <a:ext cx="1789113"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30288"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defTabSz="1030288"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defTabSz="1030288"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defTabSz="1030288"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1030288"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103028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103028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103028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103028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sz="1600" b="1">
                <a:solidFill>
                  <a:srgbClr val="007FA9"/>
                </a:solidFill>
                <a:cs typeface="Arial" panose="020B0604020202020204" pitchFamily="34" charset="0"/>
              </a:rPr>
              <a:t>Notify ED of Intent to Liquidate - electronically</a:t>
            </a:r>
            <a:endParaRPr lang="en-US" altLang="en-US" sz="1600">
              <a:solidFill>
                <a:srgbClr val="007FA9"/>
              </a:solidFill>
              <a:cs typeface="Arial" panose="020B0604020202020204" pitchFamily="34" charset="0"/>
            </a:endParaRPr>
          </a:p>
        </p:txBody>
      </p:sp>
      <p:sp>
        <p:nvSpPr>
          <p:cNvPr id="15" name="TextBox 14"/>
          <p:cNvSpPr txBox="1">
            <a:spLocks noChangeArrowheads="1"/>
          </p:cNvSpPr>
          <p:nvPr/>
        </p:nvSpPr>
        <p:spPr bwMode="auto">
          <a:xfrm>
            <a:off x="1085850" y="4805363"/>
            <a:ext cx="17907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30288"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defTabSz="1030288"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defTabSz="1030288"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defTabSz="1030288"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1030288"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103028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103028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103028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103028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sz="1600" b="1">
                <a:solidFill>
                  <a:srgbClr val="8FC854"/>
                </a:solidFill>
                <a:cs typeface="Arial" panose="020B0604020202020204" pitchFamily="34" charset="0"/>
              </a:rPr>
              <a:t>Notify Borrowers</a:t>
            </a:r>
            <a:endParaRPr lang="en-US" altLang="en-US" sz="1600">
              <a:solidFill>
                <a:srgbClr val="8FC854"/>
              </a:solidFill>
              <a:cs typeface="Arial" panose="020B0604020202020204" pitchFamily="34" charset="0"/>
            </a:endParaRPr>
          </a:p>
        </p:txBody>
      </p:sp>
      <p:sp>
        <p:nvSpPr>
          <p:cNvPr id="16" name="TextBox 15"/>
          <p:cNvSpPr txBox="1">
            <a:spLocks noChangeArrowheads="1"/>
          </p:cNvSpPr>
          <p:nvPr/>
        </p:nvSpPr>
        <p:spPr bwMode="auto">
          <a:xfrm>
            <a:off x="2089150" y="1452563"/>
            <a:ext cx="178911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30288"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defTabSz="1030288"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defTabSz="1030288"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defTabSz="1030288"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1030288"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103028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103028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103028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103028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sz="1600" b="1">
                <a:solidFill>
                  <a:srgbClr val="2AC2AC"/>
                </a:solidFill>
                <a:cs typeface="Arial" panose="020B0604020202020204" pitchFamily="34" charset="0"/>
              </a:rPr>
              <a:t>Assign Loans</a:t>
            </a:r>
            <a:endParaRPr lang="en-US" altLang="en-US" sz="1600">
              <a:solidFill>
                <a:srgbClr val="2AC2AC"/>
              </a:solidFill>
              <a:cs typeface="Arial" panose="020B0604020202020204" pitchFamily="34" charset="0"/>
            </a:endParaRPr>
          </a:p>
        </p:txBody>
      </p:sp>
      <p:sp>
        <p:nvSpPr>
          <p:cNvPr id="17" name="TextBox 16"/>
          <p:cNvSpPr txBox="1">
            <a:spLocks noChangeArrowheads="1"/>
          </p:cNvSpPr>
          <p:nvPr/>
        </p:nvSpPr>
        <p:spPr bwMode="auto">
          <a:xfrm>
            <a:off x="2916238" y="4867275"/>
            <a:ext cx="2036762"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30288"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defTabSz="1030288"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defTabSz="1030288"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defTabSz="1030288"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1030288"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103028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103028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103028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103028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sz="1600" b="1">
                <a:solidFill>
                  <a:srgbClr val="FF0000"/>
                </a:solidFill>
                <a:cs typeface="Arial" panose="020B0604020202020204" pitchFamily="34" charset="0"/>
              </a:rPr>
              <a:t>Purchase Loans that can’t be</a:t>
            </a:r>
          </a:p>
          <a:p>
            <a:pPr algn="ctr" eaLnBrk="1" hangingPunct="1">
              <a:spcBef>
                <a:spcPct val="0"/>
              </a:spcBef>
              <a:buFontTx/>
              <a:buNone/>
            </a:pPr>
            <a:r>
              <a:rPr lang="en-US" altLang="en-US" sz="1600" b="1">
                <a:solidFill>
                  <a:srgbClr val="FF0000"/>
                </a:solidFill>
                <a:cs typeface="Arial" panose="020B0604020202020204" pitchFamily="34" charset="0"/>
              </a:rPr>
              <a:t>Assigned, if necessary</a:t>
            </a:r>
            <a:endParaRPr lang="en-US" altLang="en-US" sz="1600" i="1">
              <a:solidFill>
                <a:srgbClr val="FF0000"/>
              </a:solidFill>
              <a:cs typeface="Arial" panose="020B0604020202020204" pitchFamily="34" charset="0"/>
            </a:endParaRPr>
          </a:p>
        </p:txBody>
      </p:sp>
      <p:sp>
        <p:nvSpPr>
          <p:cNvPr id="18" name="TextBox 17"/>
          <p:cNvSpPr txBox="1">
            <a:spLocks noChangeArrowheads="1"/>
          </p:cNvSpPr>
          <p:nvPr/>
        </p:nvSpPr>
        <p:spPr bwMode="auto">
          <a:xfrm>
            <a:off x="3846513" y="1189038"/>
            <a:ext cx="17891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30288" eaLnBrk="0" hangingPunct="0">
              <a:spcBef>
                <a:spcPct val="20000"/>
              </a:spcBef>
              <a:buChar char="•"/>
              <a:defRPr sz="3200">
                <a:solidFill>
                  <a:schemeClr val="tx1"/>
                </a:solidFill>
                <a:latin typeface="Arial" charset="0"/>
                <a:ea typeface="MS PGothic" pitchFamily="34" charset="-128"/>
              </a:defRPr>
            </a:lvl1pPr>
            <a:lvl2pPr marL="742950" indent="-285750" defTabSz="1030288" eaLnBrk="0" hangingPunct="0">
              <a:spcBef>
                <a:spcPct val="20000"/>
              </a:spcBef>
              <a:buChar char="–"/>
              <a:defRPr sz="2800">
                <a:solidFill>
                  <a:schemeClr val="tx1"/>
                </a:solidFill>
                <a:latin typeface="Arial" charset="0"/>
                <a:ea typeface="MS PGothic" pitchFamily="34" charset="-128"/>
              </a:defRPr>
            </a:lvl2pPr>
            <a:lvl3pPr marL="1143000" indent="-228600" defTabSz="1030288" eaLnBrk="0" hangingPunct="0">
              <a:spcBef>
                <a:spcPct val="20000"/>
              </a:spcBef>
              <a:buChar char="•"/>
              <a:defRPr sz="2400">
                <a:solidFill>
                  <a:schemeClr val="tx1"/>
                </a:solidFill>
                <a:latin typeface="Arial" charset="0"/>
                <a:ea typeface="MS PGothic" pitchFamily="34" charset="-128"/>
              </a:defRPr>
            </a:lvl3pPr>
            <a:lvl4pPr marL="1600200" indent="-228600" defTabSz="1030288" eaLnBrk="0" hangingPunct="0">
              <a:spcBef>
                <a:spcPct val="20000"/>
              </a:spcBef>
              <a:buChar char="–"/>
              <a:defRPr sz="2000">
                <a:solidFill>
                  <a:schemeClr val="tx1"/>
                </a:solidFill>
                <a:latin typeface="Arial" charset="0"/>
                <a:ea typeface="MS PGothic" pitchFamily="34" charset="-128"/>
              </a:defRPr>
            </a:lvl4pPr>
            <a:lvl5pPr marL="2057400" indent="-228600" defTabSz="1030288" eaLnBrk="0" hangingPunct="0">
              <a:spcBef>
                <a:spcPct val="20000"/>
              </a:spcBef>
              <a:buChar char="»"/>
              <a:defRPr sz="2000">
                <a:solidFill>
                  <a:schemeClr val="tx1"/>
                </a:solidFill>
                <a:latin typeface="Arial" charset="0"/>
                <a:ea typeface="MS PGothic" pitchFamily="34" charset="-128"/>
              </a:defRPr>
            </a:lvl5pPr>
            <a:lvl6pPr marL="2514600" indent="-228600" defTabSz="1030288" eaLnBrk="0" fontAlgn="base" hangingPunct="0">
              <a:spcBef>
                <a:spcPct val="20000"/>
              </a:spcBef>
              <a:spcAft>
                <a:spcPct val="0"/>
              </a:spcAft>
              <a:buChar char="»"/>
              <a:defRPr sz="2000">
                <a:solidFill>
                  <a:schemeClr val="tx1"/>
                </a:solidFill>
                <a:latin typeface="Arial" charset="0"/>
                <a:ea typeface="MS PGothic" pitchFamily="34" charset="-128"/>
              </a:defRPr>
            </a:lvl6pPr>
            <a:lvl7pPr marL="2971800" indent="-228600" defTabSz="1030288" eaLnBrk="0" fontAlgn="base" hangingPunct="0">
              <a:spcBef>
                <a:spcPct val="20000"/>
              </a:spcBef>
              <a:spcAft>
                <a:spcPct val="0"/>
              </a:spcAft>
              <a:buChar char="»"/>
              <a:defRPr sz="2000">
                <a:solidFill>
                  <a:schemeClr val="tx1"/>
                </a:solidFill>
                <a:latin typeface="Arial" charset="0"/>
                <a:ea typeface="MS PGothic" pitchFamily="34" charset="-128"/>
              </a:defRPr>
            </a:lvl7pPr>
            <a:lvl8pPr marL="3429000" indent="-228600" defTabSz="1030288" eaLnBrk="0" fontAlgn="base" hangingPunct="0">
              <a:spcBef>
                <a:spcPct val="20000"/>
              </a:spcBef>
              <a:spcAft>
                <a:spcPct val="0"/>
              </a:spcAft>
              <a:buChar char="»"/>
              <a:defRPr sz="2000">
                <a:solidFill>
                  <a:schemeClr val="tx1"/>
                </a:solidFill>
                <a:latin typeface="Arial" charset="0"/>
                <a:ea typeface="MS PGothic" pitchFamily="34" charset="-128"/>
              </a:defRPr>
            </a:lvl8pPr>
            <a:lvl9pPr marL="3886200" indent="-228600" defTabSz="1030288" eaLnBrk="0" fontAlgn="base" hangingPunct="0">
              <a:spcBef>
                <a:spcPct val="20000"/>
              </a:spcBef>
              <a:spcAft>
                <a:spcPct val="0"/>
              </a:spcAft>
              <a:buChar char="»"/>
              <a:defRPr sz="2000">
                <a:solidFill>
                  <a:schemeClr val="tx1"/>
                </a:solidFill>
                <a:latin typeface="Arial" charset="0"/>
                <a:ea typeface="MS PGothic" pitchFamily="34" charset="-128"/>
              </a:defRPr>
            </a:lvl9pPr>
          </a:lstStyle>
          <a:p>
            <a:pPr algn="ctr" eaLnBrk="1" hangingPunct="1">
              <a:spcBef>
                <a:spcPct val="0"/>
              </a:spcBef>
              <a:buFontTx/>
              <a:buNone/>
              <a:defRPr/>
            </a:pPr>
            <a:r>
              <a:rPr lang="en-US" altLang="en-US" sz="1600" b="1" dirty="0" smtClean="0">
                <a:solidFill>
                  <a:schemeClr val="accent6">
                    <a:lumMod val="60000"/>
                    <a:lumOff val="40000"/>
                  </a:schemeClr>
                </a:solidFill>
                <a:cs typeface="Arial" charset="0"/>
              </a:rPr>
              <a:t>Complete Closeout Audit</a:t>
            </a:r>
            <a:endParaRPr lang="en-US" altLang="en-US" sz="1600" dirty="0" smtClean="0">
              <a:solidFill>
                <a:schemeClr val="accent6">
                  <a:lumMod val="60000"/>
                  <a:lumOff val="40000"/>
                </a:schemeClr>
              </a:solidFill>
              <a:cs typeface="Arial" charset="0"/>
            </a:endParaRPr>
          </a:p>
        </p:txBody>
      </p:sp>
      <p:sp>
        <p:nvSpPr>
          <p:cNvPr id="20" name="Text Placeholder 3"/>
          <p:cNvSpPr txBox="1">
            <a:spLocks/>
          </p:cNvSpPr>
          <p:nvPr/>
        </p:nvSpPr>
        <p:spPr bwMode="auto">
          <a:xfrm>
            <a:off x="6802438" y="3378200"/>
            <a:ext cx="2159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rtl="1" eaLnBrk="1" hangingPunct="1">
              <a:buFontTx/>
              <a:buNone/>
            </a:pPr>
            <a:r>
              <a:rPr lang="en-US" altLang="en-US" sz="2400" b="1">
                <a:solidFill>
                  <a:srgbClr val="FFFFFF"/>
                </a:solidFill>
                <a:cs typeface="Arial" panose="020B0604020202020204" pitchFamily="34" charset="0"/>
              </a:rPr>
              <a:t>06</a:t>
            </a:r>
          </a:p>
        </p:txBody>
      </p:sp>
      <p:sp>
        <p:nvSpPr>
          <p:cNvPr id="21" name="TextBox 20"/>
          <p:cNvSpPr txBox="1">
            <a:spLocks noChangeArrowheads="1"/>
          </p:cNvSpPr>
          <p:nvPr/>
        </p:nvSpPr>
        <p:spPr bwMode="auto">
          <a:xfrm>
            <a:off x="5011738" y="4867275"/>
            <a:ext cx="17907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30288"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defTabSz="1030288"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defTabSz="1030288"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defTabSz="1030288"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1030288"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103028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103028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103028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103028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sz="1600" b="1">
                <a:solidFill>
                  <a:srgbClr val="FFC000"/>
                </a:solidFill>
                <a:cs typeface="Arial" panose="020B0604020202020204" pitchFamily="34" charset="0"/>
              </a:rPr>
              <a:t>Remit Federal Share</a:t>
            </a:r>
            <a:endParaRPr lang="en-US" altLang="en-US" sz="1600">
              <a:solidFill>
                <a:srgbClr val="FFC000"/>
              </a:solidFill>
              <a:cs typeface="Arial" panose="020B0604020202020204" pitchFamily="34" charset="0"/>
            </a:endParaRPr>
          </a:p>
        </p:txBody>
      </p:sp>
      <p:sp>
        <p:nvSpPr>
          <p:cNvPr id="23" name="Text Placeholder 3"/>
          <p:cNvSpPr txBox="1">
            <a:spLocks/>
          </p:cNvSpPr>
          <p:nvPr/>
        </p:nvSpPr>
        <p:spPr bwMode="auto">
          <a:xfrm>
            <a:off x="7947025" y="3006725"/>
            <a:ext cx="2159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rtl="1" eaLnBrk="1" hangingPunct="1">
              <a:buFontTx/>
              <a:buNone/>
            </a:pPr>
            <a:r>
              <a:rPr lang="en-US" altLang="en-US" sz="2400" b="1">
                <a:solidFill>
                  <a:srgbClr val="FFFFFF"/>
                </a:solidFill>
                <a:cs typeface="Arial" panose="020B0604020202020204" pitchFamily="34" charset="0"/>
              </a:rPr>
              <a:t>07</a:t>
            </a:r>
          </a:p>
        </p:txBody>
      </p:sp>
      <p:sp>
        <p:nvSpPr>
          <p:cNvPr id="24" name="TextBox 23"/>
          <p:cNvSpPr txBox="1">
            <a:spLocks noChangeArrowheads="1"/>
          </p:cNvSpPr>
          <p:nvPr/>
        </p:nvSpPr>
        <p:spPr bwMode="auto">
          <a:xfrm>
            <a:off x="5635625" y="1160463"/>
            <a:ext cx="1790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30288"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defTabSz="1030288"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defTabSz="1030288"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defTabSz="1030288"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1030288"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103028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103028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103028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103028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sz="1600" b="1">
                <a:solidFill>
                  <a:srgbClr val="FF6699"/>
                </a:solidFill>
                <a:cs typeface="Arial" panose="020B0604020202020204" pitchFamily="34" charset="0"/>
              </a:rPr>
              <a:t>Final FISAP Data</a:t>
            </a:r>
            <a:endParaRPr lang="en-US" altLang="en-US" sz="1600">
              <a:solidFill>
                <a:srgbClr val="FF6699"/>
              </a:solidFill>
              <a:cs typeface="Arial" panose="020B0604020202020204" pitchFamily="34" charset="0"/>
            </a:endParaRPr>
          </a:p>
        </p:txBody>
      </p:sp>
      <p:sp>
        <p:nvSpPr>
          <p:cNvPr id="25" name="U-Turn Arrow 24"/>
          <p:cNvSpPr/>
          <p:nvPr/>
        </p:nvSpPr>
        <p:spPr>
          <a:xfrm>
            <a:off x="4092575" y="1928813"/>
            <a:ext cx="1276350" cy="1412875"/>
          </a:xfrm>
          <a:prstGeom prst="uturnArrow">
            <a:avLst>
              <a:gd name="adj1" fmla="val 20076"/>
              <a:gd name="adj2" fmla="val 19764"/>
              <a:gd name="adj3" fmla="val 23347"/>
              <a:gd name="adj4" fmla="val 49304"/>
              <a:gd name="adj5" fmla="val 99251"/>
            </a:avLst>
          </a:prstGeom>
          <a:solidFill>
            <a:schemeClr val="accent6">
              <a:lumMod val="60000"/>
              <a:lumOff val="40000"/>
            </a:schemeClr>
          </a:solidFill>
          <a:ln w="25400" cap="flat" cmpd="sng" algn="ctr">
            <a:solidFill>
              <a:srgbClr val="FFFFFF"/>
            </a:solidFill>
            <a:prstDash val="solid"/>
          </a:ln>
          <a:effectLst/>
        </p:spPr>
        <p:txBody>
          <a:bodyPr lIns="68580" tIns="34290" rIns="68580" bIns="34290" anchor="ctr"/>
          <a:lstStyle/>
          <a:p>
            <a:pPr algn="ctr" defTabSz="1031600">
              <a:defRPr/>
            </a:pPr>
            <a:endParaRPr lang="en-US" sz="2000" kern="0" dirty="0">
              <a:solidFill>
                <a:srgbClr val="262626"/>
              </a:solidFill>
              <a:latin typeface="Arial"/>
              <a:ea typeface="MS PGothic" pitchFamily="34" charset="-128"/>
              <a:cs typeface="Arial" charset="0"/>
            </a:endParaRPr>
          </a:p>
        </p:txBody>
      </p:sp>
      <p:sp>
        <p:nvSpPr>
          <p:cNvPr id="26" name="U-Turn Arrow 25"/>
          <p:cNvSpPr/>
          <p:nvPr/>
        </p:nvSpPr>
        <p:spPr>
          <a:xfrm rot="10800000" flipH="1">
            <a:off x="1390650" y="3332163"/>
            <a:ext cx="1277938" cy="1411287"/>
          </a:xfrm>
          <a:prstGeom prst="uturnArrow">
            <a:avLst>
              <a:gd name="adj1" fmla="val 20076"/>
              <a:gd name="adj2" fmla="val 19764"/>
              <a:gd name="adj3" fmla="val 23347"/>
              <a:gd name="adj4" fmla="val 49304"/>
              <a:gd name="adj5" fmla="val 99251"/>
            </a:avLst>
          </a:prstGeom>
          <a:solidFill>
            <a:srgbClr val="8FC854"/>
          </a:solidFill>
          <a:ln w="25400" cap="flat" cmpd="sng" algn="ctr">
            <a:solidFill>
              <a:srgbClr val="FFFFFF"/>
            </a:solidFill>
            <a:prstDash val="solid"/>
          </a:ln>
          <a:effectLst/>
        </p:spPr>
        <p:txBody>
          <a:bodyPr lIns="68580" tIns="34290" rIns="68580" bIns="34290" anchor="ctr"/>
          <a:lstStyle/>
          <a:p>
            <a:pPr algn="ctr" defTabSz="1031600">
              <a:defRPr/>
            </a:pPr>
            <a:endParaRPr lang="en-US" sz="2000" kern="0" dirty="0">
              <a:solidFill>
                <a:srgbClr val="262626"/>
              </a:solidFill>
              <a:latin typeface="Arial"/>
              <a:ea typeface="MS PGothic" pitchFamily="34" charset="-128"/>
              <a:cs typeface="Arial" charset="0"/>
            </a:endParaRPr>
          </a:p>
        </p:txBody>
      </p:sp>
      <p:sp>
        <p:nvSpPr>
          <p:cNvPr id="27" name="U-Turn Arrow 26"/>
          <p:cNvSpPr/>
          <p:nvPr/>
        </p:nvSpPr>
        <p:spPr>
          <a:xfrm>
            <a:off x="2339975" y="1924050"/>
            <a:ext cx="1277938" cy="1412875"/>
          </a:xfrm>
          <a:prstGeom prst="uturnArrow">
            <a:avLst>
              <a:gd name="adj1" fmla="val 20076"/>
              <a:gd name="adj2" fmla="val 19764"/>
              <a:gd name="adj3" fmla="val 23347"/>
              <a:gd name="adj4" fmla="val 49304"/>
              <a:gd name="adj5" fmla="val 99251"/>
            </a:avLst>
          </a:prstGeom>
          <a:solidFill>
            <a:srgbClr val="2AC2AC"/>
          </a:solidFill>
          <a:ln w="25400" cap="flat" cmpd="sng" algn="ctr">
            <a:solidFill>
              <a:srgbClr val="FFFFFF"/>
            </a:solidFill>
            <a:prstDash val="solid"/>
          </a:ln>
          <a:effectLst/>
        </p:spPr>
        <p:txBody>
          <a:bodyPr lIns="68580" tIns="34290" rIns="68580" bIns="34290" anchor="ctr"/>
          <a:lstStyle/>
          <a:p>
            <a:pPr algn="ctr" defTabSz="1031600">
              <a:defRPr/>
            </a:pPr>
            <a:endParaRPr lang="en-US" sz="2000" kern="0" dirty="0">
              <a:solidFill>
                <a:srgbClr val="262626"/>
              </a:solidFill>
              <a:latin typeface="Arial"/>
              <a:ea typeface="MS PGothic" pitchFamily="34" charset="-128"/>
              <a:cs typeface="Arial" charset="0"/>
            </a:endParaRPr>
          </a:p>
        </p:txBody>
      </p:sp>
      <p:sp>
        <p:nvSpPr>
          <p:cNvPr id="28" name="U-Turn Arrow 27"/>
          <p:cNvSpPr/>
          <p:nvPr/>
        </p:nvSpPr>
        <p:spPr>
          <a:xfrm rot="10800000" flipH="1">
            <a:off x="3208338" y="3435350"/>
            <a:ext cx="1276350" cy="1411288"/>
          </a:xfrm>
          <a:prstGeom prst="uturnArrow">
            <a:avLst>
              <a:gd name="adj1" fmla="val 20076"/>
              <a:gd name="adj2" fmla="val 19764"/>
              <a:gd name="adj3" fmla="val 23347"/>
              <a:gd name="adj4" fmla="val 49304"/>
              <a:gd name="adj5" fmla="val 99251"/>
            </a:avLst>
          </a:prstGeom>
          <a:solidFill>
            <a:srgbClr val="FF3F5F"/>
          </a:solidFill>
          <a:ln w="25400" cap="flat" cmpd="sng" algn="ctr">
            <a:solidFill>
              <a:srgbClr val="FFFFFF"/>
            </a:solidFill>
            <a:prstDash val="solid"/>
          </a:ln>
          <a:effectLst/>
        </p:spPr>
        <p:txBody>
          <a:bodyPr lIns="68580" tIns="34290" rIns="68580" bIns="34290" anchor="ctr"/>
          <a:lstStyle/>
          <a:p>
            <a:pPr algn="ctr" defTabSz="1031600">
              <a:defRPr/>
            </a:pPr>
            <a:endParaRPr lang="en-US" sz="2000" kern="0" dirty="0">
              <a:solidFill>
                <a:srgbClr val="262626"/>
              </a:solidFill>
              <a:latin typeface="Arial"/>
              <a:ea typeface="MS PGothic" pitchFamily="34" charset="-128"/>
              <a:cs typeface="Arial" charset="0"/>
            </a:endParaRPr>
          </a:p>
        </p:txBody>
      </p:sp>
      <p:sp>
        <p:nvSpPr>
          <p:cNvPr id="29" name="U-Turn Arrow 28"/>
          <p:cNvSpPr/>
          <p:nvPr/>
        </p:nvSpPr>
        <p:spPr>
          <a:xfrm>
            <a:off x="523875" y="1941513"/>
            <a:ext cx="1276350" cy="1412875"/>
          </a:xfrm>
          <a:prstGeom prst="uturnArrow">
            <a:avLst>
              <a:gd name="adj1" fmla="val 20076"/>
              <a:gd name="adj2" fmla="val 19764"/>
              <a:gd name="adj3" fmla="val 23347"/>
              <a:gd name="adj4" fmla="val 49304"/>
              <a:gd name="adj5" fmla="val 99251"/>
            </a:avLst>
          </a:prstGeom>
          <a:solidFill>
            <a:srgbClr val="007FA9"/>
          </a:solidFill>
          <a:ln w="25400" cap="flat" cmpd="sng" algn="ctr">
            <a:solidFill>
              <a:srgbClr val="FFFFFF"/>
            </a:solidFill>
            <a:prstDash val="solid"/>
          </a:ln>
          <a:effectLst/>
        </p:spPr>
        <p:txBody>
          <a:bodyPr lIns="68580" tIns="34290" rIns="68580" bIns="34290" anchor="ctr"/>
          <a:lstStyle/>
          <a:p>
            <a:pPr algn="ctr" defTabSz="1031600">
              <a:defRPr/>
            </a:pPr>
            <a:endParaRPr lang="en-US" sz="2000" kern="0" dirty="0">
              <a:solidFill>
                <a:srgbClr val="262626"/>
              </a:solidFill>
              <a:latin typeface="Arial"/>
              <a:ea typeface="MS PGothic" pitchFamily="34" charset="-128"/>
              <a:cs typeface="Arial" charset="0"/>
            </a:endParaRPr>
          </a:p>
        </p:txBody>
      </p:sp>
      <p:sp>
        <p:nvSpPr>
          <p:cNvPr id="40" name="Freeform 62"/>
          <p:cNvSpPr>
            <a:spLocks noChangeAspect="1" noEditPoints="1"/>
          </p:cNvSpPr>
          <p:nvPr/>
        </p:nvSpPr>
        <p:spPr bwMode="auto">
          <a:xfrm>
            <a:off x="6188075" y="2366963"/>
            <a:ext cx="522288" cy="52705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rgbClr val="E83099"/>
          </a:solidFill>
          <a:ln w="9525">
            <a:noFill/>
            <a:round/>
            <a:headEnd/>
            <a:tailEnd/>
          </a:ln>
        </p:spPr>
        <p:txBody>
          <a:bodyPr lIns="68580" tIns="34290" rIns="68580" bIns="34290"/>
          <a:lstStyle/>
          <a:p>
            <a:pPr defTabSz="1031600">
              <a:defRPr/>
            </a:pPr>
            <a:endParaRPr lang="en-US" sz="2000" kern="0" dirty="0">
              <a:solidFill>
                <a:srgbClr val="262626"/>
              </a:solidFill>
              <a:latin typeface="Arial"/>
              <a:ea typeface="MS PGothic" pitchFamily="34" charset="-128"/>
              <a:cs typeface="Arial" charset="0"/>
            </a:endParaRPr>
          </a:p>
        </p:txBody>
      </p:sp>
      <p:sp>
        <p:nvSpPr>
          <p:cNvPr id="41" name="Freeform 45"/>
          <p:cNvSpPr>
            <a:spLocks noEditPoints="1"/>
          </p:cNvSpPr>
          <p:nvPr/>
        </p:nvSpPr>
        <p:spPr bwMode="auto">
          <a:xfrm>
            <a:off x="4471988" y="2343150"/>
            <a:ext cx="366712" cy="52387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60000"/>
              <a:lumOff val="40000"/>
            </a:schemeClr>
          </a:solidFill>
          <a:ln w="9525">
            <a:noFill/>
            <a:round/>
            <a:headEnd/>
            <a:tailEnd/>
          </a:ln>
        </p:spPr>
        <p:txBody>
          <a:bodyPr lIns="68580" tIns="34290" rIns="68580" bIns="34290"/>
          <a:lstStyle/>
          <a:p>
            <a:pPr defTabSz="1031600">
              <a:defRPr/>
            </a:pPr>
            <a:endParaRPr lang="en-US" sz="2000" kern="0" dirty="0">
              <a:solidFill>
                <a:srgbClr val="262626"/>
              </a:solidFill>
              <a:latin typeface="Arial"/>
              <a:ea typeface="MS PGothic" pitchFamily="34" charset="-128"/>
              <a:cs typeface="Arial" charset="0"/>
            </a:endParaRPr>
          </a:p>
        </p:txBody>
      </p:sp>
      <p:pic>
        <p:nvPicPr>
          <p:cNvPr id="42" name="Picture 3"/>
          <p:cNvPicPr>
            <a:picLocks noChangeAspect="1" noChangeArrowheads="1"/>
          </p:cNvPicPr>
          <p:nvPr/>
        </p:nvPicPr>
        <p:blipFill>
          <a:blip r:embed="rId3"/>
          <a:srcRect/>
          <a:stretch>
            <a:fillRect/>
          </a:stretch>
        </p:blipFill>
        <p:spPr bwMode="auto">
          <a:xfrm>
            <a:off x="3500438" y="3768725"/>
            <a:ext cx="528637" cy="608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43" name="Picture 4"/>
          <p:cNvPicPr>
            <a:picLocks noChangeAspect="1" noChangeArrowheads="1"/>
          </p:cNvPicPr>
          <p:nvPr/>
        </p:nvPicPr>
        <p:blipFill>
          <a:blip r:embed="rId4"/>
          <a:srcRect/>
          <a:stretch>
            <a:fillRect/>
          </a:stretch>
        </p:blipFill>
        <p:spPr bwMode="auto">
          <a:xfrm>
            <a:off x="5257800" y="3635375"/>
            <a:ext cx="530225" cy="636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44" name="Picture 5"/>
          <p:cNvPicPr>
            <a:picLocks noChangeAspect="1" noChangeArrowheads="1"/>
          </p:cNvPicPr>
          <p:nvPr/>
        </p:nvPicPr>
        <p:blipFill>
          <a:blip r:embed="rId5">
            <a:duotone>
              <a:prstClr val="black"/>
              <a:srgbClr val="007FA9">
                <a:tint val="45000"/>
                <a:satMod val="400000"/>
              </a:srgbClr>
            </a:duotone>
            <a:extLst>
              <a:ext uri="{28A0092B-C50C-407E-A947-70E740481C1C}">
                <a14:useLocalDpi xmlns:a14="http://schemas.microsoft.com/office/drawing/2010/main" val="0"/>
              </a:ext>
            </a:extLst>
          </a:blip>
          <a:srcRect/>
          <a:stretch>
            <a:fillRect/>
          </a:stretch>
        </p:blipFill>
        <p:spPr bwMode="auto">
          <a:xfrm>
            <a:off x="892899" y="2343190"/>
            <a:ext cx="439745" cy="4179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 name="Picture 6"/>
          <p:cNvPicPr>
            <a:picLocks noChangeAspect="1" noChangeArrowheads="1"/>
          </p:cNvPicPr>
          <p:nvPr/>
        </p:nvPicPr>
        <p:blipFill>
          <a:blip r:embed="rId6">
            <a:duotone>
              <a:prstClr val="black"/>
              <a:srgbClr val="000000">
                <a:tint val="45000"/>
                <a:satMod val="400000"/>
              </a:srgbClr>
            </a:duotone>
            <a:extLst>
              <a:ext uri="{28A0092B-C50C-407E-A947-70E740481C1C}">
                <a14:useLocalDpi xmlns:a14="http://schemas.microsoft.com/office/drawing/2010/main" val="0"/>
              </a:ext>
            </a:extLst>
          </a:blip>
          <a:srcRect/>
          <a:stretch>
            <a:fillRect/>
          </a:stretch>
        </p:blipFill>
        <p:spPr bwMode="auto">
          <a:xfrm>
            <a:off x="7009998" y="3071831"/>
            <a:ext cx="1144587" cy="2297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 name="U-Turn Arrow 46"/>
          <p:cNvSpPr/>
          <p:nvPr/>
        </p:nvSpPr>
        <p:spPr>
          <a:xfrm rot="10800000" flipH="1">
            <a:off x="4930775" y="3340100"/>
            <a:ext cx="1277938" cy="1411288"/>
          </a:xfrm>
          <a:prstGeom prst="uturnArrow">
            <a:avLst>
              <a:gd name="adj1" fmla="val 20076"/>
              <a:gd name="adj2" fmla="val 19764"/>
              <a:gd name="adj3" fmla="val 23347"/>
              <a:gd name="adj4" fmla="val 49304"/>
              <a:gd name="adj5" fmla="val 99251"/>
            </a:avLst>
          </a:prstGeom>
          <a:solidFill>
            <a:srgbClr val="FFC000"/>
          </a:solidFill>
          <a:ln w="25400" cap="flat" cmpd="sng" algn="ctr">
            <a:solidFill>
              <a:srgbClr val="FFFFFF"/>
            </a:solidFill>
            <a:prstDash val="solid"/>
          </a:ln>
          <a:effectLst/>
        </p:spPr>
        <p:txBody>
          <a:bodyPr lIns="68580" tIns="34290" rIns="68580" bIns="34290" anchor="ctr"/>
          <a:lstStyle/>
          <a:p>
            <a:pPr algn="ctr" defTabSz="1031600">
              <a:defRPr/>
            </a:pPr>
            <a:endParaRPr lang="en-US" sz="2000" kern="0" dirty="0">
              <a:solidFill>
                <a:srgbClr val="262626"/>
              </a:solidFill>
              <a:latin typeface="Arial"/>
              <a:ea typeface="MS PGothic" pitchFamily="34" charset="-128"/>
              <a:cs typeface="Arial" charset="0"/>
            </a:endParaRPr>
          </a:p>
        </p:txBody>
      </p:sp>
      <p:sp>
        <p:nvSpPr>
          <p:cNvPr id="48" name="U-Turn Arrow 47"/>
          <p:cNvSpPr/>
          <p:nvPr/>
        </p:nvSpPr>
        <p:spPr>
          <a:xfrm>
            <a:off x="5810250" y="1970088"/>
            <a:ext cx="1277938" cy="1412875"/>
          </a:xfrm>
          <a:prstGeom prst="uturnArrow">
            <a:avLst>
              <a:gd name="adj1" fmla="val 20076"/>
              <a:gd name="adj2" fmla="val 19764"/>
              <a:gd name="adj3" fmla="val 23347"/>
              <a:gd name="adj4" fmla="val 49304"/>
              <a:gd name="adj5" fmla="val 99251"/>
            </a:avLst>
          </a:prstGeom>
          <a:solidFill>
            <a:srgbClr val="E83099"/>
          </a:solidFill>
          <a:ln w="25400" cap="flat" cmpd="sng" algn="ctr">
            <a:solidFill>
              <a:srgbClr val="FFFFFF"/>
            </a:solidFill>
            <a:prstDash val="solid"/>
          </a:ln>
          <a:effectLst/>
        </p:spPr>
        <p:txBody>
          <a:bodyPr lIns="68580" tIns="34290" rIns="68580" bIns="34290" anchor="ctr"/>
          <a:lstStyle/>
          <a:p>
            <a:pPr algn="ctr" defTabSz="1031600">
              <a:defRPr/>
            </a:pPr>
            <a:endParaRPr lang="en-US" sz="2000" kern="0" dirty="0">
              <a:solidFill>
                <a:srgbClr val="262626"/>
              </a:solidFill>
              <a:latin typeface="Arial"/>
              <a:ea typeface="MS PGothic" pitchFamily="34" charset="-128"/>
              <a:cs typeface="Arial" charset="0"/>
            </a:endParaRPr>
          </a:p>
        </p:txBody>
      </p:sp>
      <p:sp>
        <p:nvSpPr>
          <p:cNvPr id="49" name="Freeform 57"/>
          <p:cNvSpPr>
            <a:spLocks noEditPoints="1"/>
          </p:cNvSpPr>
          <p:nvPr/>
        </p:nvSpPr>
        <p:spPr bwMode="auto">
          <a:xfrm rot="19016722">
            <a:off x="1790700" y="3795713"/>
            <a:ext cx="433388" cy="382587"/>
          </a:xfrm>
          <a:custGeom>
            <a:avLst/>
            <a:gdLst/>
            <a:ahLst/>
            <a:cxnLst>
              <a:cxn ang="0">
                <a:pos x="7" y="9"/>
              </a:cxn>
              <a:cxn ang="0">
                <a:pos x="7" y="57"/>
              </a:cxn>
              <a:cxn ang="0">
                <a:pos x="6" y="58"/>
              </a:cxn>
              <a:cxn ang="0">
                <a:pos x="4" y="58"/>
              </a:cxn>
              <a:cxn ang="0">
                <a:pos x="2" y="57"/>
              </a:cxn>
              <a:cxn ang="0">
                <a:pos x="2" y="9"/>
              </a:cxn>
              <a:cxn ang="0">
                <a:pos x="0" y="4"/>
              </a:cxn>
              <a:cxn ang="0">
                <a:pos x="5" y="0"/>
              </a:cxn>
              <a:cxn ang="0">
                <a:pos x="10" y="4"/>
              </a:cxn>
              <a:cxn ang="0">
                <a:pos x="7" y="9"/>
              </a:cxn>
              <a:cxn ang="0">
                <a:pos x="65" y="36"/>
              </a:cxn>
              <a:cxn ang="0">
                <a:pos x="63" y="38"/>
              </a:cxn>
              <a:cxn ang="0">
                <a:pos x="49" y="43"/>
              </a:cxn>
              <a:cxn ang="0">
                <a:pos x="31" y="37"/>
              </a:cxn>
              <a:cxn ang="0">
                <a:pos x="13" y="43"/>
              </a:cxn>
              <a:cxn ang="0">
                <a:pos x="12" y="43"/>
              </a:cxn>
              <a:cxn ang="0">
                <a:pos x="10" y="41"/>
              </a:cxn>
              <a:cxn ang="0">
                <a:pos x="10" y="13"/>
              </a:cxn>
              <a:cxn ang="0">
                <a:pos x="11" y="11"/>
              </a:cxn>
              <a:cxn ang="0">
                <a:pos x="14" y="9"/>
              </a:cxn>
              <a:cxn ang="0">
                <a:pos x="30" y="4"/>
              </a:cxn>
              <a:cxn ang="0">
                <a:pos x="46" y="9"/>
              </a:cxn>
              <a:cxn ang="0">
                <a:pos x="49" y="10"/>
              </a:cxn>
              <a:cxn ang="0">
                <a:pos x="63" y="4"/>
              </a:cxn>
              <a:cxn ang="0">
                <a:pos x="65" y="7"/>
              </a:cxn>
              <a:cxn ang="0">
                <a:pos x="65" y="36"/>
              </a:cxn>
            </a:cxnLst>
            <a:rect l="0" t="0" r="r" b="b"/>
            <a:pathLst>
              <a:path w="65" h="58">
                <a:moveTo>
                  <a:pt x="7" y="9"/>
                </a:moveTo>
                <a:cubicBezTo>
                  <a:pt x="7" y="57"/>
                  <a:pt x="7" y="57"/>
                  <a:pt x="7" y="57"/>
                </a:cubicBezTo>
                <a:cubicBezTo>
                  <a:pt x="7" y="57"/>
                  <a:pt x="7" y="58"/>
                  <a:pt x="6" y="58"/>
                </a:cubicBezTo>
                <a:cubicBezTo>
                  <a:pt x="4" y="58"/>
                  <a:pt x="4" y="58"/>
                  <a:pt x="4" y="58"/>
                </a:cubicBezTo>
                <a:cubicBezTo>
                  <a:pt x="3" y="58"/>
                  <a:pt x="2" y="57"/>
                  <a:pt x="2" y="57"/>
                </a:cubicBezTo>
                <a:cubicBezTo>
                  <a:pt x="2" y="9"/>
                  <a:pt x="2" y="9"/>
                  <a:pt x="2" y="9"/>
                </a:cubicBezTo>
                <a:cubicBezTo>
                  <a:pt x="1" y="8"/>
                  <a:pt x="0" y="6"/>
                  <a:pt x="0" y="4"/>
                </a:cubicBezTo>
                <a:cubicBezTo>
                  <a:pt x="0" y="2"/>
                  <a:pt x="2" y="0"/>
                  <a:pt x="5" y="0"/>
                </a:cubicBezTo>
                <a:cubicBezTo>
                  <a:pt x="7" y="0"/>
                  <a:pt x="10" y="2"/>
                  <a:pt x="10" y="4"/>
                </a:cubicBezTo>
                <a:cubicBezTo>
                  <a:pt x="10" y="6"/>
                  <a:pt x="9" y="8"/>
                  <a:pt x="7" y="9"/>
                </a:cubicBezTo>
                <a:close/>
                <a:moveTo>
                  <a:pt x="65" y="36"/>
                </a:moveTo>
                <a:cubicBezTo>
                  <a:pt x="65" y="37"/>
                  <a:pt x="65" y="38"/>
                  <a:pt x="63" y="38"/>
                </a:cubicBezTo>
                <a:cubicBezTo>
                  <a:pt x="59" y="41"/>
                  <a:pt x="54" y="43"/>
                  <a:pt x="49" y="43"/>
                </a:cubicBezTo>
                <a:cubicBezTo>
                  <a:pt x="43" y="43"/>
                  <a:pt x="39" y="37"/>
                  <a:pt x="31" y="37"/>
                </a:cubicBezTo>
                <a:cubicBezTo>
                  <a:pt x="25" y="37"/>
                  <a:pt x="19" y="40"/>
                  <a:pt x="13" y="43"/>
                </a:cubicBezTo>
                <a:cubicBezTo>
                  <a:pt x="13" y="43"/>
                  <a:pt x="12" y="43"/>
                  <a:pt x="12" y="43"/>
                </a:cubicBezTo>
                <a:cubicBezTo>
                  <a:pt x="11" y="43"/>
                  <a:pt x="10" y="42"/>
                  <a:pt x="10" y="41"/>
                </a:cubicBezTo>
                <a:cubicBezTo>
                  <a:pt x="10" y="13"/>
                  <a:pt x="10" y="13"/>
                  <a:pt x="10" y="13"/>
                </a:cubicBezTo>
                <a:cubicBezTo>
                  <a:pt x="10" y="12"/>
                  <a:pt x="10" y="11"/>
                  <a:pt x="11" y="11"/>
                </a:cubicBezTo>
                <a:cubicBezTo>
                  <a:pt x="12" y="10"/>
                  <a:pt x="13" y="9"/>
                  <a:pt x="14" y="9"/>
                </a:cubicBezTo>
                <a:cubicBezTo>
                  <a:pt x="19" y="7"/>
                  <a:pt x="24" y="4"/>
                  <a:pt x="30" y="4"/>
                </a:cubicBezTo>
                <a:cubicBezTo>
                  <a:pt x="36" y="4"/>
                  <a:pt x="40" y="6"/>
                  <a:pt x="46" y="9"/>
                </a:cubicBezTo>
                <a:cubicBezTo>
                  <a:pt x="47" y="9"/>
                  <a:pt x="48" y="10"/>
                  <a:pt x="49" y="10"/>
                </a:cubicBezTo>
                <a:cubicBezTo>
                  <a:pt x="55" y="10"/>
                  <a:pt x="61" y="4"/>
                  <a:pt x="63" y="4"/>
                </a:cubicBezTo>
                <a:cubicBezTo>
                  <a:pt x="64" y="4"/>
                  <a:pt x="65" y="6"/>
                  <a:pt x="65" y="7"/>
                </a:cubicBezTo>
                <a:lnTo>
                  <a:pt x="65" y="36"/>
                </a:lnTo>
                <a:close/>
              </a:path>
            </a:pathLst>
          </a:custGeom>
          <a:solidFill>
            <a:srgbClr val="8FC854"/>
          </a:solidFill>
          <a:ln w="9525">
            <a:noFill/>
            <a:round/>
            <a:headEnd/>
            <a:tailEnd/>
          </a:ln>
        </p:spPr>
        <p:txBody>
          <a:bodyPr lIns="68580" tIns="34290" rIns="68580" bIns="34290"/>
          <a:lstStyle/>
          <a:p>
            <a:pPr defTabSz="1031600">
              <a:defRPr/>
            </a:pPr>
            <a:endParaRPr lang="en-US" sz="2000" kern="0" dirty="0">
              <a:solidFill>
                <a:srgbClr val="262626"/>
              </a:solidFill>
              <a:latin typeface="Arial"/>
              <a:ea typeface="MS PGothic" pitchFamily="34" charset="-128"/>
              <a:cs typeface="Arial" charset="0"/>
            </a:endParaRPr>
          </a:p>
        </p:txBody>
      </p:sp>
      <p:sp>
        <p:nvSpPr>
          <p:cNvPr id="50" name="Freeform 122"/>
          <p:cNvSpPr>
            <a:spLocks noEditPoints="1"/>
          </p:cNvSpPr>
          <p:nvPr/>
        </p:nvSpPr>
        <p:spPr bwMode="auto">
          <a:xfrm rot="21215338">
            <a:off x="2733675" y="2451100"/>
            <a:ext cx="501650" cy="393700"/>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rgbClr val="2AC2AC"/>
          </a:solidFill>
          <a:ln w="9525">
            <a:noFill/>
            <a:round/>
            <a:headEnd/>
            <a:tailEnd/>
          </a:ln>
        </p:spPr>
        <p:txBody>
          <a:bodyPr lIns="68580" tIns="34290" rIns="68580" bIns="34290"/>
          <a:lstStyle/>
          <a:p>
            <a:pPr defTabSz="1031600">
              <a:defRPr/>
            </a:pPr>
            <a:endParaRPr lang="en-US" sz="2000" kern="0" dirty="0">
              <a:solidFill>
                <a:srgbClr val="262626"/>
              </a:solidFill>
              <a:latin typeface="Arial"/>
              <a:ea typeface="MS PGothic" pitchFamily="34" charset="-128"/>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par>
                          <p:cTn id="15" fill="hold" nodeType="afterGroup">
                            <p:stCondLst>
                              <p:cond delay="1000"/>
                            </p:stCondLst>
                            <p:childTnLst>
                              <p:par>
                                <p:cTn id="16" presetID="2" presetClass="entr" presetSubtype="4" accel="50000" decel="50000"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ppt_x"/>
                                          </p:val>
                                        </p:tav>
                                        <p:tav tm="100000">
                                          <p:val>
                                            <p:strVal val="#ppt_x"/>
                                          </p:val>
                                        </p:tav>
                                      </p:tavLst>
                                    </p:anim>
                                    <p:anim calcmode="lin" valueType="num">
                                      <p:cBhvr additive="base">
                                        <p:cTn id="19" dur="500" fill="hold"/>
                                        <p:tgtEl>
                                          <p:spTgt spid="15"/>
                                        </p:tgtEl>
                                        <p:attrNameLst>
                                          <p:attrName>ppt_y</p:attrName>
                                        </p:attrNameLst>
                                      </p:cBhvr>
                                      <p:tavLst>
                                        <p:tav tm="0">
                                          <p:val>
                                            <p:strVal val="1+#ppt_h/2"/>
                                          </p:val>
                                        </p:tav>
                                        <p:tav tm="100000">
                                          <p:val>
                                            <p:strVal val="#ppt_y"/>
                                          </p:val>
                                        </p:tav>
                                      </p:tavLst>
                                    </p:anim>
                                  </p:childTnLst>
                                </p:cTn>
                              </p:par>
                            </p:childTnLst>
                          </p:cTn>
                        </p:par>
                        <p:par>
                          <p:cTn id="20" fill="hold" nodeType="afterGroup">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p:cTn id="23" dur="500" fill="hold"/>
                                        <p:tgtEl>
                                          <p:spTgt spid="11"/>
                                        </p:tgtEl>
                                        <p:attrNameLst>
                                          <p:attrName>ppt_w</p:attrName>
                                        </p:attrNameLst>
                                      </p:cBhvr>
                                      <p:tavLst>
                                        <p:tav tm="0">
                                          <p:val>
                                            <p:fltVal val="0"/>
                                          </p:val>
                                        </p:tav>
                                        <p:tav tm="100000">
                                          <p:val>
                                            <p:strVal val="#ppt_w"/>
                                          </p:val>
                                        </p:tav>
                                      </p:tavLst>
                                    </p:anim>
                                    <p:anim calcmode="lin" valueType="num">
                                      <p:cBhvr>
                                        <p:cTn id="24" dur="500" fill="hold"/>
                                        <p:tgtEl>
                                          <p:spTgt spid="11"/>
                                        </p:tgtEl>
                                        <p:attrNameLst>
                                          <p:attrName>ppt_h</p:attrName>
                                        </p:attrNameLst>
                                      </p:cBhvr>
                                      <p:tavLst>
                                        <p:tav tm="0">
                                          <p:val>
                                            <p:fltVal val="0"/>
                                          </p:val>
                                        </p:tav>
                                        <p:tav tm="100000">
                                          <p:val>
                                            <p:strVal val="#ppt_h"/>
                                          </p:val>
                                        </p:tav>
                                      </p:tavLst>
                                    </p:anim>
                                    <p:animEffect transition="in" filter="fade">
                                      <p:cBhvr>
                                        <p:cTn id="25" dur="500"/>
                                        <p:tgtEl>
                                          <p:spTgt spid="11"/>
                                        </p:tgtEl>
                                      </p:cBhvr>
                                    </p:animEffect>
                                  </p:childTnLst>
                                </p:cTn>
                              </p:par>
                            </p:childTnLst>
                          </p:cTn>
                        </p:par>
                        <p:par>
                          <p:cTn id="26" fill="hold" nodeType="afterGroup">
                            <p:stCondLst>
                              <p:cond delay="2000"/>
                            </p:stCondLst>
                            <p:childTnLst>
                              <p:par>
                                <p:cTn id="27" presetID="2" presetClass="entr" presetSubtype="1" accel="50000" decel="50000"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additive="base">
                                        <p:cTn id="29" dur="500" fill="hold"/>
                                        <p:tgtEl>
                                          <p:spTgt spid="16"/>
                                        </p:tgtEl>
                                        <p:attrNameLst>
                                          <p:attrName>ppt_x</p:attrName>
                                        </p:attrNameLst>
                                      </p:cBhvr>
                                      <p:tavLst>
                                        <p:tav tm="0">
                                          <p:val>
                                            <p:strVal val="#ppt_x"/>
                                          </p:val>
                                        </p:tav>
                                        <p:tav tm="100000">
                                          <p:val>
                                            <p:strVal val="#ppt_x"/>
                                          </p:val>
                                        </p:tav>
                                      </p:tavLst>
                                    </p:anim>
                                    <p:anim calcmode="lin" valueType="num">
                                      <p:cBhvr additive="base">
                                        <p:cTn id="30" dur="500" fill="hold"/>
                                        <p:tgtEl>
                                          <p:spTgt spid="16"/>
                                        </p:tgtEl>
                                        <p:attrNameLst>
                                          <p:attrName>ppt_y</p:attrName>
                                        </p:attrNameLst>
                                      </p:cBhvr>
                                      <p:tavLst>
                                        <p:tav tm="0">
                                          <p:val>
                                            <p:strVal val="0-#ppt_h/2"/>
                                          </p:val>
                                        </p:tav>
                                        <p:tav tm="100000">
                                          <p:val>
                                            <p:strVal val="#ppt_y"/>
                                          </p:val>
                                        </p:tav>
                                      </p:tavLst>
                                    </p:anim>
                                  </p:childTnLst>
                                </p:cTn>
                              </p:par>
                            </p:childTnLst>
                          </p:cTn>
                        </p:par>
                        <p:par>
                          <p:cTn id="31" fill="hold" nodeType="afterGroup">
                            <p:stCondLst>
                              <p:cond delay="2500"/>
                            </p:stCondLst>
                            <p:childTnLst>
                              <p:par>
                                <p:cTn id="32" presetID="53" presetClass="entr" presetSubtype="0" fill="hold" grpId="0" nodeType="after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p:cTn id="34" dur="500" fill="hold"/>
                                        <p:tgtEl>
                                          <p:spTgt spid="12"/>
                                        </p:tgtEl>
                                        <p:attrNameLst>
                                          <p:attrName>ppt_w</p:attrName>
                                        </p:attrNameLst>
                                      </p:cBhvr>
                                      <p:tavLst>
                                        <p:tav tm="0">
                                          <p:val>
                                            <p:fltVal val="0"/>
                                          </p:val>
                                        </p:tav>
                                        <p:tav tm="100000">
                                          <p:val>
                                            <p:strVal val="#ppt_w"/>
                                          </p:val>
                                        </p:tav>
                                      </p:tavLst>
                                    </p:anim>
                                    <p:anim calcmode="lin" valueType="num">
                                      <p:cBhvr>
                                        <p:cTn id="35" dur="500" fill="hold"/>
                                        <p:tgtEl>
                                          <p:spTgt spid="12"/>
                                        </p:tgtEl>
                                        <p:attrNameLst>
                                          <p:attrName>ppt_h</p:attrName>
                                        </p:attrNameLst>
                                      </p:cBhvr>
                                      <p:tavLst>
                                        <p:tav tm="0">
                                          <p:val>
                                            <p:fltVal val="0"/>
                                          </p:val>
                                        </p:tav>
                                        <p:tav tm="100000">
                                          <p:val>
                                            <p:strVal val="#ppt_h"/>
                                          </p:val>
                                        </p:tav>
                                      </p:tavLst>
                                    </p:anim>
                                    <p:animEffect transition="in" filter="fade">
                                      <p:cBhvr>
                                        <p:cTn id="36" dur="500"/>
                                        <p:tgtEl>
                                          <p:spTgt spid="12"/>
                                        </p:tgtEl>
                                      </p:cBhvr>
                                    </p:animEffect>
                                  </p:childTnLst>
                                </p:cTn>
                              </p:par>
                            </p:childTnLst>
                          </p:cTn>
                        </p:par>
                        <p:par>
                          <p:cTn id="37" fill="hold" nodeType="afterGroup">
                            <p:stCondLst>
                              <p:cond delay="30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additive="base">
                                        <p:cTn id="40" dur="500" fill="hold"/>
                                        <p:tgtEl>
                                          <p:spTgt spid="17"/>
                                        </p:tgtEl>
                                        <p:attrNameLst>
                                          <p:attrName>ppt_x</p:attrName>
                                        </p:attrNameLst>
                                      </p:cBhvr>
                                      <p:tavLst>
                                        <p:tav tm="0">
                                          <p:val>
                                            <p:strVal val="#ppt_x"/>
                                          </p:val>
                                        </p:tav>
                                        <p:tav tm="100000">
                                          <p:val>
                                            <p:strVal val="#ppt_x"/>
                                          </p:val>
                                        </p:tav>
                                      </p:tavLst>
                                    </p:anim>
                                    <p:anim calcmode="lin" valueType="num">
                                      <p:cBhvr additive="base">
                                        <p:cTn id="41" dur="500" fill="hold"/>
                                        <p:tgtEl>
                                          <p:spTgt spid="17"/>
                                        </p:tgtEl>
                                        <p:attrNameLst>
                                          <p:attrName>ppt_y</p:attrName>
                                        </p:attrNameLst>
                                      </p:cBhvr>
                                      <p:tavLst>
                                        <p:tav tm="0">
                                          <p:val>
                                            <p:strVal val="1+#ppt_h/2"/>
                                          </p:val>
                                        </p:tav>
                                        <p:tav tm="100000">
                                          <p:val>
                                            <p:strVal val="#ppt_y"/>
                                          </p:val>
                                        </p:tav>
                                      </p:tavLst>
                                    </p:anim>
                                  </p:childTnLst>
                                </p:cTn>
                              </p:par>
                            </p:childTnLst>
                          </p:cTn>
                        </p:par>
                        <p:par>
                          <p:cTn id="42" fill="hold" nodeType="afterGroup">
                            <p:stCondLst>
                              <p:cond delay="3500"/>
                            </p:stCondLst>
                            <p:childTnLst>
                              <p:par>
                                <p:cTn id="43" presetID="2" presetClass="entr" presetSubtype="1" accel="50000" decel="50000"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additive="base">
                                        <p:cTn id="45" dur="500" fill="hold"/>
                                        <p:tgtEl>
                                          <p:spTgt spid="18"/>
                                        </p:tgtEl>
                                        <p:attrNameLst>
                                          <p:attrName>ppt_x</p:attrName>
                                        </p:attrNameLst>
                                      </p:cBhvr>
                                      <p:tavLst>
                                        <p:tav tm="0">
                                          <p:val>
                                            <p:strVal val="#ppt_x"/>
                                          </p:val>
                                        </p:tav>
                                        <p:tav tm="100000">
                                          <p:val>
                                            <p:strVal val="#ppt_x"/>
                                          </p:val>
                                        </p:tav>
                                      </p:tavLst>
                                    </p:anim>
                                    <p:anim calcmode="lin" valueType="num">
                                      <p:cBhvr additive="base">
                                        <p:cTn id="46" dur="500" fill="hold"/>
                                        <p:tgtEl>
                                          <p:spTgt spid="18"/>
                                        </p:tgtEl>
                                        <p:attrNameLst>
                                          <p:attrName>ppt_y</p:attrName>
                                        </p:attrNameLst>
                                      </p:cBhvr>
                                      <p:tavLst>
                                        <p:tav tm="0">
                                          <p:val>
                                            <p:strVal val="0-#ppt_h/2"/>
                                          </p:val>
                                        </p:tav>
                                        <p:tav tm="100000">
                                          <p:val>
                                            <p:strVal val="#ppt_y"/>
                                          </p:val>
                                        </p:tav>
                                      </p:tavLst>
                                    </p:anim>
                                  </p:childTnLst>
                                </p:cTn>
                              </p:par>
                            </p:childTnLst>
                          </p:cTn>
                        </p:par>
                        <p:par>
                          <p:cTn id="47" fill="hold" nodeType="afterGroup">
                            <p:stCondLst>
                              <p:cond delay="4000"/>
                            </p:stCondLst>
                            <p:childTnLst>
                              <p:par>
                                <p:cTn id="48" presetID="53" presetClass="entr" presetSubtype="0" fill="hold" grpId="0"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nodeType="afterGroup">
                            <p:stCondLst>
                              <p:cond delay="4500"/>
                            </p:stCondLst>
                            <p:childTnLst>
                              <p:par>
                                <p:cTn id="54" presetID="2" presetClass="entr" presetSubtype="4" accel="50000" decel="50000" fill="hold" grpId="0"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ppt_x"/>
                                          </p:val>
                                        </p:tav>
                                        <p:tav tm="100000">
                                          <p:val>
                                            <p:strVal val="#ppt_x"/>
                                          </p:val>
                                        </p:tav>
                                      </p:tavLst>
                                    </p:anim>
                                    <p:anim calcmode="lin" valueType="num">
                                      <p:cBhvr additive="base">
                                        <p:cTn id="57" dur="500" fill="hold"/>
                                        <p:tgtEl>
                                          <p:spTgt spid="21"/>
                                        </p:tgtEl>
                                        <p:attrNameLst>
                                          <p:attrName>ppt_y</p:attrName>
                                        </p:attrNameLst>
                                      </p:cBhvr>
                                      <p:tavLst>
                                        <p:tav tm="0">
                                          <p:val>
                                            <p:strVal val="1+#ppt_h/2"/>
                                          </p:val>
                                        </p:tav>
                                        <p:tav tm="100000">
                                          <p:val>
                                            <p:strVal val="#ppt_y"/>
                                          </p:val>
                                        </p:tav>
                                      </p:tavLst>
                                    </p:anim>
                                  </p:childTnLst>
                                </p:cTn>
                              </p:par>
                            </p:childTnLst>
                          </p:cTn>
                        </p:par>
                        <p:par>
                          <p:cTn id="58" fill="hold" nodeType="afterGroup">
                            <p:stCondLst>
                              <p:cond delay="5000"/>
                            </p:stCondLst>
                            <p:childTnLst>
                              <p:par>
                                <p:cTn id="59" presetID="53"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 calcmode="lin" valueType="num">
                                      <p:cBhvr>
                                        <p:cTn id="61" dur="500" fill="hold"/>
                                        <p:tgtEl>
                                          <p:spTgt spid="23"/>
                                        </p:tgtEl>
                                        <p:attrNameLst>
                                          <p:attrName>ppt_w</p:attrName>
                                        </p:attrNameLst>
                                      </p:cBhvr>
                                      <p:tavLst>
                                        <p:tav tm="0">
                                          <p:val>
                                            <p:fltVal val="0"/>
                                          </p:val>
                                        </p:tav>
                                        <p:tav tm="100000">
                                          <p:val>
                                            <p:strVal val="#ppt_w"/>
                                          </p:val>
                                        </p:tav>
                                      </p:tavLst>
                                    </p:anim>
                                    <p:anim calcmode="lin" valueType="num">
                                      <p:cBhvr>
                                        <p:cTn id="62" dur="500" fill="hold"/>
                                        <p:tgtEl>
                                          <p:spTgt spid="23"/>
                                        </p:tgtEl>
                                        <p:attrNameLst>
                                          <p:attrName>ppt_h</p:attrName>
                                        </p:attrNameLst>
                                      </p:cBhvr>
                                      <p:tavLst>
                                        <p:tav tm="0">
                                          <p:val>
                                            <p:fltVal val="0"/>
                                          </p:val>
                                        </p:tav>
                                        <p:tav tm="100000">
                                          <p:val>
                                            <p:strVal val="#ppt_h"/>
                                          </p:val>
                                        </p:tav>
                                      </p:tavLst>
                                    </p:anim>
                                    <p:animEffect transition="in" filter="fade">
                                      <p:cBhvr>
                                        <p:cTn id="63" dur="500"/>
                                        <p:tgtEl>
                                          <p:spTgt spid="23"/>
                                        </p:tgtEl>
                                      </p:cBhvr>
                                    </p:animEffect>
                                  </p:childTnLst>
                                </p:cTn>
                              </p:par>
                            </p:childTnLst>
                          </p:cTn>
                        </p:par>
                        <p:par>
                          <p:cTn id="64" fill="hold" nodeType="afterGroup">
                            <p:stCondLst>
                              <p:cond delay="5500"/>
                            </p:stCondLst>
                            <p:childTnLst>
                              <p:par>
                                <p:cTn id="65" presetID="2" presetClass="entr" presetSubtype="1" accel="50000" decel="50000" fill="hold" grpId="0" nodeType="afterEffect">
                                  <p:stCondLst>
                                    <p:cond delay="0"/>
                                  </p:stCondLst>
                                  <p:childTnLst>
                                    <p:set>
                                      <p:cBhvr>
                                        <p:cTn id="66" dur="1" fill="hold">
                                          <p:stCondLst>
                                            <p:cond delay="0"/>
                                          </p:stCondLst>
                                        </p:cTn>
                                        <p:tgtEl>
                                          <p:spTgt spid="24"/>
                                        </p:tgtEl>
                                        <p:attrNameLst>
                                          <p:attrName>style.visibility</p:attrName>
                                        </p:attrNameLst>
                                      </p:cBhvr>
                                      <p:to>
                                        <p:strVal val="visible"/>
                                      </p:to>
                                    </p:set>
                                    <p:anim calcmode="lin" valueType="num">
                                      <p:cBhvr additive="base">
                                        <p:cTn id="67" dur="500" fill="hold"/>
                                        <p:tgtEl>
                                          <p:spTgt spid="24"/>
                                        </p:tgtEl>
                                        <p:attrNameLst>
                                          <p:attrName>ppt_x</p:attrName>
                                        </p:attrNameLst>
                                      </p:cBhvr>
                                      <p:tavLst>
                                        <p:tav tm="0">
                                          <p:val>
                                            <p:strVal val="#ppt_x"/>
                                          </p:val>
                                        </p:tav>
                                        <p:tav tm="100000">
                                          <p:val>
                                            <p:strVal val="#ppt_x"/>
                                          </p:val>
                                        </p:tav>
                                      </p:tavLst>
                                    </p:anim>
                                    <p:anim calcmode="lin" valueType="num">
                                      <p:cBhvr additive="base">
                                        <p:cTn id="68" dur="500" fill="hold"/>
                                        <p:tgtEl>
                                          <p:spTgt spid="2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p:bldP spid="14" grpId="0"/>
      <p:bldP spid="15" grpId="0"/>
      <p:bldP spid="16" grpId="0"/>
      <p:bldP spid="17" grpId="0"/>
      <p:bldP spid="18" grpId="0"/>
      <p:bldP spid="20" grpId="0"/>
      <p:bldP spid="21" grpId="0"/>
      <p:bldP spid="23" grpId="0"/>
      <p:bldP spid="2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6350" y="12700"/>
            <a:ext cx="9013825" cy="784225"/>
          </a:xfrm>
        </p:spPr>
        <p:txBody>
          <a:bodyPr/>
          <a:lstStyle/>
          <a:p>
            <a:r>
              <a:rPr lang="en-US" altLang="en-US" sz="4000" smtClean="0">
                <a:solidFill>
                  <a:schemeClr val="bg1"/>
                </a:solidFill>
                <a:cs typeface="Arial" panose="020B0604020202020204" pitchFamily="34" charset="0"/>
              </a:rPr>
              <a:t>Year-Round Pell: DCL GEN-17-06</a:t>
            </a:r>
            <a:endParaRPr lang="en-US" altLang="en-US" sz="4000" smtClean="0">
              <a:solidFill>
                <a:schemeClr val="bg1"/>
              </a:solidFill>
            </a:endParaRPr>
          </a:p>
        </p:txBody>
      </p:sp>
      <p:sp>
        <p:nvSpPr>
          <p:cNvPr id="3" name="Content Placeholder 2"/>
          <p:cNvSpPr>
            <a:spLocks noGrp="1"/>
          </p:cNvSpPr>
          <p:nvPr>
            <p:ph idx="1"/>
          </p:nvPr>
        </p:nvSpPr>
        <p:spPr>
          <a:xfrm>
            <a:off x="188913" y="898525"/>
            <a:ext cx="8229600" cy="4752975"/>
          </a:xfrm>
        </p:spPr>
        <p:txBody>
          <a:bodyPr/>
          <a:lstStyle/>
          <a:p>
            <a:pPr marL="0" indent="0">
              <a:spcBef>
                <a:spcPts val="1200"/>
              </a:spcBef>
              <a:spcAft>
                <a:spcPts val="600"/>
              </a:spcAft>
              <a:buFontTx/>
              <a:buNone/>
              <a:defRPr/>
            </a:pPr>
            <a:r>
              <a:rPr lang="en-US" altLang="en-US" sz="2400" dirty="0">
                <a:solidFill>
                  <a:srgbClr val="007FA9"/>
                </a:solidFill>
                <a:cs typeface="Arial" panose="020B0604020202020204" pitchFamily="34" charset="0"/>
              </a:rPr>
              <a:t>Per the Consolidated Appropriations Act of 2017, a student may now receive Pell Grant funds up to 150% of the Scheduled Award in an award year</a:t>
            </a:r>
          </a:p>
          <a:p>
            <a:pPr lvl="1">
              <a:spcBef>
                <a:spcPts val="1200"/>
              </a:spcBef>
              <a:spcAft>
                <a:spcPts val="600"/>
              </a:spcAft>
              <a:buFont typeface="Wingdings" pitchFamily="2" charset="2"/>
              <a:buChar char="§"/>
              <a:defRPr/>
            </a:pPr>
            <a:r>
              <a:rPr lang="en-US" altLang="en-US" sz="2000" dirty="0">
                <a:solidFill>
                  <a:srgbClr val="007FA9"/>
                </a:solidFill>
                <a:cs typeface="Arial" charset="0"/>
              </a:rPr>
              <a:t>1</a:t>
            </a:r>
            <a:r>
              <a:rPr lang="en-US" altLang="en-US" sz="2000" baseline="30000" dirty="0">
                <a:solidFill>
                  <a:srgbClr val="007FA9"/>
                </a:solidFill>
                <a:cs typeface="Arial" charset="0"/>
              </a:rPr>
              <a:t>st</a:t>
            </a:r>
            <a:r>
              <a:rPr lang="en-US" altLang="en-US" sz="2000" dirty="0">
                <a:solidFill>
                  <a:srgbClr val="007FA9"/>
                </a:solidFill>
                <a:cs typeface="Arial" charset="0"/>
              </a:rPr>
              <a:t> 100% is initial scheduled Pell award</a:t>
            </a:r>
          </a:p>
          <a:p>
            <a:pPr lvl="1">
              <a:spcBef>
                <a:spcPts val="1200"/>
              </a:spcBef>
              <a:spcAft>
                <a:spcPts val="600"/>
              </a:spcAft>
              <a:buFont typeface="Wingdings" pitchFamily="2" charset="2"/>
              <a:buChar char="§"/>
              <a:defRPr/>
            </a:pPr>
            <a:r>
              <a:rPr lang="en-US" altLang="en-US" sz="2000" dirty="0">
                <a:solidFill>
                  <a:srgbClr val="007FA9"/>
                </a:solidFill>
                <a:cs typeface="Arial" charset="0"/>
              </a:rPr>
              <a:t>Final 50% is considered the additional Pell award (YRP</a:t>
            </a:r>
            <a:r>
              <a:rPr lang="en-US" altLang="en-US" sz="2000" dirty="0" smtClean="0">
                <a:solidFill>
                  <a:srgbClr val="007FA9"/>
                </a:solidFill>
                <a:cs typeface="Arial" charset="0"/>
              </a:rPr>
              <a:t>)</a:t>
            </a:r>
            <a:endParaRPr lang="en-US" altLang="en-US" sz="2000" dirty="0">
              <a:solidFill>
                <a:srgbClr val="007FA9"/>
              </a:solidFill>
              <a:cs typeface="Arial" panose="020B0604020202020204" pitchFamily="34" charset="0"/>
            </a:endParaRPr>
          </a:p>
          <a:p>
            <a:pPr marL="0" indent="0">
              <a:spcBef>
                <a:spcPts val="1200"/>
              </a:spcBef>
              <a:spcAft>
                <a:spcPts val="600"/>
              </a:spcAft>
              <a:buFontTx/>
              <a:buNone/>
              <a:defRPr/>
            </a:pPr>
            <a:r>
              <a:rPr lang="en-US" altLang="en-US" sz="2400" dirty="0">
                <a:solidFill>
                  <a:srgbClr val="007FA9"/>
                </a:solidFill>
                <a:cs typeface="Arial" panose="020B0604020202020204" pitchFamily="34" charset="0"/>
              </a:rPr>
              <a:t>Effective with the </a:t>
            </a:r>
            <a:r>
              <a:rPr lang="en-US" altLang="en-US" sz="2400" i="1" u="sng" dirty="0">
                <a:solidFill>
                  <a:srgbClr val="007FA9"/>
                </a:solidFill>
                <a:cs typeface="Arial" panose="020B0604020202020204" pitchFamily="34" charset="0"/>
              </a:rPr>
              <a:t>2017-2018</a:t>
            </a:r>
            <a:r>
              <a:rPr lang="en-US" altLang="en-US" sz="2400" dirty="0">
                <a:solidFill>
                  <a:srgbClr val="007FA9"/>
                </a:solidFill>
                <a:cs typeface="Arial" panose="020B0604020202020204" pitchFamily="34" charset="0"/>
              </a:rPr>
              <a:t> award year </a:t>
            </a:r>
          </a:p>
          <a:p>
            <a:pPr marL="793750" lvl="2" indent="-396875">
              <a:spcBef>
                <a:spcPts val="1200"/>
              </a:spcBef>
              <a:spcAft>
                <a:spcPts val="600"/>
              </a:spcAft>
              <a:buFont typeface="Wingdings" panose="05000000000000000000" pitchFamily="2" charset="2"/>
              <a:buChar char="§"/>
              <a:defRPr/>
            </a:pPr>
            <a:r>
              <a:rPr lang="en-US" altLang="en-US" sz="2000" dirty="0">
                <a:solidFill>
                  <a:srgbClr val="007FA9"/>
                </a:solidFill>
                <a:cs typeface="Arial" panose="020B0604020202020204" pitchFamily="34" charset="0"/>
              </a:rPr>
              <a:t>Does not apply to summer 2017 if it is treated as a trailer </a:t>
            </a:r>
            <a:r>
              <a:rPr lang="en-US" altLang="en-US" sz="2000" dirty="0" smtClean="0">
                <a:solidFill>
                  <a:srgbClr val="007FA9"/>
                </a:solidFill>
                <a:cs typeface="Arial" panose="020B0604020202020204" pitchFamily="34" charset="0"/>
              </a:rPr>
              <a:t>to </a:t>
            </a:r>
            <a:r>
              <a:rPr lang="en-US" altLang="en-US" sz="2000" dirty="0">
                <a:solidFill>
                  <a:srgbClr val="007FA9"/>
                </a:solidFill>
                <a:cs typeface="Arial" panose="020B0604020202020204" pitchFamily="34" charset="0"/>
              </a:rPr>
              <a:t>the 2016-2017 award </a:t>
            </a:r>
            <a:r>
              <a:rPr lang="en-US" altLang="en-US" sz="2000" dirty="0" smtClean="0">
                <a:solidFill>
                  <a:srgbClr val="007FA9"/>
                </a:solidFill>
                <a:cs typeface="Arial" panose="020B0604020202020204" pitchFamily="34" charset="0"/>
              </a:rPr>
              <a:t>year</a:t>
            </a:r>
            <a:endParaRPr lang="en-US" altLang="en-US" sz="2000" dirty="0">
              <a:solidFill>
                <a:srgbClr val="007FA9"/>
              </a:solidFill>
              <a:cs typeface="Arial" panose="020B0604020202020204" pitchFamily="34" charset="0"/>
            </a:endParaRPr>
          </a:p>
          <a:p>
            <a:pPr marL="0" lvl="1" indent="0">
              <a:spcBef>
                <a:spcPts val="1200"/>
              </a:spcBef>
              <a:spcAft>
                <a:spcPts val="600"/>
              </a:spcAft>
              <a:buFontTx/>
              <a:buNone/>
              <a:defRPr/>
            </a:pPr>
            <a:r>
              <a:rPr lang="en-US" altLang="en-US" sz="2400" dirty="0">
                <a:solidFill>
                  <a:srgbClr val="007FA9"/>
                </a:solidFill>
                <a:cs typeface="Arial" panose="020B0604020202020204" pitchFamily="34" charset="0"/>
              </a:rPr>
              <a:t>Technical information – Electronic Announcement: June 20, 2017</a:t>
            </a:r>
          </a:p>
          <a:p>
            <a:pPr>
              <a:defRPr/>
            </a:pP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12700" y="-152400"/>
            <a:ext cx="9013825" cy="782638"/>
          </a:xfrm>
        </p:spPr>
        <p:txBody>
          <a:bodyPr/>
          <a:lstStyle/>
          <a:p>
            <a:r>
              <a:rPr lang="en-US" altLang="en-US" sz="4000" smtClean="0">
                <a:solidFill>
                  <a:schemeClr val="bg1"/>
                </a:solidFill>
                <a:cs typeface="Arial" panose="020B0604020202020204" pitchFamily="34" charset="0"/>
              </a:rPr>
              <a:t>Year-Round Pell: Student Eligibility</a:t>
            </a:r>
            <a:endParaRPr lang="en-US" altLang="en-US" sz="4000" smtClean="0">
              <a:solidFill>
                <a:schemeClr val="bg1"/>
              </a:solidFill>
            </a:endParaRPr>
          </a:p>
        </p:txBody>
      </p:sp>
      <p:sp>
        <p:nvSpPr>
          <p:cNvPr id="28675" name="Content Placeholder 2"/>
          <p:cNvSpPr>
            <a:spLocks noGrp="1"/>
          </p:cNvSpPr>
          <p:nvPr>
            <p:ph idx="1"/>
          </p:nvPr>
        </p:nvSpPr>
        <p:spPr>
          <a:xfrm>
            <a:off x="304800" y="914400"/>
            <a:ext cx="8229600" cy="4754563"/>
          </a:xfrm>
          <a:extLst/>
        </p:spPr>
        <p:txBody>
          <a:bodyPr/>
          <a:lstStyle/>
          <a:p>
            <a:pPr marL="0" indent="0">
              <a:spcAft>
                <a:spcPts val="1200"/>
              </a:spcAft>
              <a:buFontTx/>
              <a:buNone/>
              <a:defRPr/>
            </a:pPr>
            <a:r>
              <a:rPr lang="en-US" altLang="en-US" sz="2800" dirty="0" smtClean="0">
                <a:solidFill>
                  <a:srgbClr val="007FA9"/>
                </a:solidFill>
                <a:cs typeface="Arial" charset="0"/>
              </a:rPr>
              <a:t>Student must be enrolled at least half-time in the payment period(s) for which s/he receives the additional Pell Grant funds (additional 50%)</a:t>
            </a:r>
          </a:p>
          <a:p>
            <a:pPr lvl="1">
              <a:spcAft>
                <a:spcPts val="1200"/>
              </a:spcAft>
              <a:buFont typeface="Wingdings" panose="05000000000000000000" pitchFamily="2" charset="2"/>
              <a:buChar char="§"/>
              <a:defRPr/>
            </a:pPr>
            <a:r>
              <a:rPr lang="en-US" altLang="en-US" sz="2400" dirty="0" smtClean="0">
                <a:solidFill>
                  <a:srgbClr val="007FA9"/>
                </a:solidFill>
                <a:cs typeface="Arial" charset="0"/>
              </a:rPr>
              <a:t>Dropping below half-time enrollment after Pell is disbursed will not render the student ineligible</a:t>
            </a:r>
          </a:p>
          <a:p>
            <a:pPr marL="0" indent="0">
              <a:spcAft>
                <a:spcPts val="1200"/>
              </a:spcAft>
              <a:buFontTx/>
              <a:buNone/>
              <a:defRPr/>
            </a:pPr>
            <a:r>
              <a:rPr lang="en-US" altLang="en-US" sz="2800" dirty="0" smtClean="0">
                <a:solidFill>
                  <a:srgbClr val="007FA9"/>
                </a:solidFill>
                <a:cs typeface="Arial" charset="0"/>
              </a:rPr>
              <a:t>Pell calculations and formulas remain unchanged</a:t>
            </a:r>
          </a:p>
          <a:p>
            <a:pPr marL="0" indent="0">
              <a:spcAft>
                <a:spcPts val="1200"/>
              </a:spcAft>
              <a:buFontTx/>
              <a:buNone/>
              <a:defRPr/>
            </a:pPr>
            <a:r>
              <a:rPr lang="en-US" altLang="en-US" sz="2800" dirty="0" smtClean="0">
                <a:solidFill>
                  <a:srgbClr val="007FA9"/>
                </a:solidFill>
                <a:cs typeface="Arial" charset="0"/>
              </a:rPr>
              <a:t>The additional Pell Grant funds will be reflected in the student’s 600% maximum Pell Lifetime Eligibility Used (LEU)</a:t>
            </a:r>
          </a:p>
          <a:p>
            <a:pPr>
              <a:defRPr/>
            </a:pPr>
            <a:endParaRPr lang="en-US" altLang="en-US" dirty="0" smtClean="0">
              <a:cs typeface="Arial"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36513" y="0"/>
            <a:ext cx="8709025" cy="647700"/>
          </a:xfrm>
        </p:spPr>
        <p:txBody>
          <a:bodyPr/>
          <a:lstStyle/>
          <a:p>
            <a:pPr eaLnBrk="1" hangingPunct="1"/>
            <a:r>
              <a:rPr lang="en-US" altLang="en-US" smtClean="0">
                <a:solidFill>
                  <a:schemeClr val="bg1"/>
                </a:solidFill>
              </a:rPr>
              <a:t>Q &amp; A</a:t>
            </a:r>
          </a:p>
        </p:txBody>
      </p:sp>
      <p:pic>
        <p:nvPicPr>
          <p:cNvPr id="37891"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7850" y="1524000"/>
            <a:ext cx="8032750" cy="459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altLang="en-US" sz="3600" smtClean="0">
                <a:solidFill>
                  <a:schemeClr val="bg1"/>
                </a:solidFill>
              </a:rPr>
              <a:t>Call me, maybe…</a:t>
            </a:r>
          </a:p>
        </p:txBody>
      </p:sp>
      <p:sp>
        <p:nvSpPr>
          <p:cNvPr id="38915" name="Content Placeholder 2"/>
          <p:cNvSpPr>
            <a:spLocks noGrp="1"/>
          </p:cNvSpPr>
          <p:nvPr>
            <p:ph idx="1"/>
          </p:nvPr>
        </p:nvSpPr>
        <p:spPr>
          <a:xfrm>
            <a:off x="838200" y="1066800"/>
            <a:ext cx="7772400" cy="5105400"/>
          </a:xfrm>
        </p:spPr>
        <p:txBody>
          <a:bodyPr/>
          <a:lstStyle/>
          <a:p>
            <a:pPr marL="0" indent="0">
              <a:spcBef>
                <a:spcPct val="0"/>
              </a:spcBef>
              <a:buFontTx/>
              <a:buNone/>
            </a:pPr>
            <a:r>
              <a:rPr lang="en-US" altLang="en-US" smtClean="0"/>
              <a:t>Barbara Hoblitzell</a:t>
            </a:r>
          </a:p>
          <a:p>
            <a:pPr marL="0" indent="0">
              <a:spcBef>
                <a:spcPct val="0"/>
              </a:spcBef>
              <a:buFontTx/>
              <a:buNone/>
            </a:pPr>
            <a:r>
              <a:rPr lang="en-US" altLang="en-US" smtClean="0"/>
              <a:t>Office of Postsecondary Education</a:t>
            </a:r>
          </a:p>
          <a:p>
            <a:pPr marL="0" indent="0">
              <a:spcBef>
                <a:spcPct val="0"/>
              </a:spcBef>
              <a:buFontTx/>
              <a:buNone/>
            </a:pPr>
            <a:r>
              <a:rPr lang="en-US" altLang="en-US" smtClean="0"/>
              <a:t>202-453-7583</a:t>
            </a:r>
          </a:p>
          <a:p>
            <a:pPr marL="0" indent="0">
              <a:spcBef>
                <a:spcPct val="0"/>
              </a:spcBef>
              <a:buFontTx/>
              <a:buNone/>
            </a:pPr>
            <a:r>
              <a:rPr lang="en-US" altLang="en-US" smtClean="0">
                <a:hlinkClick r:id="rId3"/>
              </a:rPr>
              <a:t>Barbara.Hoblitzell@ed.gov</a:t>
            </a:r>
            <a:endParaRPr lang="en-US" altLang="en-US" smtClean="0"/>
          </a:p>
          <a:p>
            <a:pPr marL="0" indent="0">
              <a:spcBef>
                <a:spcPct val="0"/>
              </a:spcBef>
              <a:buFontTx/>
              <a:buNone/>
            </a:pPr>
            <a:endParaRPr lang="en-US" altLang="en-US" smtClean="0"/>
          </a:p>
          <a:p>
            <a:pPr marL="0" indent="0">
              <a:spcBef>
                <a:spcPct val="0"/>
              </a:spcBef>
              <a:buFontTx/>
              <a:buNone/>
            </a:pPr>
            <a:r>
              <a:rPr lang="en-US" altLang="en-US" smtClean="0"/>
              <a:t>Brian Smith</a:t>
            </a:r>
          </a:p>
          <a:p>
            <a:pPr marL="0" indent="0">
              <a:spcBef>
                <a:spcPct val="0"/>
              </a:spcBef>
              <a:buFontTx/>
              <a:buNone/>
            </a:pPr>
            <a:r>
              <a:rPr lang="en-US" altLang="en-US" smtClean="0"/>
              <a:t>Office of Postsecondary Education</a:t>
            </a:r>
          </a:p>
          <a:p>
            <a:pPr marL="0" indent="0">
              <a:spcBef>
                <a:spcPct val="0"/>
              </a:spcBef>
              <a:buFontTx/>
              <a:buNone/>
            </a:pPr>
            <a:r>
              <a:rPr lang="en-US" altLang="en-US" smtClean="0"/>
              <a:t>202-453-7440</a:t>
            </a:r>
          </a:p>
          <a:p>
            <a:pPr marL="0" indent="0">
              <a:spcBef>
                <a:spcPct val="0"/>
              </a:spcBef>
              <a:buFontTx/>
              <a:buNone/>
            </a:pPr>
            <a:r>
              <a:rPr lang="en-US" altLang="en-US" smtClean="0">
                <a:hlinkClick r:id="rId4"/>
              </a:rPr>
              <a:t>Brian.Smith@ed.gov</a:t>
            </a:r>
            <a:endParaRPr lang="en-US" altLang="en-US" smtClean="0"/>
          </a:p>
          <a:p>
            <a:pPr marL="0" indent="0">
              <a:buFontTx/>
              <a:buNone/>
            </a:pPr>
            <a:endParaRPr lang="en-US" altLang="en-US" smtClean="0"/>
          </a:p>
          <a:p>
            <a:pPr marL="0" indent="0">
              <a:buFontTx/>
              <a:buNone/>
            </a:pPr>
            <a:endParaRPr lang="en-US" altLang="en-US" smtClean="0"/>
          </a:p>
          <a:p>
            <a:pPr marL="0" indent="0">
              <a:buFontTx/>
              <a:buNone/>
            </a:pPr>
            <a:endParaRPr lang="en-US" altLang="en-US" sz="1800" smtClean="0"/>
          </a:p>
          <a:p>
            <a:pPr marL="0" indent="0">
              <a:buFontTx/>
              <a:buNone/>
            </a:pPr>
            <a:endParaRPr lang="en-US" altLang="en-US" smtClean="0"/>
          </a:p>
        </p:txBody>
      </p:sp>
      <p:sp>
        <p:nvSpPr>
          <p:cNvPr id="38916" name="Slide Number Placeholder 3"/>
          <p:cNvSpPr>
            <a:spLocks noGrp="1"/>
          </p:cNvSpPr>
          <p:nvPr>
            <p:ph type="sldNum" sz="quarter" idx="4294967295"/>
          </p:nvPr>
        </p:nvSpPr>
        <p:spPr bwMode="auto">
          <a:xfrm>
            <a:off x="304800" y="6248400"/>
            <a:ext cx="19050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1400">
                <a:latin typeface="Times New Roman" panose="02020603050405020304" pitchFamily="18" charset="0"/>
                <a:cs typeface="Arial" panose="020B0604020202020204" pitchFamily="34" charset="0"/>
              </a:rPr>
              <a:t>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133600" y="762000"/>
            <a:ext cx="51054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838200" y="482600"/>
            <a:ext cx="7696200" cy="5715000"/>
          </a:xfrm>
          <a:prstGeom prst="rect">
            <a:avLst/>
          </a:prstGeom>
          <a:solidFill>
            <a:schemeClr val="bg1">
              <a:alpha val="8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39940" name="Rectangle 3"/>
          <p:cNvSpPr>
            <a:spLocks noGrp="1" noChangeArrowheads="1"/>
          </p:cNvSpPr>
          <p:nvPr>
            <p:ph type="title" idx="4294967295"/>
          </p:nvPr>
        </p:nvSpPr>
        <p:spPr>
          <a:xfrm>
            <a:off x="0" y="2684463"/>
            <a:ext cx="9144000" cy="1017587"/>
          </a:xfrm>
        </p:spPr>
        <p:txBody>
          <a:bodyPr lIns="90000" tIns="46800" rIns="90000" bIns="46800">
            <a:spAutoFit/>
          </a:bodyPr>
          <a:lstStyle/>
          <a:p>
            <a:pPr eaLnBrk="1" hangingPunct="1">
              <a:buClr>
                <a:srgbClr val="00CC99"/>
              </a:buCl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en-US" sz="6000" b="1" smtClean="0"/>
              <a:t>Thank You!</a:t>
            </a:r>
            <a:endParaRPr lang="en-GB" altLang="en-US" sz="4000" b="1" smtClean="0"/>
          </a:p>
        </p:txBody>
      </p:sp>
      <p:sp>
        <p:nvSpPr>
          <p:cNvPr id="39941" name="Slide Number Placeholder 4"/>
          <p:cNvSpPr txBox="1">
            <a:spLocks noGrp="1"/>
          </p:cNvSpPr>
          <p:nvPr/>
        </p:nvSpPr>
        <p:spPr bwMode="auto">
          <a:xfrm>
            <a:off x="0" y="6324600"/>
            <a:ext cx="914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endParaRPr lang="en-US" altLang="en-US" sz="1400" b="1">
              <a:solidFill>
                <a:srgbClr val="FFFFFF"/>
              </a:solidFill>
              <a:cs typeface="Arial" panose="020B0604020202020204" pitchFamily="34" charset="0"/>
            </a:endParaRPr>
          </a:p>
        </p:txBody>
      </p:sp>
    </p:spTree>
    <p:custDataLst>
      <p:tags r:id="rId1"/>
    </p:custDataLst>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0" y="26988"/>
            <a:ext cx="7718425" cy="647700"/>
          </a:xfrm>
        </p:spPr>
        <p:txBody>
          <a:bodyPr/>
          <a:lstStyle/>
          <a:p>
            <a:pPr eaLnBrk="1" hangingPunct="1"/>
            <a:r>
              <a:rPr lang="en-US" altLang="en-US" smtClean="0">
                <a:solidFill>
                  <a:schemeClr val="bg1"/>
                </a:solidFill>
              </a:rPr>
              <a:t>Regulatory Reform Agenda</a:t>
            </a:r>
          </a:p>
        </p:txBody>
      </p:sp>
      <p:sp>
        <p:nvSpPr>
          <p:cNvPr id="15363" name="Content Placeholder 2"/>
          <p:cNvSpPr>
            <a:spLocks noGrp="1"/>
          </p:cNvSpPr>
          <p:nvPr>
            <p:ph idx="1"/>
          </p:nvPr>
        </p:nvSpPr>
        <p:spPr>
          <a:xfrm>
            <a:off x="381000" y="990600"/>
            <a:ext cx="8229600" cy="4856163"/>
          </a:xfrm>
        </p:spPr>
        <p:txBody>
          <a:bodyPr/>
          <a:lstStyle/>
          <a:p>
            <a:pPr>
              <a:buFont typeface="Wingdings" pitchFamily="2" charset="2"/>
              <a:buChar char="§"/>
              <a:defRPr/>
            </a:pPr>
            <a:r>
              <a:rPr lang="en-US" altLang="en-US" sz="2800" dirty="0" smtClean="0">
                <a:solidFill>
                  <a:srgbClr val="007FA9"/>
                </a:solidFill>
                <a:cs typeface="Arial" charset="0"/>
              </a:rPr>
              <a:t>Executive Order on Regulatory Review</a:t>
            </a:r>
          </a:p>
          <a:p>
            <a:pPr marL="457200" lvl="1" indent="0">
              <a:buFontTx/>
              <a:buNone/>
              <a:defRPr/>
            </a:pPr>
            <a:endParaRPr lang="en-US" altLang="en-US" sz="1100" dirty="0" smtClean="0">
              <a:solidFill>
                <a:srgbClr val="007FA9"/>
              </a:solidFill>
              <a:cs typeface="Arial" charset="0"/>
            </a:endParaRPr>
          </a:p>
          <a:p>
            <a:pPr lvl="1">
              <a:buFont typeface="Wingdings" pitchFamily="2" charset="2"/>
              <a:buChar char="§"/>
              <a:defRPr/>
            </a:pPr>
            <a:r>
              <a:rPr lang="en-US" altLang="en-US" sz="2400" dirty="0" smtClean="0">
                <a:solidFill>
                  <a:srgbClr val="007FA9"/>
                </a:solidFill>
                <a:cs typeface="Arial" charset="0"/>
              </a:rPr>
              <a:t>On February 24, 2017, the President signed Executive Order 13777 to reduce regulatory burdens on the American people through regulatory reform</a:t>
            </a:r>
          </a:p>
          <a:p>
            <a:pPr lvl="1">
              <a:buFont typeface="Wingdings" pitchFamily="2" charset="2"/>
              <a:buChar char="§"/>
              <a:defRPr/>
            </a:pPr>
            <a:endParaRPr lang="en-US" altLang="en-US" sz="1100" dirty="0" smtClean="0">
              <a:solidFill>
                <a:srgbClr val="007FA9"/>
              </a:solidFill>
              <a:cs typeface="Arial" charset="0"/>
            </a:endParaRPr>
          </a:p>
          <a:p>
            <a:pPr lvl="1">
              <a:buFont typeface="Wingdings" pitchFamily="2" charset="2"/>
              <a:buChar char="§"/>
              <a:defRPr/>
            </a:pPr>
            <a:r>
              <a:rPr lang="en-US" altLang="en-US" sz="2400" dirty="0" smtClean="0">
                <a:solidFill>
                  <a:srgbClr val="007FA9"/>
                </a:solidFill>
                <a:cs typeface="Arial" charset="0"/>
              </a:rPr>
              <a:t>ED has created a Regulatory Reform Task Force (RRTF) to review regulatory and sub-regulatory guidance throughout the Department</a:t>
            </a:r>
          </a:p>
          <a:p>
            <a:pPr>
              <a:buFont typeface="Wingdings" pitchFamily="2" charset="2"/>
              <a:buChar char="§"/>
              <a:defRPr/>
            </a:pPr>
            <a:endParaRPr lang="en-US" altLang="en-US" sz="2800" dirty="0" smtClean="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0" y="0"/>
            <a:ext cx="8553450" cy="647700"/>
          </a:xfrm>
        </p:spPr>
        <p:txBody>
          <a:bodyPr/>
          <a:lstStyle/>
          <a:p>
            <a:pPr eaLnBrk="1" hangingPunct="1"/>
            <a:r>
              <a:rPr lang="en-US" altLang="en-US" smtClean="0">
                <a:solidFill>
                  <a:schemeClr val="bg1"/>
                </a:solidFill>
              </a:rPr>
              <a:t>Regulatory Review Task Force</a:t>
            </a:r>
          </a:p>
        </p:txBody>
      </p:sp>
      <p:sp>
        <p:nvSpPr>
          <p:cNvPr id="18435" name="Content Placeholder 2"/>
          <p:cNvSpPr>
            <a:spLocks noGrp="1"/>
          </p:cNvSpPr>
          <p:nvPr>
            <p:ph idx="1"/>
          </p:nvPr>
        </p:nvSpPr>
        <p:spPr>
          <a:xfrm>
            <a:off x="228600" y="1193800"/>
            <a:ext cx="8229600" cy="5080000"/>
          </a:xfrm>
        </p:spPr>
        <p:txBody>
          <a:bodyPr/>
          <a:lstStyle/>
          <a:p>
            <a:pPr marL="0" indent="0">
              <a:buFontTx/>
              <a:buNone/>
            </a:pPr>
            <a:r>
              <a:rPr lang="en-US" altLang="en-US" sz="2800" smtClean="0">
                <a:solidFill>
                  <a:srgbClr val="007FA9"/>
                </a:solidFill>
                <a:cs typeface="Arial" panose="020B0604020202020204" pitchFamily="34" charset="0"/>
              </a:rPr>
              <a:t>The RRTF is identifying regulations that:</a:t>
            </a:r>
          </a:p>
          <a:p>
            <a:pPr lvl="1">
              <a:spcBef>
                <a:spcPts val="1200"/>
              </a:spcBef>
              <a:spcAft>
                <a:spcPts val="600"/>
              </a:spcAft>
              <a:buFont typeface="Wingdings" panose="05000000000000000000" pitchFamily="2" charset="2"/>
              <a:buChar char="§"/>
            </a:pPr>
            <a:r>
              <a:rPr lang="en-US" altLang="en-US" sz="2400" smtClean="0">
                <a:solidFill>
                  <a:srgbClr val="007FA9"/>
                </a:solidFill>
                <a:cs typeface="Arial" panose="020B0604020202020204" pitchFamily="34" charset="0"/>
              </a:rPr>
              <a:t>Eliminate jobs or inhibit job creation</a:t>
            </a:r>
          </a:p>
          <a:p>
            <a:pPr lvl="1">
              <a:spcBef>
                <a:spcPts val="1200"/>
              </a:spcBef>
              <a:spcAft>
                <a:spcPts val="600"/>
              </a:spcAft>
              <a:buFont typeface="Wingdings" panose="05000000000000000000" pitchFamily="2" charset="2"/>
              <a:buChar char="§"/>
            </a:pPr>
            <a:r>
              <a:rPr lang="en-US" altLang="en-US" sz="2400" smtClean="0">
                <a:solidFill>
                  <a:srgbClr val="007FA9"/>
                </a:solidFill>
                <a:cs typeface="Arial" panose="020B0604020202020204" pitchFamily="34" charset="0"/>
              </a:rPr>
              <a:t>Are outdated, unnecessary, or ineffective</a:t>
            </a:r>
          </a:p>
          <a:p>
            <a:pPr lvl="1">
              <a:spcBef>
                <a:spcPts val="1200"/>
              </a:spcBef>
              <a:spcAft>
                <a:spcPts val="600"/>
              </a:spcAft>
              <a:buFont typeface="Wingdings" panose="05000000000000000000" pitchFamily="2" charset="2"/>
              <a:buChar char="§"/>
            </a:pPr>
            <a:r>
              <a:rPr lang="en-US" altLang="en-US" sz="2400" smtClean="0">
                <a:solidFill>
                  <a:srgbClr val="007FA9"/>
                </a:solidFill>
                <a:cs typeface="Arial" panose="020B0604020202020204" pitchFamily="34" charset="0"/>
              </a:rPr>
              <a:t>Impose costs that exceed benefits</a:t>
            </a:r>
          </a:p>
          <a:p>
            <a:pPr lvl="1">
              <a:spcBef>
                <a:spcPts val="1200"/>
              </a:spcBef>
              <a:spcAft>
                <a:spcPts val="600"/>
              </a:spcAft>
              <a:buFont typeface="Wingdings" panose="05000000000000000000" pitchFamily="2" charset="2"/>
              <a:buChar char="§"/>
            </a:pPr>
            <a:r>
              <a:rPr lang="en-US" altLang="en-US" sz="2400" smtClean="0">
                <a:solidFill>
                  <a:srgbClr val="007FA9"/>
                </a:solidFill>
                <a:cs typeface="Arial" panose="020B0604020202020204" pitchFamily="34" charset="0"/>
              </a:rPr>
              <a:t>Create a serious inconsistency or otherwise interfere with regulatory reform initiatives and policies</a:t>
            </a:r>
          </a:p>
          <a:p>
            <a:pPr marL="0" indent="0">
              <a:buFontTx/>
              <a:buNone/>
            </a:pPr>
            <a:endParaRPr lang="en-US" altLang="en-US" sz="2800" smtClean="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76200" y="0"/>
            <a:ext cx="8553450" cy="647700"/>
          </a:xfrm>
        </p:spPr>
        <p:txBody>
          <a:bodyPr/>
          <a:lstStyle/>
          <a:p>
            <a:pPr eaLnBrk="1" hangingPunct="1"/>
            <a:r>
              <a:rPr lang="en-US" altLang="en-US" smtClean="0">
                <a:solidFill>
                  <a:schemeClr val="bg1"/>
                </a:solidFill>
              </a:rPr>
              <a:t>Regulatory Review Task Force</a:t>
            </a:r>
          </a:p>
        </p:txBody>
      </p:sp>
      <p:sp>
        <p:nvSpPr>
          <p:cNvPr id="19459" name="Content Placeholder 2"/>
          <p:cNvSpPr>
            <a:spLocks noGrp="1"/>
          </p:cNvSpPr>
          <p:nvPr>
            <p:ph idx="1"/>
          </p:nvPr>
        </p:nvSpPr>
        <p:spPr>
          <a:xfrm>
            <a:off x="228600" y="1219200"/>
            <a:ext cx="8763000" cy="4525963"/>
          </a:xfrm>
        </p:spPr>
        <p:txBody>
          <a:bodyPr/>
          <a:lstStyle/>
          <a:p>
            <a:pPr marL="0" indent="0" algn="ctr">
              <a:spcBef>
                <a:spcPts val="1200"/>
              </a:spcBef>
              <a:spcAft>
                <a:spcPts val="600"/>
              </a:spcAft>
              <a:buFontTx/>
              <a:buNone/>
            </a:pPr>
            <a:r>
              <a:rPr lang="en-US" altLang="en-US" sz="2800" smtClean="0">
                <a:solidFill>
                  <a:srgbClr val="007FA9"/>
                </a:solidFill>
                <a:cs typeface="Arial" panose="020B0604020202020204" pitchFamily="34" charset="0"/>
              </a:rPr>
              <a:t>The Department held public hearings on postsecondary regulatory relief and received written comments on a broad range of issues including financial aid regulations and Title IX guidance</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0" y="0"/>
            <a:ext cx="9144000" cy="711200"/>
          </a:xfrm>
        </p:spPr>
        <p:txBody>
          <a:bodyPr/>
          <a:lstStyle/>
          <a:p>
            <a:r>
              <a:rPr lang="en-US" altLang="en-US" smtClean="0">
                <a:solidFill>
                  <a:schemeClr val="bg1"/>
                </a:solidFill>
              </a:rPr>
              <a:t>Initial Higher Ed Focuses of RRTF</a:t>
            </a:r>
          </a:p>
        </p:txBody>
      </p:sp>
      <p:sp>
        <p:nvSpPr>
          <p:cNvPr id="12291" name="Content Placeholder 2"/>
          <p:cNvSpPr>
            <a:spLocks noGrp="1"/>
          </p:cNvSpPr>
          <p:nvPr>
            <p:ph idx="1"/>
          </p:nvPr>
        </p:nvSpPr>
        <p:spPr>
          <a:xfrm>
            <a:off x="381000" y="990600"/>
            <a:ext cx="8610600" cy="4525963"/>
          </a:xfrm>
          <a:extLst/>
        </p:spPr>
        <p:txBody>
          <a:bodyPr/>
          <a:lstStyle/>
          <a:p>
            <a:pPr marL="0" indent="0">
              <a:buFontTx/>
              <a:buNone/>
              <a:defRPr/>
            </a:pPr>
            <a:r>
              <a:rPr lang="en-US" altLang="en-US" dirty="0" smtClean="0">
                <a:solidFill>
                  <a:srgbClr val="007FA9"/>
                </a:solidFill>
                <a:cs typeface="Arial" charset="0"/>
              </a:rPr>
              <a:t>Elimination of outdated guidance</a:t>
            </a:r>
          </a:p>
          <a:p>
            <a:pPr>
              <a:buFont typeface="Wingdings" panose="05000000000000000000" pitchFamily="2" charset="2"/>
              <a:buChar char="§"/>
              <a:defRPr/>
            </a:pPr>
            <a:endParaRPr lang="en-US" altLang="en-US" dirty="0" smtClean="0">
              <a:solidFill>
                <a:srgbClr val="007FA9"/>
              </a:solidFill>
              <a:cs typeface="Arial" charset="0"/>
            </a:endParaRPr>
          </a:p>
          <a:p>
            <a:pPr marL="0" indent="0">
              <a:buFontTx/>
              <a:buNone/>
              <a:defRPr/>
            </a:pPr>
            <a:r>
              <a:rPr lang="en-US" altLang="en-US" dirty="0">
                <a:solidFill>
                  <a:srgbClr val="007FA9"/>
                </a:solidFill>
                <a:cs typeface="Arial" charset="0"/>
              </a:rPr>
              <a:t>The Department formed two </a:t>
            </a:r>
            <a:r>
              <a:rPr lang="en-US" altLang="en-US" dirty="0" smtClean="0">
                <a:solidFill>
                  <a:srgbClr val="007FA9"/>
                </a:solidFill>
                <a:cs typeface="Arial" charset="0"/>
              </a:rPr>
              <a:t>negotiated </a:t>
            </a:r>
            <a:r>
              <a:rPr lang="en-US" altLang="en-US" dirty="0">
                <a:solidFill>
                  <a:srgbClr val="007FA9"/>
                </a:solidFill>
                <a:cs typeface="Arial" charset="0"/>
              </a:rPr>
              <a:t>rulemaking committees:</a:t>
            </a:r>
          </a:p>
          <a:p>
            <a:pPr>
              <a:defRPr/>
            </a:pPr>
            <a:r>
              <a:rPr lang="en-US" altLang="en-US" dirty="0" smtClean="0">
                <a:solidFill>
                  <a:srgbClr val="007FA9"/>
                </a:solidFill>
                <a:cs typeface="Arial" charset="0"/>
              </a:rPr>
              <a:t>Borrower </a:t>
            </a:r>
            <a:r>
              <a:rPr lang="en-US" altLang="en-US" dirty="0">
                <a:solidFill>
                  <a:srgbClr val="007FA9"/>
                </a:solidFill>
                <a:cs typeface="Arial" charset="0"/>
              </a:rPr>
              <a:t>Defense to Repayment </a:t>
            </a:r>
          </a:p>
          <a:p>
            <a:pPr>
              <a:defRPr/>
            </a:pPr>
            <a:r>
              <a:rPr lang="en-US" altLang="en-US" dirty="0" smtClean="0">
                <a:solidFill>
                  <a:srgbClr val="007FA9"/>
                </a:solidFill>
                <a:cs typeface="Arial" charset="0"/>
              </a:rPr>
              <a:t>Gainful </a:t>
            </a:r>
            <a:r>
              <a:rPr lang="en-US" altLang="en-US" dirty="0">
                <a:solidFill>
                  <a:srgbClr val="007FA9"/>
                </a:solidFill>
                <a:cs typeface="Arial" charset="0"/>
              </a:rPr>
              <a:t>Employment</a:t>
            </a:r>
            <a:endParaRPr lang="en-US" altLang="en-US" dirty="0" smtClean="0">
              <a:solidFill>
                <a:srgbClr val="007FA9"/>
              </a:solidFill>
              <a:cs typeface="Arial"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0" y="-9525"/>
            <a:ext cx="8553450" cy="782638"/>
          </a:xfrm>
        </p:spPr>
        <p:txBody>
          <a:bodyPr/>
          <a:lstStyle/>
          <a:p>
            <a:r>
              <a:rPr lang="en-US" altLang="en-US" smtClean="0">
                <a:solidFill>
                  <a:schemeClr val="bg1"/>
                </a:solidFill>
              </a:rPr>
              <a:t>Elimination of Outdated Guidance</a:t>
            </a:r>
          </a:p>
        </p:txBody>
      </p:sp>
      <p:sp>
        <p:nvSpPr>
          <p:cNvPr id="13315" name="Content Placeholder 2"/>
          <p:cNvSpPr>
            <a:spLocks noGrp="1"/>
          </p:cNvSpPr>
          <p:nvPr>
            <p:ph idx="1"/>
          </p:nvPr>
        </p:nvSpPr>
        <p:spPr>
          <a:xfrm>
            <a:off x="152400" y="990600"/>
            <a:ext cx="8229600" cy="4525963"/>
          </a:xfrm>
          <a:extLst/>
        </p:spPr>
        <p:txBody>
          <a:bodyPr/>
          <a:lstStyle/>
          <a:p>
            <a:pPr marL="0" indent="0">
              <a:buFontTx/>
              <a:buNone/>
              <a:defRPr/>
            </a:pPr>
            <a:r>
              <a:rPr lang="en-US" altLang="en-US" sz="2800" dirty="0" smtClean="0">
                <a:solidFill>
                  <a:srgbClr val="007FA9"/>
                </a:solidFill>
                <a:cs typeface="Arial" charset="0"/>
              </a:rPr>
              <a:t>Identified 398 outdated Dear Colleague Letters</a:t>
            </a:r>
          </a:p>
          <a:p>
            <a:pPr lvl="1">
              <a:buFont typeface="Wingdings" panose="05000000000000000000" pitchFamily="2" charset="2"/>
              <a:buChar char="§"/>
              <a:defRPr/>
            </a:pPr>
            <a:endParaRPr lang="en-US" altLang="en-US" sz="2400" dirty="0" smtClean="0">
              <a:solidFill>
                <a:srgbClr val="007FA9"/>
              </a:solidFill>
              <a:cs typeface="Arial" charset="0"/>
            </a:endParaRPr>
          </a:p>
          <a:p>
            <a:pPr>
              <a:buFont typeface="Wingdings" panose="05000000000000000000" pitchFamily="2" charset="2"/>
              <a:buChar char="§"/>
              <a:defRPr/>
            </a:pPr>
            <a:r>
              <a:rPr lang="en-US" altLang="en-US" sz="2400" dirty="0" smtClean="0">
                <a:solidFill>
                  <a:srgbClr val="007FA9"/>
                </a:solidFill>
                <a:cs typeface="Arial" charset="0"/>
              </a:rPr>
              <a:t>In the process of marking them as “historical records” on the Information for Financial Aid Professionals (IFAP) site</a:t>
            </a:r>
          </a:p>
          <a:p>
            <a:pPr lvl="1">
              <a:buFont typeface="Wingdings" panose="05000000000000000000" pitchFamily="2" charset="2"/>
              <a:buChar char="§"/>
              <a:defRPr/>
            </a:pPr>
            <a:endParaRPr lang="en-US" altLang="en-US" sz="2400" dirty="0" smtClean="0">
              <a:solidFill>
                <a:srgbClr val="007FA9"/>
              </a:solidFill>
              <a:cs typeface="Arial" charset="0"/>
            </a:endParaRPr>
          </a:p>
          <a:p>
            <a:pPr>
              <a:buFont typeface="Wingdings" panose="05000000000000000000" pitchFamily="2" charset="2"/>
              <a:buChar char="§"/>
              <a:defRPr/>
            </a:pPr>
            <a:r>
              <a:rPr lang="en-US" altLang="en-US" sz="2400" dirty="0" smtClean="0">
                <a:solidFill>
                  <a:srgbClr val="007FA9"/>
                </a:solidFill>
                <a:cs typeface="Arial" charset="0"/>
              </a:rPr>
              <a:t>Institutions no longer need to follow this guidance</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0" y="0"/>
            <a:ext cx="8553450" cy="711200"/>
          </a:xfrm>
        </p:spPr>
        <p:txBody>
          <a:bodyPr/>
          <a:lstStyle/>
          <a:p>
            <a:r>
              <a:rPr lang="en-US" altLang="en-US" smtClean="0">
                <a:solidFill>
                  <a:schemeClr val="bg1"/>
                </a:solidFill>
              </a:rPr>
              <a:t>Borrower Defense: Background</a:t>
            </a:r>
          </a:p>
        </p:txBody>
      </p:sp>
      <p:sp>
        <p:nvSpPr>
          <p:cNvPr id="14339" name="Content Placeholder 2"/>
          <p:cNvSpPr>
            <a:spLocks noGrp="1"/>
          </p:cNvSpPr>
          <p:nvPr>
            <p:ph idx="1"/>
          </p:nvPr>
        </p:nvSpPr>
        <p:spPr>
          <a:xfrm>
            <a:off x="228600" y="990600"/>
            <a:ext cx="8610600" cy="5080000"/>
          </a:xfrm>
          <a:extLst/>
        </p:spPr>
        <p:txBody>
          <a:bodyPr/>
          <a:lstStyle/>
          <a:p>
            <a:pPr marL="0" indent="0">
              <a:buFontTx/>
              <a:buNone/>
              <a:defRPr/>
            </a:pPr>
            <a:r>
              <a:rPr lang="en-US" altLang="en-US" sz="2800" dirty="0" smtClean="0">
                <a:solidFill>
                  <a:srgbClr val="007FA9"/>
                </a:solidFill>
                <a:cs typeface="Arial" charset="0"/>
              </a:rPr>
              <a:t>On November 1, 2016, the Department published final regulations that were scheduled to take effect on July 1, 2017. The final regulations:</a:t>
            </a:r>
          </a:p>
          <a:p>
            <a:pPr lvl="1">
              <a:buFont typeface="Wingdings" pitchFamily="2" charset="2"/>
              <a:buChar char="§"/>
              <a:defRPr/>
            </a:pPr>
            <a:r>
              <a:rPr lang="en-US" altLang="en-US" sz="2400" dirty="0" smtClean="0">
                <a:solidFill>
                  <a:srgbClr val="007FA9"/>
                </a:solidFill>
                <a:cs typeface="Arial" charset="0"/>
              </a:rPr>
              <a:t>Created a new Federal standard for borrower defense</a:t>
            </a:r>
          </a:p>
          <a:p>
            <a:pPr lvl="1">
              <a:buFont typeface="Wingdings" pitchFamily="2" charset="2"/>
              <a:buChar char="§"/>
              <a:defRPr/>
            </a:pPr>
            <a:r>
              <a:rPr lang="en-US" altLang="en-US" sz="2400" dirty="0" smtClean="0">
                <a:solidFill>
                  <a:srgbClr val="007FA9"/>
                </a:solidFill>
                <a:cs typeface="Arial" charset="0"/>
              </a:rPr>
              <a:t>Prohibited mandatory arbitration clauses</a:t>
            </a:r>
          </a:p>
          <a:p>
            <a:pPr lvl="1">
              <a:buFont typeface="Wingdings" pitchFamily="2" charset="2"/>
              <a:buChar char="§"/>
              <a:defRPr/>
            </a:pPr>
            <a:r>
              <a:rPr lang="en-US" altLang="en-US" sz="2400" dirty="0" smtClean="0">
                <a:solidFill>
                  <a:srgbClr val="007FA9"/>
                </a:solidFill>
                <a:cs typeface="Arial" charset="0"/>
              </a:rPr>
              <a:t>Required repayment rate disclosures under some circumstances</a:t>
            </a:r>
          </a:p>
          <a:p>
            <a:pPr marL="457200" lvl="1" indent="0">
              <a:buFontTx/>
              <a:buNone/>
              <a:defRPr/>
            </a:pPr>
            <a:endParaRPr lang="en-US" altLang="en-US" sz="2400" dirty="0" smtClean="0">
              <a:solidFill>
                <a:srgbClr val="007FA9"/>
              </a:solidFill>
              <a:cs typeface="Arial" charset="0"/>
            </a:endParaRPr>
          </a:p>
          <a:p>
            <a:pPr marL="0" indent="0">
              <a:buFont typeface="Arial" charset="0"/>
              <a:buNone/>
              <a:defRPr/>
            </a:pPr>
            <a:r>
              <a:rPr lang="en-US" altLang="en-US" sz="2000" i="1" dirty="0" smtClean="0">
                <a:solidFill>
                  <a:schemeClr val="tx1">
                    <a:lumMod val="65000"/>
                    <a:lumOff val="35000"/>
                  </a:schemeClr>
                </a:solidFill>
                <a:cs typeface="Times New Roman" pitchFamily="18" charset="0"/>
              </a:rPr>
              <a:t>Secretary DeVos indicated that these regulations “missed an opportunity to get it right,” and created a “muddled process that’s unfair to students and schools, and puts taxpayers on the hook for significant costs.”</a:t>
            </a:r>
            <a:endParaRPr lang="en-US" altLang="en-US" sz="2000" dirty="0" smtClean="0">
              <a:solidFill>
                <a:schemeClr val="tx1">
                  <a:lumMod val="65000"/>
                  <a:lumOff val="35000"/>
                </a:schemeClr>
              </a:solidFill>
              <a:cs typeface="Arial"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0" y="26988"/>
            <a:ext cx="8553450" cy="647700"/>
          </a:xfrm>
        </p:spPr>
        <p:txBody>
          <a:bodyPr/>
          <a:lstStyle/>
          <a:p>
            <a:pPr eaLnBrk="1" hangingPunct="1"/>
            <a:r>
              <a:rPr lang="en-US" altLang="en-US" smtClean="0">
                <a:solidFill>
                  <a:schemeClr val="bg1"/>
                </a:solidFill>
              </a:rPr>
              <a:t>BD Delay of Implementation </a:t>
            </a:r>
          </a:p>
        </p:txBody>
      </p:sp>
      <p:sp>
        <p:nvSpPr>
          <p:cNvPr id="27651" name="Content Placeholder 2"/>
          <p:cNvSpPr>
            <a:spLocks noGrp="1"/>
          </p:cNvSpPr>
          <p:nvPr>
            <p:ph idx="1"/>
          </p:nvPr>
        </p:nvSpPr>
        <p:spPr>
          <a:xfrm>
            <a:off x="228600" y="762000"/>
            <a:ext cx="8229600" cy="5287963"/>
          </a:xfrm>
          <a:extLst/>
        </p:spPr>
        <p:txBody>
          <a:bodyPr/>
          <a:lstStyle/>
          <a:p>
            <a:pPr marL="0" indent="0">
              <a:spcBef>
                <a:spcPts val="1200"/>
              </a:spcBef>
              <a:spcAft>
                <a:spcPts val="600"/>
              </a:spcAft>
              <a:buFont typeface="Arial" charset="0"/>
              <a:buNone/>
              <a:defRPr/>
            </a:pPr>
            <a:r>
              <a:rPr lang="en-US" altLang="en-US" sz="2800" dirty="0" smtClean="0">
                <a:solidFill>
                  <a:srgbClr val="007FA9"/>
                </a:solidFill>
                <a:cs typeface="Arial" charset="0"/>
              </a:rPr>
              <a:t>Three delay notices published:</a:t>
            </a:r>
          </a:p>
          <a:p>
            <a:pPr>
              <a:spcBef>
                <a:spcPts val="1200"/>
              </a:spcBef>
              <a:spcAft>
                <a:spcPts val="600"/>
              </a:spcAft>
              <a:buFont typeface="Wingdings" pitchFamily="2" charset="2"/>
              <a:buChar char="§"/>
              <a:defRPr/>
            </a:pPr>
            <a:r>
              <a:rPr lang="en-US" altLang="en-US" sz="2400" dirty="0" smtClean="0">
                <a:solidFill>
                  <a:srgbClr val="007FA9"/>
                </a:solidFill>
                <a:cs typeface="Arial" charset="0"/>
              </a:rPr>
              <a:t>In light of pending litigation, on June 16, 2017, the Department postponed the effectiveness of some provisions of the Borrower Defense regulations under section 705 of the Administrative Procedures Act</a:t>
            </a:r>
          </a:p>
          <a:p>
            <a:pPr>
              <a:spcBef>
                <a:spcPts val="1200"/>
              </a:spcBef>
              <a:spcAft>
                <a:spcPts val="600"/>
              </a:spcAft>
              <a:buFont typeface="Wingdings" pitchFamily="2" charset="2"/>
              <a:buChar char="§"/>
              <a:defRPr/>
            </a:pPr>
            <a:r>
              <a:rPr lang="en-US" altLang="en-US" sz="2400" dirty="0">
                <a:solidFill>
                  <a:srgbClr val="007FA9"/>
                </a:solidFill>
                <a:cs typeface="Arial" charset="0"/>
              </a:rPr>
              <a:t>On October 24, 2017, the Department </a:t>
            </a:r>
            <a:r>
              <a:rPr lang="en-US" altLang="en-US" sz="2400" dirty="0" smtClean="0">
                <a:solidFill>
                  <a:srgbClr val="007FA9"/>
                </a:solidFill>
                <a:cs typeface="Arial" charset="0"/>
              </a:rPr>
              <a:t>published:</a:t>
            </a:r>
          </a:p>
          <a:p>
            <a:pPr lvl="1">
              <a:spcBef>
                <a:spcPts val="1200"/>
              </a:spcBef>
              <a:spcAft>
                <a:spcPts val="600"/>
              </a:spcAft>
              <a:buFont typeface="Wingdings" pitchFamily="2" charset="2"/>
              <a:buChar char="§"/>
              <a:defRPr/>
            </a:pPr>
            <a:r>
              <a:rPr lang="en-US" altLang="en-US" sz="2000" dirty="0" smtClean="0">
                <a:solidFill>
                  <a:srgbClr val="007FA9"/>
                </a:solidFill>
                <a:cs typeface="Arial" charset="0"/>
              </a:rPr>
              <a:t> An </a:t>
            </a:r>
            <a:r>
              <a:rPr lang="en-US" altLang="en-US" sz="2000" dirty="0">
                <a:solidFill>
                  <a:srgbClr val="007FA9"/>
                </a:solidFill>
                <a:cs typeface="Arial" charset="0"/>
              </a:rPr>
              <a:t>Interim Final Rule </a:t>
            </a:r>
            <a:r>
              <a:rPr lang="en-US" altLang="en-US" sz="2000" dirty="0" smtClean="0">
                <a:solidFill>
                  <a:srgbClr val="007FA9"/>
                </a:solidFill>
                <a:cs typeface="Arial" charset="0"/>
              </a:rPr>
              <a:t>that delays </a:t>
            </a:r>
            <a:r>
              <a:rPr lang="en-US" altLang="en-US" sz="2000" dirty="0">
                <a:solidFill>
                  <a:srgbClr val="007FA9"/>
                </a:solidFill>
                <a:cs typeface="Arial" charset="0"/>
              </a:rPr>
              <a:t>the effective date of selected provisions of the final regulations until July 1, </a:t>
            </a:r>
            <a:r>
              <a:rPr lang="en-US" altLang="en-US" sz="2000" dirty="0" smtClean="0">
                <a:solidFill>
                  <a:srgbClr val="007FA9"/>
                </a:solidFill>
                <a:cs typeface="Arial" charset="0"/>
              </a:rPr>
              <a:t>2018</a:t>
            </a:r>
          </a:p>
          <a:p>
            <a:pPr lvl="1">
              <a:spcBef>
                <a:spcPts val="1200"/>
              </a:spcBef>
              <a:spcAft>
                <a:spcPts val="600"/>
              </a:spcAft>
              <a:buFont typeface="Wingdings" pitchFamily="2" charset="2"/>
              <a:buChar char="§"/>
              <a:defRPr/>
            </a:pPr>
            <a:r>
              <a:rPr lang="en-US" altLang="en-US" sz="2000" dirty="0" smtClean="0">
                <a:solidFill>
                  <a:srgbClr val="007FA9"/>
                </a:solidFill>
                <a:cs typeface="Arial" charset="0"/>
              </a:rPr>
              <a:t>An NPRM proposing to delay </a:t>
            </a:r>
            <a:r>
              <a:rPr lang="en-US" altLang="en-US" sz="2000" dirty="0">
                <a:solidFill>
                  <a:srgbClr val="007FA9"/>
                </a:solidFill>
                <a:cs typeface="Arial" charset="0"/>
              </a:rPr>
              <a:t>the effective date of selected provisions of the final regulations until July 1, </a:t>
            </a:r>
            <a:r>
              <a:rPr lang="en-US" altLang="en-US" sz="2000" dirty="0" smtClean="0">
                <a:solidFill>
                  <a:srgbClr val="007FA9"/>
                </a:solidFill>
                <a:cs typeface="Arial" charset="0"/>
              </a:rPr>
              <a:t>2019</a:t>
            </a:r>
          </a:p>
          <a:p>
            <a:pPr lvl="1">
              <a:spcBef>
                <a:spcPts val="1200"/>
              </a:spcBef>
              <a:spcAft>
                <a:spcPts val="600"/>
              </a:spcAft>
              <a:buFont typeface="Wingdings" pitchFamily="2" charset="2"/>
              <a:buChar char="§"/>
              <a:defRPr/>
            </a:pPr>
            <a:r>
              <a:rPr lang="en-US" altLang="en-US" sz="2000" dirty="0" smtClean="0">
                <a:solidFill>
                  <a:srgbClr val="007FA9"/>
                </a:solidFill>
                <a:cs typeface="Arial" charset="0"/>
              </a:rPr>
              <a:t>A final rule delaying the effective date of selected provisions of the final regulations until July 1, 2019</a:t>
            </a:r>
          </a:p>
          <a:p>
            <a:pPr lvl="1">
              <a:buFont typeface="Wingdings" pitchFamily="2" charset="2"/>
              <a:buChar char="§"/>
              <a:defRPr/>
            </a:pPr>
            <a:endParaRPr lang="en-US" altLang="en-US" sz="1600" dirty="0">
              <a:cs typeface="Arial" charset="0"/>
            </a:endParaRPr>
          </a:p>
          <a:p>
            <a:pPr>
              <a:buFont typeface="Wingdings" pitchFamily="2" charset="2"/>
              <a:buChar char="§"/>
              <a:defRPr/>
            </a:pPr>
            <a:endParaRPr lang="en-US" altLang="en-US" sz="2000" dirty="0" smtClean="0">
              <a:cs typeface="Arial" charset="0"/>
            </a:endParaRPr>
          </a:p>
          <a:p>
            <a:pPr>
              <a:buFont typeface="Wingdings" pitchFamily="2" charset="2"/>
              <a:buChar char="§"/>
              <a:defRPr/>
            </a:pPr>
            <a:endParaRPr lang="en-US" altLang="en-US" sz="2800" dirty="0" smtClean="0">
              <a:cs typeface="Arial" charset="0"/>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heme/theme1.xml><?xml version="1.0" encoding="utf-8"?>
<a:theme xmlns:a="http://schemas.openxmlformats.org/drawingml/2006/main" name="FSA-template_v2">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8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80"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FSA-template_v2</Template>
  <TotalTime>17883</TotalTime>
  <Words>1199</Words>
  <Application>Microsoft Office PowerPoint</Application>
  <PresentationFormat>On-screen Show (4:3)</PresentationFormat>
  <Paragraphs>185</Paragraphs>
  <Slides>25</Slides>
  <Notes>24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MS PGothic</vt:lpstr>
      <vt:lpstr>MS PGothic</vt:lpstr>
      <vt:lpstr>Arial</vt:lpstr>
      <vt:lpstr>Times New Roman</vt:lpstr>
      <vt:lpstr>Wingdings</vt:lpstr>
      <vt:lpstr>FSA-template_v2</vt:lpstr>
      <vt:lpstr>PowerPoint Presentation</vt:lpstr>
      <vt:lpstr>PowerPoint Presentation</vt:lpstr>
      <vt:lpstr>Regulatory Reform Agenda</vt:lpstr>
      <vt:lpstr>Regulatory Review Task Force</vt:lpstr>
      <vt:lpstr>Regulatory Review Task Force</vt:lpstr>
      <vt:lpstr>Initial Higher Ed Focuses of RRTF</vt:lpstr>
      <vt:lpstr>Elimination of Outdated Guidance</vt:lpstr>
      <vt:lpstr>Borrower Defense: Background</vt:lpstr>
      <vt:lpstr>BD Delay of Implementation </vt:lpstr>
      <vt:lpstr>BD Delay of Implementation </vt:lpstr>
      <vt:lpstr>Borrower Defense Neg Reg</vt:lpstr>
      <vt:lpstr>Borrower Defense Neg Reg</vt:lpstr>
      <vt:lpstr>Borrower Defenses Negotiation Dates</vt:lpstr>
      <vt:lpstr>Gainful Employment: Background</vt:lpstr>
      <vt:lpstr> Gainful Employment </vt:lpstr>
      <vt:lpstr>Gainful Employment Negotiation</vt:lpstr>
      <vt:lpstr>Perkins Wind-Down</vt:lpstr>
      <vt:lpstr>Perkins Wind-down</vt:lpstr>
      <vt:lpstr>Perkins Wind-Down</vt:lpstr>
      <vt:lpstr>PowerPoint Presentation</vt:lpstr>
      <vt:lpstr>Year-Round Pell: DCL GEN-17-06</vt:lpstr>
      <vt:lpstr>Year-Round Pell: Student Eligibility</vt:lpstr>
      <vt:lpstr>Q &amp; A</vt:lpstr>
      <vt:lpstr>Call me, maybe…</vt:lpstr>
      <vt:lpstr>Thank You!</vt:lpstr>
    </vt:vector>
  </TitlesOfParts>
  <Company>U.S.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marianna deeken</dc:creator>
  <cp:lastModifiedBy>Windows User</cp:lastModifiedBy>
  <cp:revision>1689</cp:revision>
  <cp:lastPrinted>2017-07-06T12:25:45Z</cp:lastPrinted>
  <dcterms:created xsi:type="dcterms:W3CDTF">2011-07-19T18:46:03Z</dcterms:created>
  <dcterms:modified xsi:type="dcterms:W3CDTF">2018-05-29T15:46:10Z</dcterms:modified>
</cp:coreProperties>
</file>