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Lst>
  <p:notesMasterIdLst>
    <p:notesMasterId r:id="rId26"/>
  </p:notesMasterIdLst>
  <p:handoutMasterIdLst>
    <p:handoutMasterId r:id="rId27"/>
  </p:handoutMasterIdLst>
  <p:sldIdLst>
    <p:sldId id="388" r:id="rId2"/>
    <p:sldId id="415" r:id="rId3"/>
    <p:sldId id="416" r:id="rId4"/>
    <p:sldId id="417" r:id="rId5"/>
    <p:sldId id="412" r:id="rId6"/>
    <p:sldId id="413" r:id="rId7"/>
    <p:sldId id="414" r:id="rId8"/>
    <p:sldId id="358" r:id="rId9"/>
    <p:sldId id="390" r:id="rId10"/>
    <p:sldId id="391" r:id="rId11"/>
    <p:sldId id="381" r:id="rId12"/>
    <p:sldId id="402" r:id="rId13"/>
    <p:sldId id="406" r:id="rId14"/>
    <p:sldId id="408" r:id="rId15"/>
    <p:sldId id="409" r:id="rId16"/>
    <p:sldId id="411" r:id="rId17"/>
    <p:sldId id="410" r:id="rId18"/>
    <p:sldId id="393" r:id="rId19"/>
    <p:sldId id="394" r:id="rId20"/>
    <p:sldId id="395" r:id="rId21"/>
    <p:sldId id="418" r:id="rId22"/>
    <p:sldId id="284" r:id="rId23"/>
    <p:sldId id="287" r:id="rId24"/>
    <p:sldId id="288" r:id="rId25"/>
  </p:sldIdLst>
  <p:sldSz cx="9144000" cy="6858000" type="letter"/>
  <p:notesSz cx="6950075" cy="923607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3521B1-17F0-476D-AF62-540E5C8DFB2A}">
          <p14:sldIdLst>
            <p14:sldId id="388"/>
            <p14:sldId id="415"/>
            <p14:sldId id="416"/>
            <p14:sldId id="417"/>
            <p14:sldId id="412"/>
            <p14:sldId id="413"/>
            <p14:sldId id="414"/>
            <p14:sldId id="358"/>
            <p14:sldId id="390"/>
            <p14:sldId id="391"/>
            <p14:sldId id="381"/>
            <p14:sldId id="402"/>
            <p14:sldId id="406"/>
            <p14:sldId id="408"/>
            <p14:sldId id="409"/>
            <p14:sldId id="411"/>
            <p14:sldId id="410"/>
            <p14:sldId id="393"/>
            <p14:sldId id="394"/>
            <p14:sldId id="395"/>
            <p14:sldId id="418"/>
            <p14:sldId id="284"/>
            <p14:sldId id="287"/>
            <p14:sldId id="288"/>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guide id="3"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guide id="3" orient="horz" pos="2909">
          <p15:clr>
            <a:srgbClr val="A4A3A4"/>
          </p15:clr>
        </p15:guide>
        <p15:guide id="4"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66FF"/>
    <a:srgbClr val="4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587" autoAdjust="0"/>
  </p:normalViewPr>
  <p:slideViewPr>
    <p:cSldViewPr>
      <p:cViewPr varScale="1">
        <p:scale>
          <a:sx n="113" d="100"/>
          <a:sy n="113" d="100"/>
        </p:scale>
        <p:origin x="1500" y="108"/>
      </p:cViewPr>
      <p:guideLst>
        <p:guide orient="horz" pos="2160"/>
        <p:guide pos="3839"/>
        <p:guide pos="2880"/>
      </p:guideLst>
    </p:cSldViewPr>
  </p:slideViewPr>
  <p:outlineViewPr>
    <p:cViewPr>
      <p:scale>
        <a:sx n="33" d="100"/>
        <a:sy n="33" d="100"/>
      </p:scale>
      <p:origin x="48" y="732"/>
    </p:cViewPr>
  </p:outlineViewPr>
  <p:notesTextViewPr>
    <p:cViewPr>
      <p:scale>
        <a:sx n="1" d="1"/>
        <a:sy n="1" d="1"/>
      </p:scale>
      <p:origin x="0" y="0"/>
    </p:cViewPr>
  </p:notesTextViewPr>
  <p:notesViewPr>
    <p:cSldViewPr>
      <p:cViewPr varScale="1">
        <p:scale>
          <a:sx n="77" d="100"/>
          <a:sy n="77" d="100"/>
        </p:scale>
        <p:origin x="-2117" y="-101"/>
      </p:cViewPr>
      <p:guideLst>
        <p:guide orient="horz" pos="2904"/>
        <p:guide pos="2184"/>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018" cy="461168"/>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3936466" y="0"/>
            <a:ext cx="3012018" cy="461168"/>
          </a:xfrm>
          <a:prstGeom prst="rect">
            <a:avLst/>
          </a:prstGeom>
        </p:spPr>
        <p:txBody>
          <a:bodyPr vert="horz" lIns="91614" tIns="45807" rIns="91614" bIns="45807" rtlCol="0"/>
          <a:lstStyle>
            <a:lvl1pPr algn="r">
              <a:defRPr sz="1200"/>
            </a:lvl1pPr>
          </a:lstStyle>
          <a:p>
            <a:fld id="{BF270F6A-59F4-455F-A48B-F94C2C615090}" type="datetimeFigureOut">
              <a:rPr lang="en-US" smtClean="0"/>
              <a:t>5/31/2018</a:t>
            </a:fld>
            <a:endParaRPr lang="en-US"/>
          </a:p>
        </p:txBody>
      </p:sp>
      <p:sp>
        <p:nvSpPr>
          <p:cNvPr id="4" name="Footer Placeholder 3"/>
          <p:cNvSpPr>
            <a:spLocks noGrp="1"/>
          </p:cNvSpPr>
          <p:nvPr>
            <p:ph type="ftr" sz="quarter" idx="2"/>
          </p:nvPr>
        </p:nvSpPr>
        <p:spPr>
          <a:xfrm>
            <a:off x="0" y="8773318"/>
            <a:ext cx="3012018" cy="461168"/>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3936466" y="8773318"/>
            <a:ext cx="3012018" cy="461168"/>
          </a:xfrm>
          <a:prstGeom prst="rect">
            <a:avLst/>
          </a:prstGeom>
        </p:spPr>
        <p:txBody>
          <a:bodyPr vert="horz" lIns="91614" tIns="45807" rIns="91614" bIns="45807" rtlCol="0" anchor="b"/>
          <a:lstStyle>
            <a:lvl1pPr algn="r">
              <a:defRPr sz="1200"/>
            </a:lvl1pPr>
          </a:lstStyle>
          <a:p>
            <a:fld id="{3F4BF978-EDB0-4D40-8C65-D12CA716BEF7}" type="slidenum">
              <a:rPr lang="en-US" smtClean="0"/>
              <a:t>‹#›</a:t>
            </a:fld>
            <a:endParaRPr lang="en-US"/>
          </a:p>
        </p:txBody>
      </p:sp>
    </p:spTree>
    <p:extLst>
      <p:ext uri="{BB962C8B-B14F-4D97-AF65-F5344CB8AC3E}">
        <p14:creationId xmlns:p14="http://schemas.microsoft.com/office/powerpoint/2010/main" val="2658694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114" cy="462273"/>
          </a:xfrm>
          <a:prstGeom prst="rect">
            <a:avLst/>
          </a:prstGeom>
        </p:spPr>
        <p:txBody>
          <a:bodyPr vert="horz" lIns="89735" tIns="44868" rIns="89735" bIns="44868" rtlCol="0"/>
          <a:lstStyle>
            <a:lvl1pPr algn="l">
              <a:defRPr sz="1200"/>
            </a:lvl1pPr>
          </a:lstStyle>
          <a:p>
            <a:endParaRPr lang="en-US"/>
          </a:p>
        </p:txBody>
      </p:sp>
      <p:sp>
        <p:nvSpPr>
          <p:cNvPr id="3" name="Date Placeholder 2"/>
          <p:cNvSpPr>
            <a:spLocks noGrp="1"/>
          </p:cNvSpPr>
          <p:nvPr>
            <p:ph type="dt" idx="1"/>
          </p:nvPr>
        </p:nvSpPr>
        <p:spPr>
          <a:xfrm>
            <a:off x="3936408" y="0"/>
            <a:ext cx="3012114" cy="462273"/>
          </a:xfrm>
          <a:prstGeom prst="rect">
            <a:avLst/>
          </a:prstGeom>
        </p:spPr>
        <p:txBody>
          <a:bodyPr vert="horz" lIns="89735" tIns="44868" rIns="89735" bIns="44868" rtlCol="0"/>
          <a:lstStyle>
            <a:lvl1pPr algn="r">
              <a:defRPr sz="1200"/>
            </a:lvl1pPr>
          </a:lstStyle>
          <a:p>
            <a:fld id="{15E2A848-9006-4112-87FB-E5994F74959E}" type="datetimeFigureOut">
              <a:rPr lang="en-US" smtClean="0"/>
              <a:t>5/31/2018</a:t>
            </a:fld>
            <a:endParaRPr lang="en-US"/>
          </a:p>
        </p:txBody>
      </p:sp>
      <p:sp>
        <p:nvSpPr>
          <p:cNvPr id="4" name="Slide Image Placeholder 3"/>
          <p:cNvSpPr>
            <a:spLocks noGrp="1" noRot="1" noChangeAspect="1"/>
          </p:cNvSpPr>
          <p:nvPr>
            <p:ph type="sldImg" idx="2"/>
          </p:nvPr>
        </p:nvSpPr>
        <p:spPr>
          <a:xfrm>
            <a:off x="1168400" y="693738"/>
            <a:ext cx="4613275" cy="3460750"/>
          </a:xfrm>
          <a:prstGeom prst="rect">
            <a:avLst/>
          </a:prstGeom>
          <a:noFill/>
          <a:ln w="12700">
            <a:solidFill>
              <a:prstClr val="black"/>
            </a:solidFill>
          </a:ln>
        </p:spPr>
      </p:sp>
      <p:sp>
        <p:nvSpPr>
          <p:cNvPr id="5" name="Notes Placeholder 4"/>
          <p:cNvSpPr>
            <a:spLocks noGrp="1"/>
          </p:cNvSpPr>
          <p:nvPr>
            <p:ph type="body" sz="quarter" idx="3"/>
          </p:nvPr>
        </p:nvSpPr>
        <p:spPr>
          <a:xfrm>
            <a:off x="694386" y="4386902"/>
            <a:ext cx="5561303" cy="4155765"/>
          </a:xfrm>
          <a:prstGeom prst="rect">
            <a:avLst/>
          </a:prstGeom>
        </p:spPr>
        <p:txBody>
          <a:bodyPr vert="horz" lIns="89735" tIns="44868" rIns="89735" bIns="448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242"/>
            <a:ext cx="3012114" cy="462273"/>
          </a:xfrm>
          <a:prstGeom prst="rect">
            <a:avLst/>
          </a:prstGeom>
        </p:spPr>
        <p:txBody>
          <a:bodyPr vert="horz" lIns="89735" tIns="44868" rIns="89735" bIns="44868" rtlCol="0" anchor="b"/>
          <a:lstStyle>
            <a:lvl1pPr algn="l">
              <a:defRPr sz="1200"/>
            </a:lvl1pPr>
          </a:lstStyle>
          <a:p>
            <a:endParaRPr lang="en-US"/>
          </a:p>
        </p:txBody>
      </p:sp>
      <p:sp>
        <p:nvSpPr>
          <p:cNvPr id="7" name="Slide Number Placeholder 6"/>
          <p:cNvSpPr>
            <a:spLocks noGrp="1"/>
          </p:cNvSpPr>
          <p:nvPr>
            <p:ph type="sldNum" sz="quarter" idx="5"/>
          </p:nvPr>
        </p:nvSpPr>
        <p:spPr>
          <a:xfrm>
            <a:off x="3936408" y="8772242"/>
            <a:ext cx="3012114" cy="462273"/>
          </a:xfrm>
          <a:prstGeom prst="rect">
            <a:avLst/>
          </a:prstGeom>
        </p:spPr>
        <p:txBody>
          <a:bodyPr vert="horz" lIns="89735" tIns="44868" rIns="89735" bIns="44868" rtlCol="0" anchor="b"/>
          <a:lstStyle>
            <a:lvl1pPr algn="r">
              <a:defRPr sz="1200"/>
            </a:lvl1pPr>
          </a:lstStyle>
          <a:p>
            <a:fld id="{36B87E94-260A-482D-BE2C-B3ECE2AF2C1F}" type="slidenum">
              <a:rPr lang="en-US" smtClean="0"/>
              <a:t>‹#›</a:t>
            </a:fld>
            <a:endParaRPr lang="en-US"/>
          </a:p>
        </p:txBody>
      </p:sp>
    </p:spTree>
    <p:extLst>
      <p:ext uri="{BB962C8B-B14F-4D97-AF65-F5344CB8AC3E}">
        <p14:creationId xmlns:p14="http://schemas.microsoft.com/office/powerpoint/2010/main" val="83982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C74D7-59F3-48CE-BAD7-9CBCA1C015A6}" type="slidenum">
              <a:rPr lang="en-US" smtClean="0"/>
              <a:t>1</a:t>
            </a:fld>
            <a:endParaRPr lang="en-US"/>
          </a:p>
        </p:txBody>
      </p:sp>
    </p:spTree>
    <p:extLst>
      <p:ext uri="{BB962C8B-B14F-4D97-AF65-F5344CB8AC3E}">
        <p14:creationId xmlns:p14="http://schemas.microsoft.com/office/powerpoint/2010/main" val="932439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C74D7-59F3-48CE-BAD7-9CBCA1C015A6}" type="slidenum">
              <a:rPr lang="en-US" smtClean="0"/>
              <a:t>10</a:t>
            </a:fld>
            <a:endParaRPr lang="en-US"/>
          </a:p>
        </p:txBody>
      </p:sp>
    </p:spTree>
    <p:extLst>
      <p:ext uri="{BB962C8B-B14F-4D97-AF65-F5344CB8AC3E}">
        <p14:creationId xmlns:p14="http://schemas.microsoft.com/office/powerpoint/2010/main" val="386205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11</a:t>
            </a:fld>
            <a:endParaRPr lang="en-US"/>
          </a:p>
        </p:txBody>
      </p:sp>
    </p:spTree>
    <p:extLst>
      <p:ext uri="{BB962C8B-B14F-4D97-AF65-F5344CB8AC3E}">
        <p14:creationId xmlns:p14="http://schemas.microsoft.com/office/powerpoint/2010/main" val="313012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C74D7-59F3-48CE-BAD7-9CBCA1C015A6}" type="slidenum">
              <a:rPr lang="en-US" smtClean="0"/>
              <a:t>12</a:t>
            </a:fld>
            <a:endParaRPr lang="en-US"/>
          </a:p>
        </p:txBody>
      </p:sp>
    </p:spTree>
    <p:extLst>
      <p:ext uri="{BB962C8B-B14F-4D97-AF65-F5344CB8AC3E}">
        <p14:creationId xmlns:p14="http://schemas.microsoft.com/office/powerpoint/2010/main" val="343676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13</a:t>
            </a:fld>
            <a:endParaRPr lang="en-US"/>
          </a:p>
        </p:txBody>
      </p:sp>
    </p:spTree>
    <p:extLst>
      <p:ext uri="{BB962C8B-B14F-4D97-AF65-F5344CB8AC3E}">
        <p14:creationId xmlns:p14="http://schemas.microsoft.com/office/powerpoint/2010/main" val="399131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14</a:t>
            </a:fld>
            <a:endParaRPr lang="en-US"/>
          </a:p>
        </p:txBody>
      </p:sp>
    </p:spTree>
    <p:extLst>
      <p:ext uri="{BB962C8B-B14F-4D97-AF65-F5344CB8AC3E}">
        <p14:creationId xmlns:p14="http://schemas.microsoft.com/office/powerpoint/2010/main" val="377734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15</a:t>
            </a:fld>
            <a:endParaRPr lang="en-US"/>
          </a:p>
        </p:txBody>
      </p:sp>
    </p:spTree>
    <p:extLst>
      <p:ext uri="{BB962C8B-B14F-4D97-AF65-F5344CB8AC3E}">
        <p14:creationId xmlns:p14="http://schemas.microsoft.com/office/powerpoint/2010/main" val="3958174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C74D7-59F3-48CE-BAD7-9CBCA1C015A6}" type="slidenum">
              <a:rPr lang="en-US" smtClean="0"/>
              <a:t>16</a:t>
            </a:fld>
            <a:endParaRPr lang="en-US"/>
          </a:p>
        </p:txBody>
      </p:sp>
    </p:spTree>
    <p:extLst>
      <p:ext uri="{BB962C8B-B14F-4D97-AF65-F5344CB8AC3E}">
        <p14:creationId xmlns:p14="http://schemas.microsoft.com/office/powerpoint/2010/main" val="2841115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460375"/>
            <a:ext cx="5114925" cy="3836988"/>
          </a:xfrm>
        </p:spPr>
      </p:sp>
      <p:sp>
        <p:nvSpPr>
          <p:cNvPr id="4" name="Slide Number Placeholder 3"/>
          <p:cNvSpPr>
            <a:spLocks noGrp="1"/>
          </p:cNvSpPr>
          <p:nvPr>
            <p:ph type="sldNum" sz="quarter" idx="10"/>
          </p:nvPr>
        </p:nvSpPr>
        <p:spPr/>
        <p:txBody>
          <a:bodyPr/>
          <a:lstStyle/>
          <a:p>
            <a:pPr defTabSz="916137">
              <a:defRPr/>
            </a:pPr>
            <a:fld id="{4D48BFC9-1520-4CEA-933D-4E47EED42E07}" type="slidenum">
              <a:rPr lang="en-US" sz="1800" kern="0">
                <a:solidFill>
                  <a:sysClr val="windowText" lastClr="000000"/>
                </a:solidFill>
              </a:rPr>
              <a:pPr defTabSz="916137">
                <a:defRPr/>
              </a:pPr>
              <a:t>17</a:t>
            </a:fld>
            <a:endParaRPr lang="en-US" sz="1800" kern="0">
              <a:solidFill>
                <a:sysClr val="windowText" lastClr="000000"/>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58897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solidFill>
                  <a:prstClr val="black"/>
                </a:solidFill>
              </a:rPr>
              <a:t>18</a:t>
            </a:fld>
            <a:endParaRPr lang="en-US">
              <a:solidFill>
                <a:prstClr val="black"/>
              </a:solidFill>
            </a:endParaRPr>
          </a:p>
        </p:txBody>
      </p:sp>
    </p:spTree>
    <p:extLst>
      <p:ext uri="{BB962C8B-B14F-4D97-AF65-F5344CB8AC3E}">
        <p14:creationId xmlns:p14="http://schemas.microsoft.com/office/powerpoint/2010/main" val="2082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solidFill>
                  <a:prstClr val="black"/>
                </a:solidFill>
              </a:rPr>
              <a:t>19</a:t>
            </a:fld>
            <a:endParaRPr lang="en-US">
              <a:solidFill>
                <a:prstClr val="black"/>
              </a:solidFill>
            </a:endParaRPr>
          </a:p>
        </p:txBody>
      </p:sp>
    </p:spTree>
    <p:extLst>
      <p:ext uri="{BB962C8B-B14F-4D97-AF65-F5344CB8AC3E}">
        <p14:creationId xmlns:p14="http://schemas.microsoft.com/office/powerpoint/2010/main" val="173795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47763" y="687388"/>
            <a:ext cx="4578350" cy="3433762"/>
          </a:xfrm>
          <a:solidFill>
            <a:srgbClr val="FFFFFF"/>
          </a:solidFill>
        </p:spPr>
      </p:sp>
      <p:sp>
        <p:nvSpPr>
          <p:cNvPr id="55299" name="Notes Placeholder 2"/>
          <p:cNvSpPr>
            <a:spLocks noGrp="1"/>
          </p:cNvSpPr>
          <p:nvPr>
            <p:ph type="body" idx="1"/>
          </p:nvPr>
        </p:nvSpPr>
        <p:spPr>
          <a:solidFill>
            <a:srgbClr val="FFFFFF"/>
          </a:solidFill>
          <a:ln>
            <a:solidFill>
              <a:srgbClr val="000000"/>
            </a:solidFill>
          </a:ln>
        </p:spPr>
        <p:txBody>
          <a:bodyPr/>
          <a:lstStyle/>
          <a:p>
            <a:pPr>
              <a:spcBef>
                <a:spcPct val="0"/>
              </a:spcBef>
            </a:pPr>
            <a:endParaRPr lang="en-US"/>
          </a:p>
        </p:txBody>
      </p:sp>
      <p:sp>
        <p:nvSpPr>
          <p:cNvPr id="55300" name="Slide Number Placeholder 3"/>
          <p:cNvSpPr txBox="1">
            <a:spLocks noGrp="1"/>
          </p:cNvSpPr>
          <p:nvPr/>
        </p:nvSpPr>
        <p:spPr bwMode="auto">
          <a:xfrm>
            <a:off x="3850523" y="8627440"/>
            <a:ext cx="2946167" cy="45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1" tIns="45360" rIns="90721" bIns="45360" anchor="b"/>
          <a:lstStyle>
            <a:lvl1pPr defTabSz="996950" eaLnBrk="0" hangingPunct="0">
              <a:defRPr>
                <a:solidFill>
                  <a:schemeClr val="tx1"/>
                </a:solidFill>
                <a:latin typeface="Arial" panose="020B0604020202020204" pitchFamily="34" charset="0"/>
                <a:cs typeface="Arial" panose="020B0604020202020204" pitchFamily="34" charset="0"/>
              </a:defRPr>
            </a:lvl1pPr>
            <a:lvl2pPr marL="742950" indent="-285750" defTabSz="996950" eaLnBrk="0" hangingPunct="0">
              <a:defRPr>
                <a:solidFill>
                  <a:schemeClr val="tx1"/>
                </a:solidFill>
                <a:latin typeface="Arial" panose="020B0604020202020204" pitchFamily="34" charset="0"/>
                <a:cs typeface="Arial" panose="020B0604020202020204" pitchFamily="34" charset="0"/>
              </a:defRPr>
            </a:lvl2pPr>
            <a:lvl3pPr marL="1143000" indent="-228600" defTabSz="996950" eaLnBrk="0" hangingPunct="0">
              <a:defRPr>
                <a:solidFill>
                  <a:schemeClr val="tx1"/>
                </a:solidFill>
                <a:latin typeface="Arial" panose="020B0604020202020204" pitchFamily="34" charset="0"/>
                <a:cs typeface="Arial" panose="020B0604020202020204" pitchFamily="34" charset="0"/>
              </a:defRPr>
            </a:lvl3pPr>
            <a:lvl4pPr marL="1600200" indent="-228600" defTabSz="996950" eaLnBrk="0" hangingPunct="0">
              <a:defRPr>
                <a:solidFill>
                  <a:schemeClr val="tx1"/>
                </a:solidFill>
                <a:latin typeface="Arial" panose="020B0604020202020204" pitchFamily="34" charset="0"/>
                <a:cs typeface="Arial" panose="020B0604020202020204" pitchFamily="34" charset="0"/>
              </a:defRPr>
            </a:lvl4pPr>
            <a:lvl5pPr marL="2057400" indent="-228600" defTabSz="996950" eaLnBrk="0" hangingPunct="0">
              <a:defRPr>
                <a:solidFill>
                  <a:schemeClr val="tx1"/>
                </a:solidFill>
                <a:latin typeface="Arial" panose="020B0604020202020204" pitchFamily="34" charset="0"/>
                <a:cs typeface="Arial" panose="020B0604020202020204" pitchFamily="34" charset="0"/>
              </a:defRPr>
            </a:lvl5pPr>
            <a:lvl6pPr marL="2514600" indent="-228600" defTabSz="996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6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6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6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1B88BD4-290D-4504-AC3C-CD38682EBCBD}" type="slidenum">
              <a:rPr lang="en-US" sz="1200">
                <a:latin typeface="Arial Unicode MS" pitchFamily="34" charset="-128"/>
                <a:ea typeface="ＭＳ Ｐゴシック" pitchFamily="34" charset="-128"/>
              </a:rPr>
              <a:pPr algn="r"/>
              <a:t>2</a:t>
            </a:fld>
            <a:endParaRPr lang="en-US" sz="1200">
              <a:latin typeface="Arial Unicode MS" pitchFamily="34" charset="-128"/>
              <a:ea typeface="ＭＳ Ｐゴシック" pitchFamily="34" charset="-128"/>
            </a:endParaRPr>
          </a:p>
        </p:txBody>
      </p:sp>
    </p:spTree>
    <p:extLst>
      <p:ext uri="{BB962C8B-B14F-4D97-AF65-F5344CB8AC3E}">
        <p14:creationId xmlns:p14="http://schemas.microsoft.com/office/powerpoint/2010/main" val="4065405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solidFill>
                  <a:prstClr val="black"/>
                </a:solidFill>
              </a:rPr>
              <a:t>20</a:t>
            </a:fld>
            <a:endParaRPr lang="en-US">
              <a:solidFill>
                <a:prstClr val="black"/>
              </a:solidFill>
            </a:endParaRPr>
          </a:p>
        </p:txBody>
      </p:sp>
    </p:spTree>
    <p:extLst>
      <p:ext uri="{BB962C8B-B14F-4D97-AF65-F5344CB8AC3E}">
        <p14:creationId xmlns:p14="http://schemas.microsoft.com/office/powerpoint/2010/main" val="623778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9475" y="460375"/>
            <a:ext cx="5114925" cy="3836988"/>
          </a:xfrm>
        </p:spPr>
      </p:sp>
      <p:sp>
        <p:nvSpPr>
          <p:cNvPr id="4" name="Slide Number Placeholder 3"/>
          <p:cNvSpPr>
            <a:spLocks noGrp="1"/>
          </p:cNvSpPr>
          <p:nvPr>
            <p:ph type="sldNum" sz="quarter" idx="10"/>
          </p:nvPr>
        </p:nvSpPr>
        <p:spPr/>
        <p:txBody>
          <a:bodyPr/>
          <a:lstStyle/>
          <a:p>
            <a:pPr defTabSz="916137">
              <a:defRPr/>
            </a:pPr>
            <a:fld id="{4D48BFC9-1520-4CEA-933D-4E47EED42E07}" type="slidenum">
              <a:rPr lang="en-US" sz="1800" kern="0">
                <a:solidFill>
                  <a:sysClr val="windowText" lastClr="000000"/>
                </a:solidFill>
              </a:rPr>
              <a:pPr defTabSz="916137">
                <a:defRPr/>
              </a:pPr>
              <a:t>21</a:t>
            </a:fld>
            <a:endParaRPr lang="en-US" sz="1800" kern="0">
              <a:solidFill>
                <a:sysClr val="windowText" lastClr="000000"/>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58897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688" y="419100"/>
            <a:ext cx="5346700" cy="4010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22</a:t>
            </a:fld>
            <a:endParaRPr lang="en-US"/>
          </a:p>
        </p:txBody>
      </p:sp>
    </p:spTree>
    <p:extLst>
      <p:ext uri="{BB962C8B-B14F-4D97-AF65-F5344CB8AC3E}">
        <p14:creationId xmlns:p14="http://schemas.microsoft.com/office/powerpoint/2010/main" val="2044870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F32DC4-D6C9-4E2A-9CE7-1B49EDE298BF}" type="slidenum">
              <a:rPr lang="en-US" smtClean="0"/>
              <a:t>23</a:t>
            </a:fld>
            <a:endParaRPr lang="en-US"/>
          </a:p>
        </p:txBody>
      </p:sp>
    </p:spTree>
    <p:extLst>
      <p:ext uri="{BB962C8B-B14F-4D97-AF65-F5344CB8AC3E}">
        <p14:creationId xmlns:p14="http://schemas.microsoft.com/office/powerpoint/2010/main" val="1241623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F32DC4-D6C9-4E2A-9CE7-1B49EDE298BF}" type="slidenum">
              <a:rPr lang="en-US" smtClean="0"/>
              <a:t>24</a:t>
            </a:fld>
            <a:endParaRPr lang="en-US"/>
          </a:p>
        </p:txBody>
      </p:sp>
    </p:spTree>
    <p:extLst>
      <p:ext uri="{BB962C8B-B14F-4D97-AF65-F5344CB8AC3E}">
        <p14:creationId xmlns:p14="http://schemas.microsoft.com/office/powerpoint/2010/main" val="174285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0425" y="415925"/>
            <a:ext cx="5170488" cy="38782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3</a:t>
            </a:fld>
            <a:endParaRPr lang="en-US"/>
          </a:p>
        </p:txBody>
      </p:sp>
    </p:spTree>
    <p:extLst>
      <p:ext uri="{BB962C8B-B14F-4D97-AF65-F5344CB8AC3E}">
        <p14:creationId xmlns:p14="http://schemas.microsoft.com/office/powerpoint/2010/main" val="107690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0425" y="415925"/>
            <a:ext cx="5170488" cy="38782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4</a:t>
            </a:fld>
            <a:endParaRPr lang="en-US"/>
          </a:p>
        </p:txBody>
      </p:sp>
    </p:spTree>
    <p:extLst>
      <p:ext uri="{BB962C8B-B14F-4D97-AF65-F5344CB8AC3E}">
        <p14:creationId xmlns:p14="http://schemas.microsoft.com/office/powerpoint/2010/main" val="341862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5</a:t>
            </a:fld>
            <a:endParaRPr lang="en-US"/>
          </a:p>
        </p:txBody>
      </p:sp>
    </p:spTree>
    <p:extLst>
      <p:ext uri="{BB962C8B-B14F-4D97-AF65-F5344CB8AC3E}">
        <p14:creationId xmlns:p14="http://schemas.microsoft.com/office/powerpoint/2010/main" val="250218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6</a:t>
            </a:fld>
            <a:endParaRPr lang="en-US"/>
          </a:p>
        </p:txBody>
      </p:sp>
    </p:spTree>
    <p:extLst>
      <p:ext uri="{BB962C8B-B14F-4D97-AF65-F5344CB8AC3E}">
        <p14:creationId xmlns:p14="http://schemas.microsoft.com/office/powerpoint/2010/main" val="208127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7</a:t>
            </a:fld>
            <a:endParaRPr lang="en-US"/>
          </a:p>
        </p:txBody>
      </p:sp>
    </p:spTree>
    <p:extLst>
      <p:ext uri="{BB962C8B-B14F-4D97-AF65-F5344CB8AC3E}">
        <p14:creationId xmlns:p14="http://schemas.microsoft.com/office/powerpoint/2010/main" val="438167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Maria</a:t>
            </a:r>
          </a:p>
        </p:txBody>
      </p:sp>
      <p:sp>
        <p:nvSpPr>
          <p:cNvPr id="4" name="Slide Number Placeholder 3"/>
          <p:cNvSpPr>
            <a:spLocks noGrp="1"/>
          </p:cNvSpPr>
          <p:nvPr>
            <p:ph type="sldNum" sz="quarter" idx="10"/>
          </p:nvPr>
        </p:nvSpPr>
        <p:spPr/>
        <p:txBody>
          <a:bodyPr/>
          <a:lstStyle/>
          <a:p>
            <a:fld id="{B8345506-E9B1-4E4B-AFA6-051C111CCA5B}"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C74D7-59F3-48CE-BAD7-9CBCA1C015A6}" type="slidenum">
              <a:rPr lang="en-US" smtClean="0"/>
              <a:t>9</a:t>
            </a:fld>
            <a:endParaRPr lang="en-US"/>
          </a:p>
        </p:txBody>
      </p:sp>
    </p:spTree>
    <p:extLst>
      <p:ext uri="{BB962C8B-B14F-4D97-AF65-F5344CB8AC3E}">
        <p14:creationId xmlns:p14="http://schemas.microsoft.com/office/powerpoint/2010/main" val="1109404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t="47477"/>
          <a:stretch>
            <a:fillRect/>
          </a:stretch>
        </p:blipFill>
        <p:spPr>
          <a:xfrm>
            <a:off x="0" y="3976382"/>
            <a:ext cx="9144000" cy="2881618"/>
          </a:xfrm>
          <a:prstGeom prst="rect">
            <a:avLst/>
          </a:prstGeom>
        </p:spPr>
      </p:pic>
      <p:sp>
        <p:nvSpPr>
          <p:cNvPr id="2" name="Title 1"/>
          <p:cNvSpPr>
            <a:spLocks noGrp="1"/>
          </p:cNvSpPr>
          <p:nvPr>
            <p:ph type="ctrTitle" hasCustomPrompt="1"/>
          </p:nvPr>
        </p:nvSpPr>
        <p:spPr>
          <a:xfrm>
            <a:off x="533400" y="381002"/>
            <a:ext cx="6400800" cy="1470025"/>
          </a:xfrm>
        </p:spPr>
        <p:txBody>
          <a:bodyPr/>
          <a:lstStyle>
            <a:lvl1pPr algn="l">
              <a:defRPr>
                <a:solidFill>
                  <a:srgbClr val="4C0000"/>
                </a:solidFill>
                <a:latin typeface="Times New Roman" panose="02020603050405020304" pitchFamily="18" charset="0"/>
                <a:cs typeface="Times New Roman" panose="02020603050405020304" pitchFamily="18" charset="0"/>
              </a:defRPr>
            </a:lvl1pPr>
          </a:lstStyle>
          <a:p>
            <a:r>
              <a:rPr lang="en-US"/>
              <a:t>Title goes on </a:t>
            </a:r>
            <a:br>
              <a:rPr lang="en-US"/>
            </a:br>
            <a:r>
              <a:rPr lang="en-US"/>
              <a:t>these two lines. </a:t>
            </a:r>
          </a:p>
        </p:txBody>
      </p:sp>
      <p:sp>
        <p:nvSpPr>
          <p:cNvPr id="3" name="Subtitle 2"/>
          <p:cNvSpPr>
            <a:spLocks noGrp="1"/>
          </p:cNvSpPr>
          <p:nvPr>
            <p:ph type="subTitle" idx="1" hasCustomPrompt="1"/>
          </p:nvPr>
        </p:nvSpPr>
        <p:spPr>
          <a:xfrm>
            <a:off x="533400" y="4495800"/>
            <a:ext cx="6400800" cy="1752600"/>
          </a:xfrm>
        </p:spPr>
        <p:txBody>
          <a:bodyPr>
            <a:normAutofit/>
          </a:bodyPr>
          <a:lstStyle>
            <a:lvl1pPr marL="0" indent="0" algn="l">
              <a:buNone/>
              <a:defRPr sz="2800"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 </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1400" y="152402"/>
            <a:ext cx="1600204" cy="1824233"/>
          </a:xfrm>
          <a:prstGeom prst="rect">
            <a:avLst/>
          </a:prstGeom>
        </p:spPr>
      </p:pic>
    </p:spTree>
    <p:extLst>
      <p:ext uri="{BB962C8B-B14F-4D97-AF65-F5344CB8AC3E}">
        <p14:creationId xmlns:p14="http://schemas.microsoft.com/office/powerpoint/2010/main" val="409999184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13D4A-463E-401F-A818-6602C41C9016}" type="datetime1">
              <a:rPr lang="en-US" smtClean="0">
                <a:solidFill>
                  <a:prstClr val="black">
                    <a:tint val="75000"/>
                  </a:prstClr>
                </a:solidFill>
              </a:r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9F7B6-B6AC-4726-9291-5960819B721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21298898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1CE54-0A97-49AC-A4E2-689383522EAE}" type="datetime1">
              <a:rPr lang="en-US" smtClean="0">
                <a:solidFill>
                  <a:prstClr val="black">
                    <a:tint val="75000"/>
                  </a:prstClr>
                </a:solidFill>
              </a:r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9F7B6-B6AC-4726-9291-5960819B721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1921991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3200">
                <a:solidFill>
                  <a:srgbClr val="00659E"/>
                </a:solidFill>
              </a:rPr>
              <a:t>Title Text</a:t>
            </a:r>
          </a:p>
        </p:txBody>
      </p:sp>
      <p:sp>
        <p:nvSpPr>
          <p:cNvPr id="18" name="Shape 18"/>
          <p:cNvSpPr>
            <a:spLocks noGrp="1"/>
          </p:cNvSpPr>
          <p:nvPr>
            <p:ph type="body" idx="1"/>
          </p:nvPr>
        </p:nvSpPr>
        <p:spPr>
          <a:xfrm>
            <a:off x="228600" y="1265239"/>
            <a:ext cx="8610600" cy="4678363"/>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extLst>
      <p:ext uri="{BB962C8B-B14F-4D97-AF65-F5344CB8AC3E}">
        <p14:creationId xmlns:p14="http://schemas.microsoft.com/office/powerpoint/2010/main" val="1214452288"/>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1295400" y="6356350"/>
            <a:ext cx="6553200" cy="365125"/>
          </a:xfrm>
          <a:prstGeom prst="rect">
            <a:avLst/>
          </a:prstGeom>
        </p:spPr>
        <p:txBody>
          <a:bodyPr/>
          <a:lstStyle/>
          <a:p>
            <a:r>
              <a:rPr lang="en-US" sz="2400">
                <a:solidFill>
                  <a:srgbClr val="C00000"/>
                </a:solidFill>
                <a:latin typeface="Edwardian Script ITC" panose="030303020407070D0804" pitchFamily="66" charset="0"/>
              </a:rPr>
              <a:t>Champions of Financial Aid </a:t>
            </a:r>
            <a:r>
              <a:rPr lang="en-US"/>
              <a:t>- </a:t>
            </a:r>
            <a:r>
              <a:rPr lang="en-US" sz="1800"/>
              <a:t>2017 ILASFAA Conference</a:t>
            </a:r>
            <a:endParaRPr lang="en-US"/>
          </a:p>
        </p:txBody>
      </p:sp>
      <p:sp>
        <p:nvSpPr>
          <p:cNvPr id="10" name="Content Placeholder 9"/>
          <p:cNvSpPr>
            <a:spLocks noGrp="1"/>
          </p:cNvSpPr>
          <p:nvPr>
            <p:ph sz="quarter" idx="12"/>
          </p:nvPr>
        </p:nvSpPr>
        <p:spPr>
          <a:xfrm>
            <a:off x="457200" y="1524000"/>
            <a:ext cx="8229600"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2492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1295400" y="6356350"/>
            <a:ext cx="6553200" cy="365125"/>
          </a:xfrm>
          <a:prstGeom prst="rect">
            <a:avLst/>
          </a:prstGeom>
        </p:spPr>
        <p:txBody>
          <a:bodyPr/>
          <a:lstStyle/>
          <a:p>
            <a:r>
              <a:rPr lang="en-US" sz="2400">
                <a:solidFill>
                  <a:srgbClr val="C00000"/>
                </a:solidFill>
                <a:latin typeface="Edwardian Script ITC" panose="030303020407070D0804" pitchFamily="66" charset="0"/>
              </a:rPr>
              <a:t>Champions of Financial Aid </a:t>
            </a:r>
            <a:r>
              <a:rPr lang="en-US"/>
              <a:t>- </a:t>
            </a:r>
            <a:r>
              <a:rPr lang="en-US" sz="1800"/>
              <a:t>2017 ILASFAA Conference</a:t>
            </a:r>
            <a:endParaRPr lang="en-US"/>
          </a:p>
        </p:txBody>
      </p:sp>
      <p:sp>
        <p:nvSpPr>
          <p:cNvPr id="10" name="Content Placeholder 9"/>
          <p:cNvSpPr>
            <a:spLocks noGrp="1"/>
          </p:cNvSpPr>
          <p:nvPr>
            <p:ph sz="quarter" idx="12"/>
          </p:nvPr>
        </p:nvSpPr>
        <p:spPr>
          <a:xfrm>
            <a:off x="457200" y="1524000"/>
            <a:ext cx="8229600"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2411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3"/>
          <p:cNvSpPr>
            <a:spLocks noGrp="1"/>
          </p:cNvSpPr>
          <p:nvPr>
            <p:ph type="ftr" sz="quarter" idx="11"/>
          </p:nvPr>
        </p:nvSpPr>
        <p:spPr>
          <a:xfrm>
            <a:off x="1295400" y="6356350"/>
            <a:ext cx="6553200" cy="365125"/>
          </a:xfrm>
          <a:prstGeom prst="rect">
            <a:avLst/>
          </a:prstGeom>
        </p:spPr>
        <p:txBody>
          <a:bodyPr/>
          <a:lstStyle/>
          <a:p>
            <a:r>
              <a:rPr lang="en-US" sz="2400">
                <a:solidFill>
                  <a:srgbClr val="C00000"/>
                </a:solidFill>
                <a:latin typeface="Edwardian Script ITC" panose="030303020407070D0804" pitchFamily="66" charset="0"/>
              </a:rPr>
              <a:t>Champions of Financial Aid </a:t>
            </a:r>
            <a:r>
              <a:rPr lang="en-US"/>
              <a:t>- </a:t>
            </a:r>
            <a:r>
              <a:rPr lang="en-US" sz="1800"/>
              <a:t>2017 ILASFAA Conference</a:t>
            </a:r>
            <a:endParaRPr lang="en-US"/>
          </a:p>
        </p:txBody>
      </p:sp>
      <p:sp>
        <p:nvSpPr>
          <p:cNvPr id="9" name="Text Placeholder 8"/>
          <p:cNvSpPr>
            <a:spLocks noGrp="1"/>
          </p:cNvSpPr>
          <p:nvPr>
            <p:ph type="body" sz="quarter" idx="12" hasCustomPrompt="1"/>
          </p:nvPr>
        </p:nvSpPr>
        <p:spPr>
          <a:xfrm>
            <a:off x="1600200" y="2590800"/>
            <a:ext cx="6096000" cy="1371600"/>
          </a:xfrm>
          <a:prstGeom prst="rect">
            <a:avLst/>
          </a:prstGeom>
        </p:spPr>
        <p:txBody>
          <a:bodyPr anchor="ctr"/>
          <a:lstStyle>
            <a:lvl1pPr marL="0" indent="0" algn="ctr">
              <a:buNone/>
              <a:defRPr sz="4800"/>
            </a:lvl1pPr>
          </a:lstStyle>
          <a:p>
            <a:pPr lvl="0"/>
            <a:r>
              <a:rPr lang="en-US"/>
              <a:t>Title</a:t>
            </a:r>
          </a:p>
        </p:txBody>
      </p:sp>
      <p:sp>
        <p:nvSpPr>
          <p:cNvPr id="11" name="Text Placeholder 10"/>
          <p:cNvSpPr>
            <a:spLocks noGrp="1"/>
          </p:cNvSpPr>
          <p:nvPr>
            <p:ph type="body" sz="quarter" idx="13"/>
          </p:nvPr>
        </p:nvSpPr>
        <p:spPr>
          <a:xfrm>
            <a:off x="2362200" y="4267200"/>
            <a:ext cx="4648200" cy="1143000"/>
          </a:xfrm>
          <a:prstGeom prst="rect">
            <a:avLst/>
          </a:prstGeom>
        </p:spPr>
        <p:txBody>
          <a:bodyPr anchor="ctr"/>
          <a:lstStyle>
            <a:lvl1pPr marL="0" indent="0" algn="ctr">
              <a:buNone/>
              <a:defRPr sz="1400"/>
            </a:lvl1pPr>
          </a:lstStyle>
          <a:p>
            <a:pPr lvl="0"/>
            <a:endParaRPr lang="en-US"/>
          </a:p>
        </p:txBody>
      </p:sp>
    </p:spTree>
    <p:extLst>
      <p:ext uri="{BB962C8B-B14F-4D97-AF65-F5344CB8AC3E}">
        <p14:creationId xmlns:p14="http://schemas.microsoft.com/office/powerpoint/2010/main" val="10774216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391400" cy="1143000"/>
          </a:xfrm>
        </p:spPr>
        <p:txBody>
          <a:bodyPr>
            <a:normAutofit/>
          </a:bodyPr>
          <a:lstStyle>
            <a:lvl1pPr algn="l">
              <a:defRPr sz="4000">
                <a:solidFill>
                  <a:srgbClr val="4C0000"/>
                </a:solidFill>
                <a:latin typeface="Times New Roman" panose="02020603050405020304" pitchFamily="18" charset="0"/>
                <a:cs typeface="Times New Roman" panose="02020603050405020304" pitchFamily="18" charset="0"/>
              </a:defRPr>
            </a:lvl1pPr>
          </a:lstStyle>
          <a:p>
            <a:r>
              <a:rPr lang="en-US"/>
              <a:t>Header</a:t>
            </a:r>
          </a:p>
        </p:txBody>
      </p:sp>
      <p:sp>
        <p:nvSpPr>
          <p:cNvPr id="3" name="Content Placeholder 2"/>
          <p:cNvSpPr>
            <a:spLocks noGrp="1"/>
          </p:cNvSpPr>
          <p:nvPr>
            <p:ph idx="1"/>
          </p:nvPr>
        </p:nvSpPr>
        <p:spPr/>
        <p:txBody>
          <a:bodyPr/>
          <a:lstStyle>
            <a:lvl1pPr marL="342900" indent="-342900">
              <a:buClr>
                <a:srgbClr val="4C0000"/>
              </a:buClr>
              <a:buFont typeface="Wingdings" panose="05000000000000000000" pitchFamily="2" charset="2"/>
              <a:buChar char="§"/>
              <a:defRPr>
                <a:latin typeface="Times New Roman" panose="02020603050405020304" pitchFamily="18" charset="0"/>
                <a:cs typeface="Times New Roman" panose="02020603050405020304" pitchFamily="18" charset="0"/>
              </a:defRPr>
            </a:lvl1pPr>
            <a:lvl2pPr>
              <a:buClr>
                <a:srgbClr val="4C0000"/>
              </a:buClr>
              <a:defRPr>
                <a:latin typeface="Times New Roman" panose="02020603050405020304" pitchFamily="18" charset="0"/>
                <a:cs typeface="Times New Roman" panose="02020603050405020304" pitchFamily="18" charset="0"/>
              </a:defRPr>
            </a:lvl2pPr>
            <a:lvl3pPr>
              <a:buClr>
                <a:srgbClr val="4C0000"/>
              </a:buClr>
              <a:defRPr>
                <a:latin typeface="Times New Roman" panose="02020603050405020304" pitchFamily="18" charset="0"/>
                <a:cs typeface="Times New Roman" panose="02020603050405020304" pitchFamily="18" charset="0"/>
              </a:defRPr>
            </a:lvl3pPr>
            <a:lvl4pPr>
              <a:buClr>
                <a:srgbClr val="4C0000"/>
              </a:buCl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t="43234" b="10436"/>
          <a:stretch>
            <a:fillRect/>
          </a:stretch>
        </p:blipFill>
        <p:spPr>
          <a:xfrm>
            <a:off x="0" y="6010712"/>
            <a:ext cx="9144000" cy="847288"/>
          </a:xfrm>
          <a:prstGeom prst="rect">
            <a:avLst/>
          </a:prstGeom>
        </p:spPr>
      </p:pic>
      <p:sp>
        <p:nvSpPr>
          <p:cNvPr id="6" name="Slide Number Placeholder 5"/>
          <p:cNvSpPr>
            <a:spLocks noGrp="1"/>
          </p:cNvSpPr>
          <p:nvPr>
            <p:ph type="sldNum" sz="quarter" idx="12"/>
          </p:nvPr>
        </p:nvSpPr>
        <p:spPr/>
        <p:txBody>
          <a:bodyPr/>
          <a:lstStyle>
            <a:lvl1pPr>
              <a:defRPr sz="1400">
                <a:solidFill>
                  <a:schemeClr val="bg1"/>
                </a:solidFill>
                <a:latin typeface="Times New Roman" panose="02020603050405020304" pitchFamily="18" charset="0"/>
                <a:cs typeface="Times New Roman" panose="02020603050405020304" pitchFamily="18" charset="0"/>
              </a:defRPr>
            </a:lvl1pPr>
          </a:lstStyle>
          <a:p>
            <a:fld id="{5C99F7B6-B6AC-4726-9291-5960819B7215}" type="slidenum">
              <a:rPr lang="en-US" smtClean="0">
                <a:solidFill>
                  <a:prstClr val="white"/>
                </a:solidFill>
              </a:rPr>
              <a:t>‹#›</a:t>
            </a:fld>
            <a:endParaRPr lang="en-US">
              <a:solidFill>
                <a:prstClr val="white"/>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2376" y="119216"/>
            <a:ext cx="1165424" cy="1328584"/>
          </a:xfrm>
          <a:prstGeom prst="rect">
            <a:avLst/>
          </a:prstGeom>
        </p:spPr>
      </p:pic>
    </p:spTree>
    <p:extLst>
      <p:ext uri="{BB962C8B-B14F-4D97-AF65-F5344CB8AC3E}">
        <p14:creationId xmlns:p14="http://schemas.microsoft.com/office/powerpoint/2010/main" val="13317946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09F453-A8AF-499B-BB1C-08298D6D5951}" type="datetime1">
              <a:rPr lang="en-US" smtClean="0">
                <a:solidFill>
                  <a:prstClr val="black">
                    <a:tint val="75000"/>
                  </a:prstClr>
                </a:solidFill>
              </a:r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9F7B6-B6AC-4726-9291-5960819B721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6197918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F6160-0038-42F8-8AB3-D4598BA9BAA8}" type="datetime1">
              <a:rPr lang="en-US" smtClean="0">
                <a:solidFill>
                  <a:prstClr val="black">
                    <a:tint val="75000"/>
                  </a:prstClr>
                </a:solidFill>
              </a:rPr>
              <a:t>5/31/2018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9F7B6-B6AC-4726-9291-5960819B721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2079830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D701BA-00CA-454A-96FA-2F8655E153E5}" type="datetime1">
              <a:rPr lang="en-US" smtClean="0">
                <a:solidFill>
                  <a:prstClr val="black">
                    <a:tint val="75000"/>
                  </a:prstClr>
                </a:solidFill>
              </a:rPr>
              <a:t>5/31/2018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99F7B6-B6AC-4726-9291-5960819B721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2489898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0F5805-3571-4710-A8DE-0D858EE5D7DC}" type="datetime1">
              <a:rPr lang="en-US" smtClean="0">
                <a:solidFill>
                  <a:prstClr val="black">
                    <a:tint val="75000"/>
                  </a:prstClr>
                </a:solidFill>
              </a:rPr>
              <a:t>5/31/2018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99F7B6-B6AC-4726-9291-5960819B721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7742326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3D057-17EB-4ED5-9ADE-4ECE0A884E34}" type="datetime1">
              <a:rPr lang="en-US" smtClean="0">
                <a:solidFill>
                  <a:prstClr val="black">
                    <a:tint val="75000"/>
                  </a:prstClr>
                </a:solidFill>
              </a:rPr>
              <a:t>5/31/2018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1230328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A01218-1E3A-46B9-90AA-F07E7C7057F4}" type="datetime1">
              <a:rPr lang="en-US" smtClean="0">
                <a:solidFill>
                  <a:prstClr val="black">
                    <a:tint val="75000"/>
                  </a:prstClr>
                </a:solidFill>
              </a:rPr>
              <a:t>5/31/2018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9F7B6-B6AC-4726-9291-5960819B721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8644395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44EF5E-CDAB-4037-BBCC-1B516E455DEC}" type="datetime1">
              <a:rPr lang="en-US" smtClean="0">
                <a:solidFill>
                  <a:prstClr val="black">
                    <a:tint val="75000"/>
                  </a:prstClr>
                </a:solidFill>
              </a:rPr>
              <a:t>5/31/2018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9F7B6-B6AC-4726-9291-5960819B721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557072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91D15-70B8-4AA1-B02C-D93B7753A37A}" type="datetime1">
              <a:rPr lang="en-US" smtClean="0">
                <a:solidFill>
                  <a:prstClr val="black">
                    <a:tint val="75000"/>
                  </a:prstClr>
                </a:solidFill>
              </a:rPr>
              <a:t>5/31/2018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9F7B6-B6AC-4726-9291-5960819B7215}"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59401578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87" r:id="rId13"/>
    <p:sldLayoutId id="2147483688" r:id="rId14"/>
    <p:sldLayoutId id="2147483689" r:id="rId15"/>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Harrison%20Wadsworth%20%3chwadsworth@wpllc.net%3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gmarak@bosewashingtonpartners.com" TargetMode="External"/><Relationship Id="rId4" Type="http://schemas.openxmlformats.org/officeDocument/2006/relationships/hyperlink" Target="mailto:whuffman@wpllc.n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976370"/>
            <a:ext cx="9144000" cy="2881626"/>
          </a:xfrm>
          <a:prstGeom prst="rect">
            <a:avLst/>
          </a:prstGeom>
          <a:blipFill>
            <a:blip r:embed="rId3"/>
            <a:stretch>
              <a:fillRect/>
            </a:stretch>
          </a:blipFill>
        </p:spPr>
        <p:txBody>
          <a:bodyPr wrap="square" lIns="0" tIns="0" rIns="0" bIns="0" rtlCol="0"/>
          <a:lstStyle/>
          <a:p>
            <a:endParaRPr/>
          </a:p>
        </p:txBody>
      </p:sp>
      <p:sp>
        <p:nvSpPr>
          <p:cNvPr id="3" name="object 3"/>
          <p:cNvSpPr/>
          <p:nvPr/>
        </p:nvSpPr>
        <p:spPr>
          <a:xfrm>
            <a:off x="7457902" y="285373"/>
            <a:ext cx="1463039" cy="1462706"/>
          </a:xfrm>
          <a:prstGeom prst="rect">
            <a:avLst/>
          </a:prstGeom>
          <a:blipFill>
            <a:blip r:embed="rId4"/>
            <a:stretch>
              <a:fillRect/>
            </a:stretch>
          </a:blipFill>
        </p:spPr>
        <p:txBody>
          <a:bodyPr wrap="square" lIns="0" tIns="0" rIns="0" bIns="0" rtlCol="0"/>
          <a:lstStyle/>
          <a:p>
            <a:endParaRPr/>
          </a:p>
        </p:txBody>
      </p:sp>
      <p:sp>
        <p:nvSpPr>
          <p:cNvPr id="4" name="object 4"/>
          <p:cNvSpPr txBox="1">
            <a:spLocks noGrp="1"/>
          </p:cNvSpPr>
          <p:nvPr>
            <p:ph type="title"/>
          </p:nvPr>
        </p:nvSpPr>
        <p:spPr>
          <a:xfrm>
            <a:off x="533400" y="1288449"/>
            <a:ext cx="7425055" cy="2536592"/>
          </a:xfrm>
          <a:prstGeom prst="rect">
            <a:avLst/>
          </a:prstGeom>
        </p:spPr>
        <p:txBody>
          <a:bodyPr vert="horz" wrap="square" lIns="0" tIns="12700" rIns="0" bIns="0" rtlCol="0">
            <a:spAutoFit/>
          </a:bodyPr>
          <a:lstStyle/>
          <a:p>
            <a:pPr marL="609600" marR="33655" algn="ctr">
              <a:lnSpc>
                <a:spcPct val="100000"/>
              </a:lnSpc>
              <a:spcBef>
                <a:spcPts val="1800"/>
              </a:spcBef>
            </a:pPr>
            <a:r>
              <a:rPr lang="en-US" b="1"/>
              <a:t>PROSPER, HELP AND PERKINS: </a:t>
            </a:r>
            <a:br>
              <a:rPr lang="en-US" b="1"/>
            </a:br>
            <a:r>
              <a:rPr lang="en-US" b="1"/>
              <a:t>A </a:t>
            </a:r>
            <a:r>
              <a:rPr b="1"/>
              <a:t>WASHINGTON</a:t>
            </a:r>
            <a:r>
              <a:rPr lang="en-US" b="1"/>
              <a:t> </a:t>
            </a:r>
            <a:r>
              <a:rPr b="1" spc="0"/>
              <a:t>UPDATE</a:t>
            </a:r>
            <a:br>
              <a:rPr lang="en-US" b="1" spc="0"/>
            </a:br>
            <a:r>
              <a:rPr lang="en-US" sz="4400" spc="-5">
                <a:solidFill>
                  <a:srgbClr val="660033"/>
                </a:solidFill>
                <a:cs typeface="Palatino Linotype"/>
              </a:rPr>
              <a:t>PacWest SFS Conference</a:t>
            </a:r>
          </a:p>
        </p:txBody>
      </p:sp>
      <p:sp>
        <p:nvSpPr>
          <p:cNvPr id="5" name="object 5"/>
          <p:cNvSpPr txBox="1"/>
          <p:nvPr/>
        </p:nvSpPr>
        <p:spPr>
          <a:xfrm>
            <a:off x="152400" y="4267200"/>
            <a:ext cx="8180070" cy="1951816"/>
          </a:xfrm>
          <a:prstGeom prst="rect">
            <a:avLst/>
          </a:prstGeom>
        </p:spPr>
        <p:txBody>
          <a:bodyPr vert="horz" wrap="square" lIns="0" tIns="12700" rIns="0" bIns="0" rtlCol="0">
            <a:spAutoFit/>
          </a:bodyPr>
          <a:lstStyle/>
          <a:p>
            <a:pPr marL="609600" marR="33655" algn="ctr">
              <a:lnSpc>
                <a:spcPct val="100000"/>
              </a:lnSpc>
              <a:spcBef>
                <a:spcPts val="1800"/>
              </a:spcBef>
            </a:pPr>
            <a:r>
              <a:rPr lang="en-US" sz="3200" b="1" spc="-10">
                <a:solidFill>
                  <a:srgbClr val="C4BC96"/>
                </a:solidFill>
                <a:latin typeface="+mj-lt"/>
                <a:cs typeface="Palatino Linotype"/>
              </a:rPr>
              <a:t>Harrison M. Wadsworth III</a:t>
            </a:r>
          </a:p>
          <a:p>
            <a:pPr marL="609600" marR="33655" algn="ctr">
              <a:lnSpc>
                <a:spcPct val="100000"/>
              </a:lnSpc>
              <a:spcBef>
                <a:spcPts val="1800"/>
              </a:spcBef>
            </a:pPr>
            <a:r>
              <a:rPr lang="en-US" sz="3200" b="1" spc="-10">
                <a:solidFill>
                  <a:srgbClr val="C4BC96"/>
                </a:solidFill>
                <a:latin typeface="+mj-lt"/>
                <a:cs typeface="Palatino Linotype"/>
              </a:rPr>
              <a:t>COHEAO/Bose Washington Partners</a:t>
            </a:r>
          </a:p>
          <a:p>
            <a:pPr marL="609600" marR="33655" algn="ctr">
              <a:lnSpc>
                <a:spcPct val="100000"/>
              </a:lnSpc>
              <a:spcBef>
                <a:spcPts val="1800"/>
              </a:spcBef>
            </a:pPr>
            <a:r>
              <a:rPr lang="en-US" sz="3200" b="1" spc="-10">
                <a:solidFill>
                  <a:srgbClr val="C4BC96"/>
                </a:solidFill>
                <a:latin typeface="+mj-lt"/>
                <a:cs typeface="Palatino Linotype"/>
              </a:rPr>
              <a:t>May 16, 2018</a:t>
            </a:r>
            <a:endParaRPr sz="3200">
              <a:latin typeface="+mj-lt"/>
              <a:cs typeface="Palatino Linotype"/>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67877" y="5417182"/>
            <a:ext cx="1864016" cy="144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38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8389873" y="6434337"/>
            <a:ext cx="231140" cy="205184"/>
          </a:xfrm>
          <a:prstGeom prst="rect">
            <a:avLst/>
          </a:prstGeom>
        </p:spPr>
        <p:txBody>
          <a:bodyPr vert="horz" wrap="square" lIns="0" tIns="0" rIns="0" bIns="0" rtlCol="0">
            <a:spAutoFit/>
          </a:bodyPr>
          <a:lstStyle/>
          <a:p>
            <a:pPr marL="25400">
              <a:lnSpc>
                <a:spcPts val="1630"/>
              </a:lnSpc>
            </a:pPr>
            <a:fld id="{81D60167-4931-47E6-BA6A-407CBD079E47}" type="slidenum">
              <a:rPr b="1"/>
              <a:pPr marL="25400">
                <a:lnSpc>
                  <a:spcPts val="1630"/>
                </a:lnSpc>
              </a:pPr>
              <a:t>10</a:t>
            </a:fld>
            <a:endParaRPr b="1"/>
          </a:p>
        </p:txBody>
      </p:sp>
      <p:sp>
        <p:nvSpPr>
          <p:cNvPr id="4" name="object 4"/>
          <p:cNvSpPr txBox="1"/>
          <p:nvPr/>
        </p:nvSpPr>
        <p:spPr>
          <a:xfrm>
            <a:off x="304800" y="1066800"/>
            <a:ext cx="7898130" cy="4663456"/>
          </a:xfrm>
          <a:prstGeom prst="rect">
            <a:avLst/>
          </a:prstGeom>
        </p:spPr>
        <p:txBody>
          <a:bodyPr vert="horz" wrap="square" lIns="0" tIns="13335" rIns="0" bIns="0" rtlCol="0">
            <a:spAutoFit/>
          </a:bodyPr>
          <a:lstStyle/>
          <a:p>
            <a:pPr marL="469900" marR="5080" indent="-457200">
              <a:lnSpc>
                <a:spcPct val="100000"/>
              </a:lnSpc>
              <a:spcBef>
                <a:spcPts val="105"/>
              </a:spcBef>
              <a:buClr>
                <a:srgbClr val="4B0000"/>
              </a:buClr>
              <a:buFont typeface="Wingdings" panose="05000000000000000000" pitchFamily="2" charset="2"/>
              <a:buChar char="§"/>
              <a:tabLst>
                <a:tab pos="354965" algn="l"/>
                <a:tab pos="355600" algn="l"/>
              </a:tabLst>
            </a:pPr>
            <a:r>
              <a:rPr lang="en-US" sz="3200" spc="-5">
                <a:latin typeface="Times New Roman" panose="02020603050405020304" pitchFamily="18" charset="0"/>
                <a:cs typeface="Times New Roman" panose="02020603050405020304" pitchFamily="18" charset="0"/>
              </a:rPr>
              <a:t>Just because the program has expired </a:t>
            </a:r>
            <a:br>
              <a:rPr lang="en-US" sz="3200" spc="-5">
                <a:latin typeface="Times New Roman" panose="02020603050405020304" pitchFamily="18" charset="0"/>
                <a:cs typeface="Times New Roman" panose="02020603050405020304" pitchFamily="18" charset="0"/>
              </a:rPr>
            </a:br>
            <a:r>
              <a:rPr lang="en-US" sz="3200" spc="-5">
                <a:latin typeface="Times New Roman" panose="02020603050405020304" pitchFamily="18" charset="0"/>
                <a:cs typeface="Times New Roman" panose="02020603050405020304" pitchFamily="18" charset="0"/>
              </a:rPr>
              <a:t>doesn’t mean it can’t be </a:t>
            </a:r>
            <a:r>
              <a:rPr sz="3200" spc="-5">
                <a:latin typeface="Times New Roman" panose="02020603050405020304" pitchFamily="18" charset="0"/>
                <a:cs typeface="Times New Roman" panose="02020603050405020304" pitchFamily="18" charset="0"/>
              </a:rPr>
              <a:t>resurrected</a:t>
            </a:r>
            <a:r>
              <a:rPr lang="en-US" sz="3200" spc="-5">
                <a:latin typeface="Times New Roman" panose="02020603050405020304" pitchFamily="18" charset="0"/>
                <a:cs typeface="Times New Roman" panose="02020603050405020304" pitchFamily="18" charset="0"/>
              </a:rPr>
              <a:t>.</a:t>
            </a:r>
          </a:p>
          <a:p>
            <a:pPr marL="469900" marR="5080" indent="-457200">
              <a:lnSpc>
                <a:spcPct val="100000"/>
              </a:lnSpc>
              <a:spcBef>
                <a:spcPts val="105"/>
              </a:spcBef>
              <a:buClr>
                <a:srgbClr val="4B0000"/>
              </a:buClr>
              <a:buFont typeface="Wingdings" panose="05000000000000000000" pitchFamily="2" charset="2"/>
              <a:buChar char="§"/>
              <a:tabLst>
                <a:tab pos="354965" algn="l"/>
                <a:tab pos="355600" algn="l"/>
              </a:tabLst>
            </a:pPr>
            <a:r>
              <a:rPr sz="3200">
                <a:latin typeface="Times New Roman" panose="02020603050405020304" pitchFamily="18" charset="0"/>
                <a:cs typeface="Times New Roman" panose="02020603050405020304" pitchFamily="18" charset="0"/>
              </a:rPr>
              <a:t>COHEAO </a:t>
            </a:r>
            <a:r>
              <a:rPr sz="3200" spc="-5">
                <a:latin typeface="Times New Roman" panose="02020603050405020304" pitchFamily="18" charset="0"/>
                <a:cs typeface="Times New Roman" panose="02020603050405020304" pitchFamily="18" charset="0"/>
              </a:rPr>
              <a:t>will work </a:t>
            </a:r>
            <a:r>
              <a:rPr sz="3200">
                <a:latin typeface="Times New Roman" panose="02020603050405020304" pitchFamily="18" charset="0"/>
                <a:cs typeface="Times New Roman" panose="02020603050405020304" pitchFamily="18" charset="0"/>
              </a:rPr>
              <a:t>to </a:t>
            </a:r>
            <a:r>
              <a:rPr lang="en-US" sz="3200" spc="-5">
                <a:latin typeface="Times New Roman" panose="02020603050405020304" pitchFamily="18" charset="0"/>
                <a:cs typeface="Times New Roman" panose="02020603050405020304" pitchFamily="18" charset="0"/>
              </a:rPr>
              <a:t>ensure </a:t>
            </a:r>
            <a:r>
              <a:rPr sz="3200">
                <a:latin typeface="Times New Roman" panose="02020603050405020304" pitchFamily="18" charset="0"/>
                <a:cs typeface="Times New Roman" panose="02020603050405020304" pitchFamily="18" charset="0"/>
              </a:rPr>
              <a:t>institution</a:t>
            </a:r>
            <a:r>
              <a:rPr lang="en-US" sz="3200">
                <a:latin typeface="Times New Roman" panose="02020603050405020304" pitchFamily="18" charset="0"/>
                <a:cs typeface="Times New Roman" panose="02020603050405020304" pitchFamily="18" charset="0"/>
              </a:rPr>
              <a:t>s</a:t>
            </a:r>
            <a:r>
              <a:rPr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receive the money they are due</a:t>
            </a:r>
          </a:p>
          <a:p>
            <a:pPr marL="927100" marR="5080" lvl="1" indent="-457200">
              <a:spcBef>
                <a:spcPts val="105"/>
              </a:spcBef>
              <a:buClr>
                <a:srgbClr val="4B0000"/>
              </a:buClr>
              <a:buFont typeface="Arial" panose="020B0604020202020204" pitchFamily="34" charset="0"/>
              <a:buChar char="•"/>
              <a:tabLst>
                <a:tab pos="354965" algn="l"/>
                <a:tab pos="355600" algn="l"/>
              </a:tabLst>
            </a:pPr>
            <a:r>
              <a:rPr sz="3200">
                <a:latin typeface="Times New Roman" panose="02020603050405020304" pitchFamily="18" charset="0"/>
                <a:cs typeface="Times New Roman" panose="02020603050405020304" pitchFamily="18" charset="0"/>
              </a:rPr>
              <a:t>ED  </a:t>
            </a:r>
            <a:r>
              <a:rPr lang="en-US" sz="3200">
                <a:latin typeface="Times New Roman" panose="02020603050405020304" pitchFamily="18" charset="0"/>
                <a:cs typeface="Times New Roman" panose="02020603050405020304" pitchFamily="18" charset="0"/>
              </a:rPr>
              <a:t>should permit campuses to retain their </a:t>
            </a:r>
            <a:r>
              <a:rPr sz="3200">
                <a:latin typeface="Times New Roman" panose="02020603050405020304" pitchFamily="18" charset="0"/>
                <a:cs typeface="Times New Roman" panose="02020603050405020304" pitchFamily="18" charset="0"/>
              </a:rPr>
              <a:t>share of </a:t>
            </a:r>
            <a:r>
              <a:rPr lang="en-US" sz="3200">
                <a:latin typeface="Times New Roman" panose="02020603050405020304" pitchFamily="18" charset="0"/>
                <a:cs typeface="Times New Roman" panose="02020603050405020304" pitchFamily="18" charset="0"/>
              </a:rPr>
              <a:t>unreimbursed </a:t>
            </a:r>
            <a:r>
              <a:rPr sz="3200">
                <a:latin typeface="Times New Roman" panose="02020603050405020304" pitchFamily="18" charset="0"/>
                <a:cs typeface="Times New Roman" panose="02020603050405020304" pitchFamily="18" charset="0"/>
              </a:rPr>
              <a:t>cancelled</a:t>
            </a:r>
            <a:r>
              <a:rPr sz="3200" spc="-110">
                <a:latin typeface="Times New Roman" panose="02020603050405020304" pitchFamily="18" charset="0"/>
                <a:cs typeface="Times New Roman" panose="02020603050405020304" pitchFamily="18" charset="0"/>
              </a:rPr>
              <a:t> </a:t>
            </a:r>
            <a:r>
              <a:rPr sz="3200">
                <a:latin typeface="Times New Roman" panose="02020603050405020304" pitchFamily="18" charset="0"/>
                <a:cs typeface="Times New Roman" panose="02020603050405020304" pitchFamily="18" charset="0"/>
              </a:rPr>
              <a:t>loans.</a:t>
            </a:r>
          </a:p>
          <a:p>
            <a:pPr marL="355600" indent="-342900">
              <a:lnSpc>
                <a:spcPct val="100000"/>
              </a:lnSpc>
              <a:spcBef>
                <a:spcPts val="770"/>
              </a:spcBef>
              <a:buClr>
                <a:srgbClr val="4B0000"/>
              </a:buClr>
              <a:buFont typeface="Wingdings"/>
              <a:buChar char=""/>
              <a:tabLst>
                <a:tab pos="354965" algn="l"/>
                <a:tab pos="355600" algn="l"/>
              </a:tabLst>
            </a:pPr>
            <a:r>
              <a:rPr sz="3200" spc="-5">
                <a:latin typeface="Times New Roman" panose="02020603050405020304" pitchFamily="18" charset="0"/>
                <a:cs typeface="Times New Roman" panose="02020603050405020304" pitchFamily="18" charset="0"/>
              </a:rPr>
              <a:t>Also, </a:t>
            </a:r>
            <a:r>
              <a:rPr sz="3200">
                <a:latin typeface="Times New Roman" panose="02020603050405020304" pitchFamily="18" charset="0"/>
                <a:cs typeface="Times New Roman" panose="02020603050405020304" pitchFamily="18" charset="0"/>
              </a:rPr>
              <a:t>there is a need </a:t>
            </a:r>
            <a:r>
              <a:rPr sz="3200" spc="-5">
                <a:latin typeface="Times New Roman" panose="02020603050405020304" pitchFamily="18" charset="0"/>
                <a:cs typeface="Times New Roman" panose="02020603050405020304" pitchFamily="18" charset="0"/>
              </a:rPr>
              <a:t>for ACA </a:t>
            </a:r>
            <a:r>
              <a:rPr sz="3200" spc="-10">
                <a:latin typeface="Times New Roman" panose="02020603050405020304" pitchFamily="18" charset="0"/>
                <a:cs typeface="Times New Roman" panose="02020603050405020304" pitchFamily="18" charset="0"/>
              </a:rPr>
              <a:t>to </a:t>
            </a:r>
            <a:r>
              <a:rPr sz="3200">
                <a:latin typeface="Times New Roman" panose="02020603050405020304" pitchFamily="18" charset="0"/>
                <a:cs typeface="Times New Roman" panose="02020603050405020304" pitchFamily="18" charset="0"/>
              </a:rPr>
              <a:t>be paid</a:t>
            </a:r>
            <a:r>
              <a:rPr sz="3200" spc="-425">
                <a:latin typeface="Times New Roman" panose="02020603050405020304" pitchFamily="18" charset="0"/>
                <a:cs typeface="Times New Roman" panose="02020603050405020304" pitchFamily="18" charset="0"/>
              </a:rPr>
              <a:t> </a:t>
            </a:r>
            <a:r>
              <a:rPr sz="3200">
                <a:latin typeface="Times New Roman" panose="02020603050405020304" pitchFamily="18" charset="0"/>
                <a:cs typeface="Times New Roman" panose="02020603050405020304" pitchFamily="18" charset="0"/>
              </a:rPr>
              <a:t>to</a:t>
            </a:r>
          </a:p>
          <a:p>
            <a:pPr marL="355600">
              <a:lnSpc>
                <a:spcPct val="100000"/>
              </a:lnSpc>
              <a:spcBef>
                <a:spcPts val="5"/>
              </a:spcBef>
            </a:pPr>
            <a:r>
              <a:rPr sz="3200">
                <a:latin typeface="Times New Roman" panose="02020603050405020304" pitchFamily="18" charset="0"/>
                <a:cs typeface="Times New Roman" panose="02020603050405020304" pitchFamily="18" charset="0"/>
              </a:rPr>
              <a:t>support</a:t>
            </a:r>
            <a:r>
              <a:rPr sz="3200" spc="-45">
                <a:latin typeface="Times New Roman" panose="02020603050405020304" pitchFamily="18" charset="0"/>
                <a:cs typeface="Times New Roman" panose="02020603050405020304" pitchFamily="18" charset="0"/>
              </a:rPr>
              <a:t> </a:t>
            </a:r>
            <a:r>
              <a:rPr sz="3200">
                <a:latin typeface="Times New Roman" panose="02020603050405020304" pitchFamily="18" charset="0"/>
                <a:cs typeface="Times New Roman" panose="02020603050405020304" pitchFamily="18" charset="0"/>
              </a:rPr>
              <a:t>servicing!</a:t>
            </a:r>
          </a:p>
          <a:p>
            <a:pPr marL="355600" indent="-342900">
              <a:lnSpc>
                <a:spcPct val="100000"/>
              </a:lnSpc>
              <a:spcBef>
                <a:spcPts val="765"/>
              </a:spcBef>
              <a:buClr>
                <a:srgbClr val="4B0000"/>
              </a:buClr>
              <a:buFont typeface="Wingdings"/>
              <a:buChar char=""/>
              <a:tabLst>
                <a:tab pos="354965" algn="l"/>
                <a:tab pos="355600" algn="l"/>
              </a:tabLst>
            </a:pPr>
            <a:r>
              <a:rPr sz="3200">
                <a:latin typeface="Times New Roman" panose="02020603050405020304" pitchFamily="18" charset="0"/>
                <a:cs typeface="Times New Roman" panose="02020603050405020304" pitchFamily="18" charset="0"/>
              </a:rPr>
              <a:t>A lot of </a:t>
            </a:r>
            <a:r>
              <a:rPr lang="en-US" sz="3200">
                <a:latin typeface="Times New Roman" panose="02020603050405020304" pitchFamily="18" charset="0"/>
                <a:cs typeface="Times New Roman" panose="02020603050405020304" pitchFamily="18" charset="0"/>
              </a:rPr>
              <a:t>campus </a:t>
            </a:r>
            <a:r>
              <a:rPr sz="3200">
                <a:latin typeface="Times New Roman" panose="02020603050405020304" pitchFamily="18" charset="0"/>
                <a:cs typeface="Times New Roman" panose="02020603050405020304" pitchFamily="18" charset="0"/>
              </a:rPr>
              <a:t>money </a:t>
            </a:r>
            <a:r>
              <a:rPr lang="en-US" sz="3200">
                <a:latin typeface="Times New Roman" panose="02020603050405020304" pitchFamily="18" charset="0"/>
                <a:cs typeface="Times New Roman" panose="02020603050405020304" pitchFamily="18" charset="0"/>
              </a:rPr>
              <a:t>remains </a:t>
            </a:r>
            <a:r>
              <a:rPr sz="3200">
                <a:latin typeface="Times New Roman" panose="02020603050405020304" pitchFamily="18" charset="0"/>
                <a:cs typeface="Times New Roman" panose="02020603050405020304" pitchFamily="18" charset="0"/>
              </a:rPr>
              <a:t>on the table</a:t>
            </a:r>
          </a:p>
        </p:txBody>
      </p:sp>
      <p:sp>
        <p:nvSpPr>
          <p:cNvPr id="6" name="object 2"/>
          <p:cNvSpPr txBox="1"/>
          <p:nvPr/>
        </p:nvSpPr>
        <p:spPr>
          <a:xfrm>
            <a:off x="457200" y="152400"/>
            <a:ext cx="6045200" cy="75148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ct val="0"/>
              </a:spcAft>
              <a:buClrTx/>
              <a:buSzTx/>
              <a:buFontTx/>
              <a:buNone/>
              <a:tabLst>
                <a:tab pos="6031865" algn="l"/>
              </a:tabLst>
              <a:defRPr/>
            </a:pPr>
            <a:r>
              <a:rPr kumimoji="0" lang="en-US" sz="4800" b="1" i="0" u="heavy" strike="noStrike" kern="0" cap="none" spc="-370" normalizeH="0" baseline="0" noProof="0">
                <a:ln>
                  <a:noFill/>
                </a:ln>
                <a:solidFill>
                  <a:srgbClr val="4B0000"/>
                </a:solidFill>
                <a:effectLst/>
                <a:uLnTx/>
                <a:uFill>
                  <a:solidFill>
                    <a:srgbClr val="420000"/>
                  </a:solidFill>
                </a:uFill>
                <a:latin typeface="Calibri"/>
                <a:ea typeface="+mj-ea"/>
                <a:cs typeface="Calibri"/>
              </a:rPr>
              <a:t> </a:t>
            </a:r>
            <a:r>
              <a:rPr kumimoji="0" lang="en-US" sz="3600" b="1" i="0" u="heavy" strike="noStrike" kern="0" cap="none" spc="-15" normalizeH="0" baseline="0" noProof="0">
                <a:ln>
                  <a:noFill/>
                </a:ln>
                <a:solidFill>
                  <a:srgbClr val="4B0000"/>
                </a:solidFill>
                <a:effectLst/>
                <a:uLnTx/>
                <a:uFill>
                  <a:solidFill>
                    <a:srgbClr val="420000"/>
                  </a:solidFill>
                </a:uFill>
                <a:latin typeface="Times New Roman" panose="02020603050405020304" pitchFamily="18" charset="0"/>
                <a:ea typeface="+mj-ea"/>
                <a:cs typeface="Times New Roman" panose="02020603050405020304" pitchFamily="18" charset="0"/>
              </a:rPr>
              <a:t>Perkins</a:t>
            </a:r>
            <a:r>
              <a:rPr kumimoji="0" lang="en-US" sz="3600" b="1" i="0" u="heavy" strike="noStrike" kern="0" cap="none" spc="-105" normalizeH="0" baseline="0" noProof="0">
                <a:ln>
                  <a:noFill/>
                </a:ln>
                <a:solidFill>
                  <a:srgbClr val="4B0000"/>
                </a:solidFill>
                <a:effectLst/>
                <a:uLnTx/>
                <a:uFill>
                  <a:solidFill>
                    <a:srgbClr val="420000"/>
                  </a:solidFill>
                </a:uFill>
                <a:latin typeface="Times New Roman" panose="02020603050405020304" pitchFamily="18" charset="0"/>
                <a:ea typeface="+mj-ea"/>
                <a:cs typeface="Times New Roman" panose="02020603050405020304" pitchFamily="18" charset="0"/>
              </a:rPr>
              <a:t> </a:t>
            </a:r>
            <a:r>
              <a:rPr kumimoji="0" lang="en-US" sz="3600" b="1" i="0" u="heavy" strike="noStrike" kern="0" cap="none" spc="-20" normalizeH="0" baseline="0" noProof="0">
                <a:ln>
                  <a:noFill/>
                </a:ln>
                <a:solidFill>
                  <a:srgbClr val="4B0000"/>
                </a:solidFill>
                <a:effectLst/>
                <a:uLnTx/>
                <a:uFill>
                  <a:solidFill>
                    <a:srgbClr val="420000"/>
                  </a:solidFill>
                </a:uFill>
                <a:latin typeface="Times New Roman" panose="02020603050405020304" pitchFamily="18" charset="0"/>
                <a:ea typeface="+mj-ea"/>
                <a:cs typeface="Times New Roman" panose="02020603050405020304" pitchFamily="18" charset="0"/>
              </a:rPr>
              <a:t>Status</a:t>
            </a:r>
            <a:r>
              <a:rPr kumimoji="0" lang="en-US" sz="4800" b="1" i="0" u="heavy" strike="noStrike" kern="0" cap="none" spc="-20" normalizeH="0" baseline="0" noProof="0">
                <a:ln>
                  <a:noFill/>
                </a:ln>
                <a:solidFill>
                  <a:srgbClr val="4B0000"/>
                </a:solidFill>
                <a:effectLst/>
                <a:uLnTx/>
                <a:uFill>
                  <a:solidFill>
                    <a:srgbClr val="420000"/>
                  </a:solidFill>
                </a:uFill>
                <a:latin typeface="Calibri"/>
                <a:ea typeface="+mj-ea"/>
                <a:cs typeface="Calibri"/>
              </a:rPr>
              <a:t>	</a:t>
            </a:r>
            <a:endParaRPr kumimoji="0" lang="en-US" sz="4800" b="1" i="0" u="none" strike="noStrike" kern="0" cap="none" spc="0" normalizeH="0" baseline="0" noProof="0">
              <a:ln>
                <a:noFill/>
              </a:ln>
              <a:solidFill>
                <a:srgbClr val="4B0000"/>
              </a:solidFill>
              <a:effectLst/>
              <a:uLnTx/>
              <a:uFillTx/>
              <a:latin typeface="Calibri"/>
              <a:ea typeface="+mj-ea"/>
              <a:cs typeface="Calibri"/>
            </a:endParaRPr>
          </a:p>
        </p:txBody>
      </p:sp>
    </p:spTree>
    <p:extLst>
      <p:ext uri="{BB962C8B-B14F-4D97-AF65-F5344CB8AC3E}">
        <p14:creationId xmlns:p14="http://schemas.microsoft.com/office/powerpoint/2010/main" val="297675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t>HEA Action in Congress</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t>11</a:t>
            </a:fld>
            <a:endParaRPr lang="en-US">
              <a:solidFill>
                <a:prstClr val="white"/>
              </a:solidFill>
            </a:endParaRPr>
          </a:p>
        </p:txBody>
      </p:sp>
      <p:sp>
        <p:nvSpPr>
          <p:cNvPr id="5" name="Content Placeholder 4"/>
          <p:cNvSpPr>
            <a:spLocks noGrp="1"/>
          </p:cNvSpPr>
          <p:nvPr>
            <p:ph idx="1"/>
          </p:nvPr>
        </p:nvSpPr>
        <p:spPr>
          <a:xfrm>
            <a:off x="457200" y="1447800"/>
            <a:ext cx="8229600" cy="4525963"/>
          </a:xfrm>
        </p:spPr>
        <p:txBody>
          <a:bodyPr>
            <a:normAutofit fontScale="92500" lnSpcReduction="20000"/>
          </a:bodyPr>
          <a:lstStyle/>
          <a:p>
            <a:r>
              <a:rPr lang="en-US"/>
              <a:t>HEA reauthorization process activated in late 2017 – House Education and Workforce Committee action in December, more Senate HELP Committee hearings.</a:t>
            </a:r>
          </a:p>
          <a:p>
            <a:r>
              <a:rPr lang="en-US"/>
              <a:t>Chairwoman Foxx working to get votes to pass PROSPER Act before full House.  </a:t>
            </a:r>
          </a:p>
          <a:p>
            <a:pPr lvl="1"/>
            <a:r>
              <a:rPr lang="en-US"/>
              <a:t>Needs almost all Republicans since bill has no Democratic support.</a:t>
            </a:r>
          </a:p>
          <a:p>
            <a:pPr lvl="1"/>
            <a:r>
              <a:rPr lang="en-US"/>
              <a:t>She is determined but not there yet.</a:t>
            </a:r>
          </a:p>
          <a:p>
            <a:r>
              <a:rPr lang="en-US"/>
              <a:t>Senate stalled; maybe a Republican bill introduced this summer, but it won’t go anywhere</a:t>
            </a:r>
          </a:p>
          <a:p>
            <a:endParaRPr lang="en-US"/>
          </a:p>
        </p:txBody>
      </p:sp>
    </p:spTree>
    <p:extLst>
      <p:ext uri="{BB962C8B-B14F-4D97-AF65-F5344CB8AC3E}">
        <p14:creationId xmlns:p14="http://schemas.microsoft.com/office/powerpoint/2010/main" val="27439084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685915" cy="680719"/>
          </a:xfrm>
        </p:spPr>
        <p:txBody>
          <a:bodyPr>
            <a:normAutofit fontScale="90000"/>
          </a:bodyPr>
          <a:lstStyle/>
          <a:p>
            <a:r>
              <a:rPr lang="en-US" b="1" u="sng"/>
              <a:t>HEA in House – PROSPER Act</a:t>
            </a:r>
          </a:p>
        </p:txBody>
      </p:sp>
      <p:sp>
        <p:nvSpPr>
          <p:cNvPr id="3" name="Text Placeholder 2"/>
          <p:cNvSpPr>
            <a:spLocks noGrp="1"/>
          </p:cNvSpPr>
          <p:nvPr>
            <p:ph type="body" idx="1"/>
          </p:nvPr>
        </p:nvSpPr>
        <p:spPr>
          <a:xfrm>
            <a:off x="381000" y="1066800"/>
            <a:ext cx="8458200" cy="4343400"/>
          </a:xfrm>
        </p:spPr>
        <p:txBody>
          <a:bodyPr>
            <a:noAutofit/>
          </a:bodyPr>
          <a:lstStyle/>
          <a:p>
            <a:r>
              <a:rPr lang="en-US" sz="2000"/>
              <a:t>House bill: “PROSPER Act” </a:t>
            </a:r>
            <a:r>
              <a:rPr lang="en-US" sz="2000">
                <a:cs typeface="Calibri"/>
              </a:rPr>
              <a:t>Replaces Direct Loan Program with new Federal One Loan Program</a:t>
            </a:r>
          </a:p>
          <a:p>
            <a:r>
              <a:rPr lang="en-US" sz="2000"/>
              <a:t>No Perkins or SEOG, major changes to direct loan program</a:t>
            </a:r>
          </a:p>
          <a:p>
            <a:pPr lvl="1"/>
            <a:r>
              <a:rPr lang="en-US" sz="2000"/>
              <a:t>No Grad PLUS, Parent PLUS capped, </a:t>
            </a:r>
          </a:p>
          <a:p>
            <a:pPr lvl="1"/>
            <a:r>
              <a:rPr lang="en-US" sz="2000"/>
              <a:t>Subsidized Direct loans eliminated for undergrads</a:t>
            </a:r>
          </a:p>
          <a:p>
            <a:pPr lvl="1"/>
            <a:r>
              <a:rPr lang="en-US" sz="2000"/>
              <a:t>Unsubsidized Direct (Stafford) limits increased to make up for loss of Perkins</a:t>
            </a:r>
          </a:p>
          <a:p>
            <a:r>
              <a:rPr lang="en-US" sz="2000" spc="-20"/>
              <a:t>Streamlines Repayment Plans</a:t>
            </a:r>
          </a:p>
          <a:p>
            <a:pPr lvl="1"/>
            <a:r>
              <a:rPr lang="en-US" sz="2000" spc="-20"/>
              <a:t>Standard 10-year, with longer periods permitted for consolidation loans</a:t>
            </a:r>
          </a:p>
          <a:p>
            <a:pPr lvl="1"/>
            <a:r>
              <a:rPr lang="en-US" sz="2000" spc="-20"/>
              <a:t>Income Derived –  payments = 15% of discretionary income, but all principal and 10-years-worth of interest have to be repaid before forgiveness allowed </a:t>
            </a:r>
          </a:p>
          <a:p>
            <a:pPr marL="355600" indent="-342900">
              <a:lnSpc>
                <a:spcPct val="100000"/>
              </a:lnSpc>
              <a:spcBef>
                <a:spcPts val="825"/>
              </a:spcBef>
              <a:buFont typeface="Wingdings"/>
              <a:buChar char=""/>
              <a:tabLst>
                <a:tab pos="354965" algn="l"/>
                <a:tab pos="355600" algn="l"/>
              </a:tabLst>
            </a:pPr>
            <a:r>
              <a:rPr lang="en-US" sz="2000" spc="-20"/>
              <a:t>Increases Pell Grants -- $300 bonus if taking 15 credit hours</a:t>
            </a:r>
          </a:p>
          <a:p>
            <a:pPr marL="355600" indent="-342900">
              <a:lnSpc>
                <a:spcPct val="100000"/>
              </a:lnSpc>
              <a:spcBef>
                <a:spcPts val="825"/>
              </a:spcBef>
              <a:buFont typeface="Wingdings"/>
              <a:buChar char=""/>
              <a:tabLst>
                <a:tab pos="354965" algn="l"/>
                <a:tab pos="355600" algn="l"/>
              </a:tabLst>
            </a:pPr>
            <a:r>
              <a:rPr lang="en-US" sz="2000" spc="-20"/>
              <a:t>Eliminates Public Service Loan Forgiveness </a:t>
            </a:r>
          </a:p>
        </p:txBody>
      </p:sp>
      <p:sp>
        <p:nvSpPr>
          <p:cNvPr id="5" name="Slide Number Placeholder 3"/>
          <p:cNvSpPr>
            <a:spLocks noGrp="1"/>
          </p:cNvSpPr>
          <p:nvPr>
            <p:ph type="sldNum" sz="quarter" idx="4294967295"/>
          </p:nvPr>
        </p:nvSpPr>
        <p:spPr>
          <a:xfrm>
            <a:off x="8229599" y="6356352"/>
            <a:ext cx="457201" cy="215444"/>
          </a:xfrm>
          <a:prstGeom prst="rect">
            <a:avLst/>
          </a:prstGeom>
        </p:spPr>
        <p:txBody>
          <a:bodyPr/>
          <a:lstStyle/>
          <a:p>
            <a:fld id="{5C99F7B6-B6AC-4726-9291-5960819B7215}" type="slidenum">
              <a:rPr lang="en-US" b="1" smtClean="0">
                <a:solidFill>
                  <a:prstClr val="white"/>
                </a:solidFill>
              </a:rPr>
              <a:t>12</a:t>
            </a:fld>
            <a:endParaRPr lang="en-US" b="1">
              <a:solidFill>
                <a:prstClr val="white"/>
              </a:solidFill>
            </a:endParaRPr>
          </a:p>
        </p:txBody>
      </p:sp>
    </p:spTree>
    <p:extLst>
      <p:ext uri="{BB962C8B-B14F-4D97-AF65-F5344CB8AC3E}">
        <p14:creationId xmlns:p14="http://schemas.microsoft.com/office/powerpoint/2010/main" val="298316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391400" cy="1143000"/>
          </a:xfrm>
        </p:spPr>
        <p:txBody>
          <a:bodyPr>
            <a:normAutofit/>
          </a:bodyPr>
          <a:lstStyle/>
          <a:p>
            <a:r>
              <a:rPr lang="en-US" b="1" u="sng"/>
              <a:t>PROSPER Act</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t>13</a:t>
            </a:fld>
            <a:endParaRPr lang="en-US">
              <a:solidFill>
                <a:prstClr val="white"/>
              </a:solidFill>
            </a:endParaRPr>
          </a:p>
        </p:txBody>
      </p:sp>
      <p:sp>
        <p:nvSpPr>
          <p:cNvPr id="5" name="Content Placeholder 4"/>
          <p:cNvSpPr>
            <a:spLocks noGrp="1"/>
          </p:cNvSpPr>
          <p:nvPr>
            <p:ph idx="1"/>
          </p:nvPr>
        </p:nvSpPr>
        <p:spPr>
          <a:xfrm>
            <a:off x="457200" y="1447800"/>
            <a:ext cx="8229600" cy="4525963"/>
          </a:xfrm>
        </p:spPr>
        <p:txBody>
          <a:bodyPr>
            <a:normAutofit fontScale="85000" lnSpcReduction="10000"/>
          </a:bodyPr>
          <a:lstStyle/>
          <a:p>
            <a:pPr marL="355600">
              <a:spcBef>
                <a:spcPts val="825"/>
              </a:spcBef>
              <a:buFont typeface="Wingdings"/>
              <a:buChar char=""/>
              <a:tabLst>
                <a:tab pos="354965" algn="l"/>
                <a:tab pos="355600" algn="l"/>
              </a:tabLst>
            </a:pPr>
            <a:r>
              <a:rPr lang="en-US" spc="-20"/>
              <a:t>Forces Ed to provide initial finding of program reviews within 90 days</a:t>
            </a:r>
          </a:p>
          <a:p>
            <a:pPr marL="355600">
              <a:spcBef>
                <a:spcPts val="825"/>
              </a:spcBef>
              <a:buFont typeface="Wingdings"/>
              <a:buChar char=""/>
              <a:tabLst>
                <a:tab pos="354965" algn="l"/>
                <a:tab pos="355600" algn="l"/>
              </a:tabLst>
            </a:pPr>
            <a:r>
              <a:rPr lang="en-US"/>
              <a:t>Expands FWS with revised funding formula and eliminates graduate eligibility </a:t>
            </a:r>
          </a:p>
          <a:p>
            <a:pPr marL="355600">
              <a:spcBef>
                <a:spcPts val="825"/>
              </a:spcBef>
              <a:buFont typeface="Wingdings"/>
              <a:buChar char=""/>
              <a:tabLst>
                <a:tab pos="354965" algn="l"/>
                <a:tab pos="355600" algn="l"/>
              </a:tabLst>
            </a:pPr>
            <a:r>
              <a:rPr lang="en-US">
                <a:cs typeface="Calibri"/>
              </a:rPr>
              <a:t>Repeals Teach Grants, other grant programs</a:t>
            </a:r>
            <a:endParaRPr lang="en-US"/>
          </a:p>
          <a:p>
            <a:r>
              <a:rPr lang="en-US"/>
              <a:t>Pay checks for Students</a:t>
            </a:r>
          </a:p>
          <a:p>
            <a:pPr lvl="1"/>
            <a:r>
              <a:rPr lang="en-US"/>
              <a:t>Credit balance refunds would be paid to student in equal monthly or weekly installments</a:t>
            </a:r>
          </a:p>
          <a:p>
            <a:pPr lvl="1"/>
            <a:r>
              <a:rPr lang="en-US"/>
              <a:t>Deposited on a debit card</a:t>
            </a:r>
          </a:p>
          <a:p>
            <a:pPr lvl="1"/>
            <a:r>
              <a:rPr lang="en-US"/>
              <a:t>First installment may be paid as early as 30 days first day of classes, no later than 30 days after the start of classes</a:t>
            </a:r>
          </a:p>
          <a:p>
            <a:endParaRPr lang="en-US"/>
          </a:p>
        </p:txBody>
      </p:sp>
    </p:spTree>
    <p:extLst>
      <p:ext uri="{BB962C8B-B14F-4D97-AF65-F5344CB8AC3E}">
        <p14:creationId xmlns:p14="http://schemas.microsoft.com/office/powerpoint/2010/main" val="14654487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391400" cy="1143000"/>
          </a:xfrm>
        </p:spPr>
        <p:txBody>
          <a:bodyPr>
            <a:normAutofit/>
          </a:bodyPr>
          <a:lstStyle/>
          <a:p>
            <a:r>
              <a:rPr lang="en-US" b="1" u="sng"/>
              <a:t>PROSPER Act</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t>14</a:t>
            </a:fld>
            <a:endParaRPr lang="en-US">
              <a:solidFill>
                <a:prstClr val="white"/>
              </a:solidFill>
            </a:endParaRPr>
          </a:p>
        </p:txBody>
      </p:sp>
      <p:sp>
        <p:nvSpPr>
          <p:cNvPr id="5" name="Content Placeholder 4"/>
          <p:cNvSpPr>
            <a:spLocks noGrp="1"/>
          </p:cNvSpPr>
          <p:nvPr>
            <p:ph idx="1"/>
          </p:nvPr>
        </p:nvSpPr>
        <p:spPr>
          <a:xfrm>
            <a:off x="457200" y="1447800"/>
            <a:ext cx="8229600" cy="4525963"/>
          </a:xfrm>
        </p:spPr>
        <p:txBody>
          <a:bodyPr>
            <a:normAutofit fontScale="92500" lnSpcReduction="10000"/>
          </a:bodyPr>
          <a:lstStyle/>
          <a:p>
            <a:r>
              <a:rPr lang="en-US"/>
              <a:t>Risk Sharing and Accountability</a:t>
            </a:r>
          </a:p>
          <a:p>
            <a:pPr lvl="1"/>
            <a:r>
              <a:rPr lang="en-US"/>
              <a:t>Replace cohort default rate with loan repayment rate (calculated by program of study)</a:t>
            </a:r>
          </a:p>
          <a:p>
            <a:pPr lvl="2"/>
            <a:r>
              <a:rPr lang="en-US"/>
              <a:t>Programs where fewer than 45 percent of former students are making required payments could lose Title IV eligibility.</a:t>
            </a:r>
          </a:p>
          <a:p>
            <a:pPr lvl="2"/>
            <a:r>
              <a:rPr lang="en-US"/>
              <a:t>90-10 Rule repealed.</a:t>
            </a:r>
          </a:p>
          <a:p>
            <a:pPr lvl="2"/>
            <a:r>
              <a:rPr lang="en-US"/>
              <a:t>Gainful employment requirement repealed.</a:t>
            </a:r>
          </a:p>
          <a:p>
            <a:pPr lvl="1"/>
            <a:r>
              <a:rPr lang="en-US"/>
              <a:t>Tighten rules on “earned aid” under R2T4 for withdrawn students, so schools bear more cost.</a:t>
            </a:r>
          </a:p>
          <a:p>
            <a:pPr lvl="1"/>
            <a:r>
              <a:rPr lang="en-US"/>
              <a:t>Require schools to repay ED for some portion of defaulted loans.</a:t>
            </a:r>
          </a:p>
          <a:p>
            <a:pPr lvl="1"/>
            <a:endParaRPr lang="en-US"/>
          </a:p>
          <a:p>
            <a:endParaRPr lang="en-US"/>
          </a:p>
        </p:txBody>
      </p:sp>
    </p:spTree>
    <p:extLst>
      <p:ext uri="{BB962C8B-B14F-4D97-AF65-F5344CB8AC3E}">
        <p14:creationId xmlns:p14="http://schemas.microsoft.com/office/powerpoint/2010/main" val="32741231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391400" cy="1143000"/>
          </a:xfrm>
        </p:spPr>
        <p:txBody>
          <a:bodyPr>
            <a:normAutofit/>
          </a:bodyPr>
          <a:lstStyle/>
          <a:p>
            <a:r>
              <a:rPr lang="en-US" b="1" u="sng"/>
              <a:t>Senate</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t>15</a:t>
            </a:fld>
            <a:endParaRPr lang="en-US">
              <a:solidFill>
                <a:prstClr val="white"/>
              </a:solidFill>
            </a:endParaRPr>
          </a:p>
        </p:txBody>
      </p:sp>
      <p:sp>
        <p:nvSpPr>
          <p:cNvPr id="5" name="Content Placeholder 4"/>
          <p:cNvSpPr>
            <a:spLocks noGrp="1"/>
          </p:cNvSpPr>
          <p:nvPr>
            <p:ph idx="1"/>
          </p:nvPr>
        </p:nvSpPr>
        <p:spPr>
          <a:xfrm>
            <a:off x="457200" y="1447800"/>
            <a:ext cx="8229600" cy="4525963"/>
          </a:xfrm>
        </p:spPr>
        <p:txBody>
          <a:bodyPr>
            <a:normAutofit lnSpcReduction="10000"/>
          </a:bodyPr>
          <a:lstStyle/>
          <a:p>
            <a:r>
              <a:rPr lang="en-US"/>
              <a:t>Hearings in HELP Committee in early 2018, also in 2014, 2016, but done for now.</a:t>
            </a:r>
          </a:p>
          <a:p>
            <a:r>
              <a:rPr lang="en-US"/>
              <a:t>Chairman Alexander and top Democrat Patty Murray of Washington have worked together in the past, but relations currently strained.</a:t>
            </a:r>
          </a:p>
          <a:p>
            <a:r>
              <a:rPr lang="en-US"/>
              <a:t>Republicans’ narrow majority and requirement for 60 senators to end debate means bills have to be bi-partisan.  PROSPER would have no chance.</a:t>
            </a:r>
          </a:p>
          <a:p>
            <a:pPr lvl="1"/>
            <a:endParaRPr lang="en-US"/>
          </a:p>
          <a:p>
            <a:endParaRPr lang="en-US"/>
          </a:p>
        </p:txBody>
      </p:sp>
    </p:spTree>
    <p:extLst>
      <p:ext uri="{BB962C8B-B14F-4D97-AF65-F5344CB8AC3E}">
        <p14:creationId xmlns:p14="http://schemas.microsoft.com/office/powerpoint/2010/main" val="34590201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21294" y="457200"/>
            <a:ext cx="6950752" cy="566822"/>
          </a:xfrm>
          <a:prstGeom prst="rect">
            <a:avLst/>
          </a:prstGeom>
        </p:spPr>
        <p:txBody>
          <a:bodyPr vert="horz" wrap="square" lIns="0" tIns="12700" rIns="0" bIns="0" rtlCol="0">
            <a:spAutoFit/>
          </a:bodyPr>
          <a:lstStyle/>
          <a:p>
            <a:pPr marL="12700">
              <a:lnSpc>
                <a:spcPct val="100000"/>
              </a:lnSpc>
              <a:spcBef>
                <a:spcPts val="100"/>
              </a:spcBef>
            </a:pPr>
            <a:r>
              <a:rPr lang="en-US" sz="3600" b="1" u="sng" spc="-5"/>
              <a:t>Perkins 2.0 – 21</a:t>
            </a:r>
            <a:r>
              <a:rPr lang="en-US" sz="3600" b="1" u="sng" spc="-5" baseline="30000"/>
              <a:t>st</a:t>
            </a:r>
            <a:r>
              <a:rPr lang="en-US" sz="3600" b="1" u="sng" spc="-5"/>
              <a:t> Century Perkins</a:t>
            </a:r>
            <a:endParaRPr sz="3600" b="1" u="sng"/>
          </a:p>
        </p:txBody>
      </p:sp>
      <p:sp>
        <p:nvSpPr>
          <p:cNvPr id="7" name="object 7"/>
          <p:cNvSpPr txBox="1">
            <a:spLocks noGrp="1"/>
          </p:cNvSpPr>
          <p:nvPr>
            <p:ph type="sldNum" sz="quarter" idx="4294967295"/>
          </p:nvPr>
        </p:nvSpPr>
        <p:spPr>
          <a:xfrm>
            <a:off x="8389873" y="6434337"/>
            <a:ext cx="231140" cy="205184"/>
          </a:xfrm>
          <a:prstGeom prst="rect">
            <a:avLst/>
          </a:prstGeom>
        </p:spPr>
        <p:txBody>
          <a:bodyPr vert="horz" wrap="square" lIns="0" tIns="0" rIns="0" bIns="0" rtlCol="0">
            <a:spAutoFit/>
          </a:bodyPr>
          <a:lstStyle/>
          <a:p>
            <a:pPr marL="25400">
              <a:lnSpc>
                <a:spcPts val="1630"/>
              </a:lnSpc>
            </a:pPr>
            <a:fld id="{81D60167-4931-47E6-BA6A-407CBD079E47}" type="slidenum">
              <a:rPr b="1"/>
              <a:pPr marL="25400">
                <a:lnSpc>
                  <a:spcPts val="1630"/>
                </a:lnSpc>
              </a:pPr>
              <a:t>16</a:t>
            </a:fld>
            <a:endParaRPr b="1"/>
          </a:p>
        </p:txBody>
      </p:sp>
      <p:sp>
        <p:nvSpPr>
          <p:cNvPr id="6" name="object 3"/>
          <p:cNvSpPr txBox="1"/>
          <p:nvPr/>
        </p:nvSpPr>
        <p:spPr>
          <a:xfrm>
            <a:off x="184447" y="1066800"/>
            <a:ext cx="8915400" cy="5158463"/>
          </a:xfrm>
          <a:prstGeom prst="rect">
            <a:avLst/>
          </a:prstGeom>
        </p:spPr>
        <p:txBody>
          <a:bodyPr vert="horz" wrap="square" lIns="0" tIns="104775" rIns="0" bIns="0" rtlCol="0">
            <a:spAutoFit/>
          </a:bodyPr>
          <a:lstStyle/>
          <a:p>
            <a:pPr marL="12700">
              <a:lnSpc>
                <a:spcPct val="100000"/>
              </a:lnSpc>
              <a:spcBef>
                <a:spcPts val="825"/>
              </a:spcBef>
              <a:tabLst>
                <a:tab pos="354965" algn="l"/>
                <a:tab pos="355600" algn="l"/>
              </a:tabLst>
            </a:pPr>
            <a:r>
              <a:rPr lang="en-US" sz="2400" b="1" spc="-10">
                <a:latin typeface="Times New Roman" panose="02020603050405020304" pitchFamily="18" charset="0"/>
                <a:cs typeface="Times New Roman" panose="02020603050405020304" pitchFamily="18" charset="0"/>
              </a:rPr>
              <a:t>COHEAO proposal for HEA Reauthorization includes a new </a:t>
            </a:r>
            <a:br>
              <a:rPr lang="en-US" sz="2400" b="1" spc="-10">
                <a:latin typeface="Times New Roman" panose="02020603050405020304" pitchFamily="18" charset="0"/>
                <a:cs typeface="Times New Roman" panose="02020603050405020304" pitchFamily="18" charset="0"/>
              </a:rPr>
            </a:br>
            <a:r>
              <a:rPr lang="en-US" sz="2400" b="1" spc="-10">
                <a:latin typeface="Times New Roman" panose="02020603050405020304" pitchFamily="18" charset="0"/>
                <a:cs typeface="Times New Roman" panose="02020603050405020304" pitchFamily="18" charset="0"/>
              </a:rPr>
              <a:t>Perkins Loan Program:</a:t>
            </a:r>
          </a:p>
          <a:p>
            <a:pPr marL="812800" lvl="1" indent="-342900">
              <a:spcBef>
                <a:spcPts val="825"/>
              </a:spcBef>
              <a:buFont typeface="Wingdings"/>
              <a:buChar char=""/>
              <a:tabLst>
                <a:tab pos="354965" algn="l"/>
                <a:tab pos="355600" algn="l"/>
              </a:tabLst>
            </a:pPr>
            <a:r>
              <a:rPr lang="en-US" sz="2400" spc="-10">
                <a:latin typeface="Times New Roman" panose="02020603050405020304" pitchFamily="18" charset="0"/>
                <a:cs typeface="Times New Roman" panose="02020603050405020304" pitchFamily="18" charset="0"/>
              </a:rPr>
              <a:t>One for One Replacement – New federal funds replace the</a:t>
            </a:r>
            <a:br>
              <a:rPr lang="en-US" sz="2400" spc="-10">
                <a:latin typeface="Times New Roman" panose="02020603050405020304" pitchFamily="18" charset="0"/>
                <a:cs typeface="Times New Roman" panose="02020603050405020304" pitchFamily="18" charset="0"/>
              </a:rPr>
            </a:br>
            <a:r>
              <a:rPr lang="en-US" sz="2400" spc="-10">
                <a:latin typeface="Times New Roman" panose="02020603050405020304" pitchFamily="18" charset="0"/>
                <a:cs typeface="Times New Roman" panose="02020603050405020304" pitchFamily="18" charset="0"/>
              </a:rPr>
              <a:t>existing revolving loan funds</a:t>
            </a:r>
          </a:p>
          <a:p>
            <a:pPr marL="812800" lvl="1" indent="-342900">
              <a:spcBef>
                <a:spcPts val="580"/>
              </a:spcBef>
              <a:buFont typeface="Wingdings" panose="05000000000000000000" pitchFamily="2" charset="2"/>
              <a:buChar char="§"/>
              <a:tabLst>
                <a:tab pos="756920" algn="l"/>
              </a:tabLst>
            </a:pPr>
            <a:r>
              <a:rPr lang="en-US" sz="2400">
                <a:latin typeface="Times New Roman" panose="02020603050405020304" pitchFamily="18" charset="0"/>
                <a:cs typeface="Times New Roman" panose="02020603050405020304" pitchFamily="18" charset="0"/>
              </a:rPr>
              <a:t>School match – level to be determined</a:t>
            </a:r>
          </a:p>
          <a:p>
            <a:pPr marL="812800" lvl="1" indent="-342900">
              <a:spcBef>
                <a:spcPts val="580"/>
              </a:spcBef>
              <a:buFont typeface="Wingdings" panose="05000000000000000000" pitchFamily="2" charset="2"/>
              <a:buChar char="§"/>
              <a:tabLst>
                <a:tab pos="756920" algn="l"/>
              </a:tabLst>
            </a:pPr>
            <a:r>
              <a:rPr lang="en-US" sz="2400">
                <a:latin typeface="Times New Roman" panose="02020603050405020304" pitchFamily="18" charset="0"/>
                <a:cs typeface="Times New Roman" panose="02020603050405020304" pitchFamily="18" charset="0"/>
              </a:rPr>
              <a:t>Updates the allocation formula, phases out the base guarantee</a:t>
            </a:r>
            <a:endParaRPr lang="en-US" sz="2400" spc="-10">
              <a:latin typeface="Times New Roman" panose="02020603050405020304" pitchFamily="18" charset="0"/>
              <a:cs typeface="Times New Roman" panose="02020603050405020304" pitchFamily="18" charset="0"/>
            </a:endParaRPr>
          </a:p>
          <a:p>
            <a:pPr marL="812800" lvl="1" indent="-342900">
              <a:spcBef>
                <a:spcPts val="825"/>
              </a:spcBef>
              <a:buFont typeface="Wingdings"/>
              <a:buChar char=""/>
              <a:tabLst>
                <a:tab pos="354965" algn="l"/>
                <a:tab pos="355600" algn="l"/>
              </a:tabLst>
            </a:pPr>
            <a:r>
              <a:rPr lang="en-US" sz="2400" spc="-10">
                <a:latin typeface="Times New Roman" panose="02020603050405020304" pitchFamily="18" charset="0"/>
                <a:cs typeface="Times New Roman" panose="02020603050405020304" pitchFamily="18" charset="0"/>
              </a:rPr>
              <a:t>No in-school interest</a:t>
            </a:r>
            <a:endParaRPr lang="en-US" sz="2400">
              <a:latin typeface="Times New Roman" panose="02020603050405020304" pitchFamily="18" charset="0"/>
              <a:cs typeface="Times New Roman" panose="02020603050405020304" pitchFamily="18" charset="0"/>
            </a:endParaRPr>
          </a:p>
          <a:p>
            <a:pPr marL="812800" lvl="1" indent="-342900">
              <a:spcBef>
                <a:spcPts val="580"/>
              </a:spcBef>
              <a:buFont typeface="Wingdings" panose="05000000000000000000" pitchFamily="2" charset="2"/>
              <a:buChar char="§"/>
              <a:tabLst>
                <a:tab pos="756920" algn="l"/>
              </a:tabLst>
            </a:pPr>
            <a:r>
              <a:rPr lang="en-US" sz="2400" spc="-10">
                <a:latin typeface="Times New Roman" panose="02020603050405020304" pitchFamily="18" charset="0"/>
                <a:cs typeface="Times New Roman" panose="02020603050405020304" pitchFamily="18" charset="0"/>
              </a:rPr>
              <a:t>No origination fees and loans remain low interest</a:t>
            </a:r>
          </a:p>
          <a:p>
            <a:pPr marL="812800" lvl="1" indent="-342900">
              <a:spcBef>
                <a:spcPts val="580"/>
              </a:spcBef>
              <a:buFont typeface="Wingdings" panose="05000000000000000000" pitchFamily="2" charset="2"/>
              <a:buChar char="§"/>
              <a:tabLst>
                <a:tab pos="756920" algn="l"/>
              </a:tabLst>
            </a:pPr>
            <a:r>
              <a:rPr lang="en-US" sz="2400" spc="-10">
                <a:latin typeface="Times New Roman" panose="02020603050405020304" pitchFamily="18" charset="0"/>
                <a:cs typeface="Times New Roman" panose="02020603050405020304" pitchFamily="18" charset="0"/>
              </a:rPr>
              <a:t>Maintains cancellations for public service</a:t>
            </a:r>
          </a:p>
          <a:p>
            <a:pPr marL="812800" lvl="1" indent="-342900">
              <a:spcBef>
                <a:spcPts val="580"/>
              </a:spcBef>
              <a:buFont typeface="Wingdings" panose="05000000000000000000" pitchFamily="2" charset="2"/>
              <a:buChar char="§"/>
              <a:tabLst>
                <a:tab pos="756920" algn="l"/>
              </a:tabLst>
            </a:pPr>
            <a:r>
              <a:rPr lang="en-US" sz="2400" spc="-10">
                <a:latin typeface="Times New Roman" panose="02020603050405020304" pitchFamily="18" charset="0"/>
                <a:cs typeface="Times New Roman" panose="02020603050405020304" pitchFamily="18" charset="0"/>
              </a:rPr>
              <a:t>Servicing remains school based subject to current regulations</a:t>
            </a:r>
          </a:p>
          <a:p>
            <a:pPr marL="756285" lvl="1" indent="-286385">
              <a:lnSpc>
                <a:spcPct val="100000"/>
              </a:lnSpc>
              <a:spcBef>
                <a:spcPts val="585"/>
              </a:spcBef>
              <a:buFont typeface="Arial"/>
              <a:buChar char="−"/>
              <a:tabLst>
                <a:tab pos="756920" algn="l"/>
              </a:tabLst>
            </a:pPr>
            <a:endParaRPr lang="en-US" sz="2000" spc="-10">
              <a:latin typeface="Times New Roman" panose="02020603050405020304" pitchFamily="18" charset="0"/>
              <a:cs typeface="Times New Roman" panose="02020603050405020304" pitchFamily="18" charset="0"/>
            </a:endParaRPr>
          </a:p>
          <a:p>
            <a:pPr marL="469900" lvl="1">
              <a:lnSpc>
                <a:spcPct val="100000"/>
              </a:lnSpc>
              <a:spcBef>
                <a:spcPts val="585"/>
              </a:spcBef>
              <a:tabLst>
                <a:tab pos="756920" algn="l"/>
              </a:tabLst>
            </a:pPr>
            <a:endParaRPr lang="en-US" sz="2000" spc="-10">
              <a:cs typeface="Calibri"/>
            </a:endParaRPr>
          </a:p>
        </p:txBody>
      </p:sp>
    </p:spTree>
    <p:extLst>
      <p:ext uri="{BB962C8B-B14F-4D97-AF65-F5344CB8AC3E}">
        <p14:creationId xmlns:p14="http://schemas.microsoft.com/office/powerpoint/2010/main" val="316489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28" y="152400"/>
            <a:ext cx="7466132" cy="762000"/>
          </a:xfrm>
        </p:spPr>
        <p:txBody>
          <a:bodyPr>
            <a:normAutofit/>
          </a:bodyPr>
          <a:lstStyle/>
          <a:p>
            <a:pPr algn="ctr"/>
            <a:r>
              <a:rPr lang="en-US" b="1" u="sng"/>
              <a:t>Perkins Reauthorization Themes</a:t>
            </a:r>
          </a:p>
        </p:txBody>
      </p:sp>
      <p:sp>
        <p:nvSpPr>
          <p:cNvPr id="3" name="Content Placeholder 2"/>
          <p:cNvSpPr>
            <a:spLocks noGrp="1"/>
          </p:cNvSpPr>
          <p:nvPr>
            <p:ph idx="1"/>
          </p:nvPr>
        </p:nvSpPr>
        <p:spPr>
          <a:xfrm>
            <a:off x="439194" y="990600"/>
            <a:ext cx="7866605" cy="5105400"/>
          </a:xfrm>
          <a:prstGeom prst="rect">
            <a:avLst/>
          </a:prstGeom>
        </p:spPr>
        <p:txBody>
          <a:bodyPr wrap="square">
            <a:noAutofit/>
          </a:bodyPr>
          <a:lstStyle/>
          <a:p>
            <a:pPr marL="502920">
              <a:spcBef>
                <a:spcPts val="600"/>
              </a:spcBef>
              <a:buClr>
                <a:srgbClr val="600000"/>
              </a:buClr>
              <a:buFont typeface="Wingdings" panose="05000000000000000000" pitchFamily="2" charset="2"/>
              <a:buChar char="§"/>
            </a:pPr>
            <a:r>
              <a:rPr lang="en-US" sz="2300"/>
              <a:t>Unify allocation formulas, broaden availability to more campuses</a:t>
            </a:r>
          </a:p>
          <a:p>
            <a:pPr marL="502920">
              <a:spcBef>
                <a:spcPts val="600"/>
              </a:spcBef>
              <a:buClr>
                <a:srgbClr val="600000"/>
              </a:buClr>
              <a:buFont typeface="Wingdings" panose="05000000000000000000" pitchFamily="2" charset="2"/>
              <a:buChar char="§"/>
            </a:pPr>
            <a:r>
              <a:rPr lang="en-US" sz="2300"/>
              <a:t>“Skin in the game”: Perkins is a long-established risk-sharing program where campuses put up their own money </a:t>
            </a:r>
          </a:p>
          <a:p>
            <a:pPr marL="502920">
              <a:spcBef>
                <a:spcPts val="600"/>
              </a:spcBef>
              <a:buClr>
                <a:srgbClr val="600000"/>
              </a:buClr>
              <a:buFont typeface="Wingdings" panose="05000000000000000000" pitchFamily="2" charset="2"/>
              <a:buChar char="§"/>
            </a:pPr>
            <a:r>
              <a:rPr lang="en-US" sz="2300"/>
              <a:t>Local Control of Funding:  Campuses allocate loan funds to students with need on an individual basis according to the situation on the campus and with the student</a:t>
            </a:r>
          </a:p>
          <a:p>
            <a:pPr marL="502920">
              <a:spcBef>
                <a:spcPts val="600"/>
              </a:spcBef>
              <a:buClr>
                <a:srgbClr val="600000"/>
              </a:buClr>
              <a:buFont typeface="Wingdings" panose="05000000000000000000" pitchFamily="2" charset="2"/>
              <a:buChar char="§"/>
            </a:pPr>
            <a:r>
              <a:rPr lang="en-US" sz="2300"/>
              <a:t>Local Responsibility for Management: Perkins is managed by campuses in every state</a:t>
            </a:r>
          </a:p>
          <a:p>
            <a:pPr marL="502920">
              <a:spcBef>
                <a:spcPts val="600"/>
              </a:spcBef>
              <a:buClr>
                <a:srgbClr val="600000"/>
              </a:buClr>
              <a:buFont typeface="Wingdings" panose="05000000000000000000" pitchFamily="2" charset="2"/>
              <a:buChar char="§"/>
            </a:pPr>
            <a:r>
              <a:rPr lang="en-US" sz="2300"/>
              <a:t>Reduced Role for Washington:  Campuses can manage Perkins portfolios without the need for large numbers of Department of Education staff involved</a:t>
            </a:r>
          </a:p>
          <a:p>
            <a:pPr indent="-182880">
              <a:spcBef>
                <a:spcPts val="600"/>
              </a:spcBef>
            </a:pPr>
            <a:endParaRPr lang="en-US" sz="2300"/>
          </a:p>
          <a:p>
            <a:pPr indent="-182880">
              <a:spcBef>
                <a:spcPts val="600"/>
              </a:spcBef>
            </a:pPr>
            <a:endParaRPr lang="en-US" sz="2300"/>
          </a:p>
        </p:txBody>
      </p:sp>
      <p:sp>
        <p:nvSpPr>
          <p:cNvPr id="4" name="Slide Number Placeholder 3"/>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ct val="0"/>
              </a:spcBef>
              <a:spcAft>
                <a:spcPct val="0"/>
              </a:spcAft>
              <a:buClrTx/>
              <a:buSzTx/>
              <a:buFontTx/>
              <a:buNone/>
              <a:defRPr/>
            </a:pPr>
            <a:fld id="{5C99F7B6-B6AC-4726-9291-5960819B7215}" type="slidenum">
              <a:rPr kumimoji="0" lang="en-US"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ct val="0"/>
                </a:spcBef>
                <a:spcAft>
                  <a:spcPct val="0"/>
                </a:spcAft>
                <a:buClrTx/>
                <a:buSzTx/>
                <a:buFontTx/>
                <a:buNone/>
                <a:defRPr/>
              </a:pPr>
              <a:t>17</a:t>
            </a:fld>
            <a:endParaRPr kumimoji="0" lang="en-US" b="0" i="0" u="none" strike="noStrike" kern="0" cap="none" spc="0" normalizeH="0" baseline="0" noProof="0">
              <a:ln>
                <a:noFill/>
              </a:ln>
              <a:solidFill>
                <a:prstClr val="white"/>
              </a:solidFill>
              <a:effectLst/>
              <a:uLnTx/>
              <a:uFillTx/>
            </a:endParaRPr>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860" y="152400"/>
            <a:ext cx="1143000" cy="1303020"/>
          </a:xfrm>
          <a:prstGeom prst="rect">
            <a:avLst/>
          </a:prstGeom>
        </p:spPr>
      </p:pic>
    </p:spTree>
    <p:extLst>
      <p:ext uri="{BB962C8B-B14F-4D97-AF65-F5344CB8AC3E}">
        <p14:creationId xmlns:p14="http://schemas.microsoft.com/office/powerpoint/2010/main" val="24154966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010400" cy="639762"/>
          </a:xfrm>
        </p:spPr>
        <p:txBody>
          <a:bodyPr>
            <a:normAutofit fontScale="90000"/>
          </a:bodyPr>
          <a:lstStyle/>
          <a:p>
            <a:r>
              <a:rPr lang="en-US" b="1" u="sng"/>
              <a:t>Some Perkins Wind-Down Issues</a:t>
            </a:r>
          </a:p>
        </p:txBody>
      </p:sp>
      <p:sp>
        <p:nvSpPr>
          <p:cNvPr id="3" name="Content Placeholder 2"/>
          <p:cNvSpPr>
            <a:spLocks noGrp="1"/>
          </p:cNvSpPr>
          <p:nvPr>
            <p:ph idx="1"/>
          </p:nvPr>
        </p:nvSpPr>
        <p:spPr>
          <a:xfrm>
            <a:off x="457200" y="990600"/>
            <a:ext cx="7848600" cy="4876800"/>
          </a:xfrm>
        </p:spPr>
        <p:txBody>
          <a:bodyPr>
            <a:noAutofit/>
          </a:bodyPr>
          <a:lstStyle/>
          <a:p>
            <a:pPr>
              <a:spcBef>
                <a:spcPct val="0"/>
              </a:spcBef>
            </a:pPr>
            <a:r>
              <a:rPr lang="en-US" sz="2200"/>
              <a:t>On October 6, the Department issued DCL GEN-17-10:</a:t>
            </a:r>
            <a:br>
              <a:rPr lang="en-US" sz="2200"/>
            </a:br>
            <a:endParaRPr lang="en-US" sz="1000"/>
          </a:p>
          <a:p>
            <a:pPr>
              <a:spcBef>
                <a:spcPct val="0"/>
              </a:spcBef>
              <a:buFont typeface="Wingdings"/>
              <a:buChar char="§"/>
            </a:pPr>
            <a:r>
              <a:rPr lang="en-US" sz="2200"/>
              <a:t>Institutions may continue servicing their Perkins Loans and distributing the assets to the Department on a regular basis until all outstanding Perkins Loans have been:</a:t>
            </a:r>
          </a:p>
          <a:p>
            <a:pPr lvl="1">
              <a:spcBef>
                <a:spcPct val="0"/>
              </a:spcBef>
            </a:pPr>
            <a:r>
              <a:rPr lang="en-US" sz="2000"/>
              <a:t>Paid in full</a:t>
            </a:r>
          </a:p>
          <a:p>
            <a:pPr lvl="1">
              <a:spcBef>
                <a:spcPct val="0"/>
              </a:spcBef>
            </a:pPr>
            <a:r>
              <a:rPr lang="en-US" sz="2000"/>
              <a:t>Otherwise fully retired (Cancelled, written off, etc.)</a:t>
            </a:r>
          </a:p>
          <a:p>
            <a:pPr lvl="1">
              <a:spcBef>
                <a:spcPct val="0"/>
              </a:spcBef>
            </a:pPr>
            <a:r>
              <a:rPr lang="en-US" sz="2000"/>
              <a:t>Assigned to the Department</a:t>
            </a:r>
          </a:p>
          <a:p>
            <a:pPr>
              <a:spcBef>
                <a:spcPct val="0"/>
              </a:spcBef>
            </a:pPr>
            <a:r>
              <a:rPr lang="en-US" sz="2200" u="sng"/>
              <a:t>Institutions are not required to assign Perkins loans to the Department or liquidate their Perkins loan revolving funds </a:t>
            </a:r>
          </a:p>
          <a:p>
            <a:pPr>
              <a:spcBef>
                <a:spcPct val="0"/>
              </a:spcBef>
              <a:buFont typeface="Wingdings"/>
              <a:buChar char="§"/>
            </a:pPr>
            <a:r>
              <a:rPr lang="en-US" sz="2200"/>
              <a:t>Institutions that continue servicing their Perkins loan portfolios must continue to:</a:t>
            </a:r>
          </a:p>
          <a:p>
            <a:pPr lvl="1">
              <a:spcBef>
                <a:spcPts val="624"/>
              </a:spcBef>
            </a:pPr>
            <a:r>
              <a:rPr lang="en-US" sz="2000"/>
              <a:t>Service the loans in accordance with the Perkins regulations</a:t>
            </a:r>
          </a:p>
          <a:p>
            <a:pPr lvl="1"/>
            <a:r>
              <a:rPr lang="en-US" sz="2000"/>
              <a:t>Report their outstanding loan portfolio using the FISAP. </a:t>
            </a:r>
          </a:p>
          <a:p>
            <a:pPr marL="0" indent="0">
              <a:spcBef>
                <a:spcPts val="1200"/>
              </a:spcBef>
              <a:buNone/>
            </a:pPr>
            <a:endParaRPr lang="en-US" sz="1900"/>
          </a:p>
        </p:txBody>
      </p:sp>
      <p:sp>
        <p:nvSpPr>
          <p:cNvPr id="4" name="Slide Number Placeholder 3"/>
          <p:cNvSpPr>
            <a:spLocks noGrp="1"/>
          </p:cNvSpPr>
          <p:nvPr>
            <p:ph type="sldNum" sz="quarter" idx="4294967295"/>
          </p:nvPr>
        </p:nvSpPr>
        <p:spPr>
          <a:xfrm>
            <a:off x="8458200" y="6324600"/>
            <a:ext cx="457201" cy="365125"/>
          </a:xfrm>
          <a:prstGeom prst="rect">
            <a:avLst/>
          </a:prstGeom>
        </p:spPr>
        <p:txBody>
          <a:bodyPr/>
          <a:lstStyle/>
          <a:p>
            <a:pPr algn="ctr"/>
            <a:fld id="{5C99F7B6-B6AC-4726-9291-5960819B7215}" type="slidenum">
              <a:rPr lang="en-US" b="1" smtClean="0">
                <a:solidFill>
                  <a:prstClr val="white"/>
                </a:solidFill>
              </a:rPr>
              <a:pPr algn="ctr"/>
              <a:t>18</a:t>
            </a:fld>
            <a:endParaRPr lang="en-US" b="1">
              <a:solidFill>
                <a:prstClr val="white"/>
              </a:solidFill>
            </a:endParaRPr>
          </a:p>
        </p:txBody>
      </p:sp>
    </p:spTree>
    <p:extLst>
      <p:ext uri="{BB962C8B-B14F-4D97-AF65-F5344CB8AC3E}">
        <p14:creationId xmlns:p14="http://schemas.microsoft.com/office/powerpoint/2010/main" val="353734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467600" cy="4876800"/>
          </a:xfrm>
        </p:spPr>
        <p:txBody>
          <a:bodyPr>
            <a:noAutofit/>
          </a:bodyPr>
          <a:lstStyle/>
          <a:p>
            <a:pPr>
              <a:spcBef>
                <a:spcPts val="1200"/>
              </a:spcBef>
              <a:buFont typeface="Wingdings"/>
              <a:buChar char="§"/>
            </a:pPr>
            <a:r>
              <a:rPr lang="en-US" sz="2200"/>
              <a:t>Institutions may choose to liquidate at any time in the future and may assign non-defaulted and/or defaulted Perkins Loans to the Department at any time. </a:t>
            </a:r>
          </a:p>
          <a:p>
            <a:pPr>
              <a:spcBef>
                <a:spcPts val="1200"/>
              </a:spcBef>
              <a:buFont typeface="Wingdings"/>
              <a:buChar char="§"/>
            </a:pPr>
            <a:r>
              <a:rPr lang="en-US" sz="2200" u="sng"/>
              <a:t>The institution loses all rights</a:t>
            </a:r>
            <a:r>
              <a:rPr lang="en-US" sz="2200" b="1" u="sng"/>
              <a:t> </a:t>
            </a:r>
            <a:r>
              <a:rPr lang="en-US" sz="2200" u="sng"/>
              <a:t>to assigned loans and will not receive any share of future amounts collected by the Department.</a:t>
            </a:r>
          </a:p>
          <a:p>
            <a:pPr>
              <a:spcBef>
                <a:spcPts val="1200"/>
              </a:spcBef>
              <a:buFont typeface="Wingdings"/>
              <a:buChar char="§"/>
            </a:pPr>
            <a:r>
              <a:rPr lang="en-US" sz="2200"/>
              <a:t>An administrative cost allowance cannot be charged against an institution’s Perkins Loan Revolving Fund because institutions will no longer be advancing funds to students after June 30, 2018.</a:t>
            </a:r>
          </a:p>
          <a:p>
            <a:pPr>
              <a:spcBef>
                <a:spcPts val="1200"/>
              </a:spcBef>
              <a:buFont typeface="Wingdings"/>
              <a:buChar char="§"/>
            </a:pPr>
            <a:r>
              <a:rPr lang="en-US" sz="2200"/>
              <a:t>The Department will begin collecting the Federal share of institutions’ Perkins Loan Revolving Funds following the submission of next year’s FISAP due October 1, 2018. </a:t>
            </a:r>
          </a:p>
          <a:p>
            <a:pPr>
              <a:spcBef>
                <a:spcPts val="1200"/>
              </a:spcBef>
              <a:buFont typeface="Wingdings"/>
              <a:buChar char="§"/>
            </a:pPr>
            <a:endParaRPr lang="en-US" sz="2200"/>
          </a:p>
        </p:txBody>
      </p:sp>
      <p:sp>
        <p:nvSpPr>
          <p:cNvPr id="4" name="Slide Number Placeholder 3"/>
          <p:cNvSpPr>
            <a:spLocks noGrp="1"/>
          </p:cNvSpPr>
          <p:nvPr>
            <p:ph type="sldNum" sz="quarter" idx="4294967295"/>
          </p:nvPr>
        </p:nvSpPr>
        <p:spPr>
          <a:xfrm>
            <a:off x="8458200" y="6324600"/>
            <a:ext cx="457201" cy="365125"/>
          </a:xfrm>
          <a:prstGeom prst="rect">
            <a:avLst/>
          </a:prstGeom>
        </p:spPr>
        <p:txBody>
          <a:bodyPr/>
          <a:lstStyle/>
          <a:p>
            <a:pPr algn="ctr"/>
            <a:fld id="{5C99F7B6-B6AC-4726-9291-5960819B7215}" type="slidenum">
              <a:rPr lang="en-US" b="1" smtClean="0">
                <a:solidFill>
                  <a:prstClr val="white"/>
                </a:solidFill>
              </a:rPr>
              <a:pPr algn="ctr"/>
              <a:t>19</a:t>
            </a:fld>
            <a:endParaRPr lang="en-US" b="1">
              <a:solidFill>
                <a:prstClr val="white"/>
              </a:solidFill>
            </a:endParaRPr>
          </a:p>
        </p:txBody>
      </p:sp>
      <p:sp>
        <p:nvSpPr>
          <p:cNvPr id="9" name="Title 1"/>
          <p:cNvSpPr>
            <a:spLocks noGrp="1"/>
          </p:cNvSpPr>
          <p:nvPr>
            <p:ph type="title"/>
          </p:nvPr>
        </p:nvSpPr>
        <p:spPr>
          <a:xfrm>
            <a:off x="533400" y="198438"/>
            <a:ext cx="7010400" cy="639762"/>
          </a:xfrm>
        </p:spPr>
        <p:txBody>
          <a:bodyPr>
            <a:normAutofit fontScale="90000"/>
          </a:bodyPr>
          <a:lstStyle/>
          <a:p>
            <a:r>
              <a:rPr lang="en-US" b="1" u="sng"/>
              <a:t>Key Perkins Wind-Down Points </a:t>
            </a:r>
          </a:p>
        </p:txBody>
      </p:sp>
    </p:spTree>
    <p:extLst>
      <p:ext uri="{BB962C8B-B14F-4D97-AF65-F5344CB8AC3E}">
        <p14:creationId xmlns:p14="http://schemas.microsoft.com/office/powerpoint/2010/main" val="411276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495300"/>
            <a:ext cx="7064829" cy="571500"/>
          </a:xfrm>
        </p:spPr>
        <p:txBody>
          <a:bodyPr vert="horz" lIns="68574" tIns="34286" rIns="68574" bIns="34286" rtlCol="0" anchor="ctr">
            <a:normAutofit fontScale="90000"/>
          </a:bodyPr>
          <a:lstStyle/>
          <a:p>
            <a:r>
              <a:rPr lang="en-US" b="1" u="sng"/>
              <a:t>The 115</a:t>
            </a:r>
            <a:r>
              <a:rPr lang="en-US" b="1" u="sng" baseline="30000"/>
              <a:t>th</a:t>
            </a:r>
            <a:r>
              <a:rPr lang="en-US" b="1" u="sng"/>
              <a:t> Congress</a:t>
            </a:r>
          </a:p>
        </p:txBody>
      </p:sp>
      <p:sp>
        <p:nvSpPr>
          <p:cNvPr id="13316" name="Content Placeholder 3"/>
          <p:cNvSpPr>
            <a:spLocks noGrp="1"/>
          </p:cNvSpPr>
          <p:nvPr>
            <p:ph idx="1"/>
          </p:nvPr>
        </p:nvSpPr>
        <p:spPr>
          <a:xfrm>
            <a:off x="338367" y="2228850"/>
            <a:ext cx="4199767" cy="2857500"/>
          </a:xfrm>
        </p:spPr>
        <p:txBody>
          <a:bodyPr vert="horz" lIns="68574" tIns="34286" rIns="68574" bIns="34286" rtlCol="0">
            <a:noAutofit/>
          </a:bodyPr>
          <a:lstStyle/>
          <a:p>
            <a:pPr>
              <a:buFont typeface="Wingdings" panose="05000000000000000000" pitchFamily="2" charset="2"/>
              <a:buChar char="§"/>
              <a:defRPr/>
            </a:pPr>
            <a:r>
              <a:rPr lang="en-US" sz="2100"/>
              <a:t>235 Republicans</a:t>
            </a:r>
          </a:p>
          <a:p>
            <a:pPr>
              <a:buFont typeface="Wingdings" panose="05000000000000000000" pitchFamily="2" charset="2"/>
              <a:buChar char="§"/>
              <a:defRPr/>
            </a:pPr>
            <a:r>
              <a:rPr lang="en-US" sz="2100"/>
              <a:t>193 Democrats</a:t>
            </a:r>
          </a:p>
          <a:p>
            <a:pPr>
              <a:buFont typeface="Wingdings" panose="05000000000000000000" pitchFamily="2" charset="2"/>
              <a:buChar char="§"/>
              <a:defRPr/>
            </a:pPr>
            <a:r>
              <a:rPr lang="en-US" sz="2100"/>
              <a:t>7 Vacancies</a:t>
            </a:r>
          </a:p>
          <a:p>
            <a:pPr>
              <a:defRPr/>
            </a:pPr>
            <a:r>
              <a:rPr lang="en-US" sz="2100"/>
              <a:t>Majority controls agenda</a:t>
            </a:r>
          </a:p>
          <a:p>
            <a:pPr lvl="1">
              <a:spcBef>
                <a:spcPct val="0"/>
              </a:spcBef>
              <a:defRPr/>
            </a:pPr>
            <a:r>
              <a:rPr lang="en-US" sz="1800"/>
              <a:t>Majority always rules unless it is divided</a:t>
            </a:r>
          </a:p>
          <a:p>
            <a:pPr lvl="1">
              <a:spcBef>
                <a:spcPct val="0"/>
              </a:spcBef>
              <a:defRPr/>
            </a:pPr>
            <a:r>
              <a:rPr lang="en-US" sz="1800"/>
              <a:t>Which it often is!</a:t>
            </a:r>
          </a:p>
        </p:txBody>
      </p:sp>
      <p:sp>
        <p:nvSpPr>
          <p:cNvPr id="8" name="Slide Number Placeholder 2"/>
          <p:cNvSpPr>
            <a:spLocks noGrp="1"/>
          </p:cNvSpPr>
          <p:nvPr>
            <p:ph type="sldNum" sz="quarter" idx="4294967295"/>
          </p:nvPr>
        </p:nvSpPr>
        <p:spPr>
          <a:xfrm>
            <a:off x="8305800" y="6324600"/>
            <a:ext cx="152400" cy="215444"/>
          </a:xfrm>
          <a:prstGeom prst="rect">
            <a:avLst/>
          </a:prstGeom>
        </p:spPr>
        <p:txBody>
          <a:bodyPr/>
          <a:lstStyle/>
          <a:p>
            <a:fld id="{BBF2A826-D9F4-4A2F-BBE8-58175F3E2984}" type="slidenum">
              <a:rPr lang="en-US" b="1" smtClean="0"/>
              <a:t>2</a:t>
            </a:fld>
            <a:endParaRPr lang="en-US" b="1"/>
          </a:p>
        </p:txBody>
      </p:sp>
      <p:sp>
        <p:nvSpPr>
          <p:cNvPr id="6147" name="Text Placeholder 2"/>
          <p:cNvSpPr>
            <a:spLocks noGrp="1"/>
          </p:cNvSpPr>
          <p:nvPr>
            <p:ph type="body" idx="4294967295"/>
          </p:nvPr>
        </p:nvSpPr>
        <p:spPr>
          <a:xfrm>
            <a:off x="304801" y="1714501"/>
            <a:ext cx="4041775" cy="479822"/>
          </a:xfrm>
        </p:spPr>
        <p:txBody>
          <a:bodyPr vert="horz" lIns="68574" tIns="34286" rIns="68574" bIns="34286" rtlCol="0" anchor="b">
            <a:normAutofit fontScale="92500" lnSpcReduction="20000"/>
          </a:bodyPr>
          <a:lstStyle/>
          <a:p>
            <a:pPr marL="0" indent="0">
              <a:buNone/>
            </a:pPr>
            <a:r>
              <a:rPr lang="en-US" u="sng">
                <a:latin typeface="Times New Roman" panose="02020603050405020304" pitchFamily="18" charset="0"/>
                <a:cs typeface="Times New Roman" panose="02020603050405020304" pitchFamily="18" charset="0"/>
              </a:rPr>
              <a:t>  House 	</a:t>
            </a:r>
            <a:r>
              <a:rPr lang="en-US">
                <a:latin typeface="Times New Roman" panose="02020603050405020304" pitchFamily="18" charset="0"/>
                <a:cs typeface="Times New Roman" panose="02020603050405020304" pitchFamily="18" charset="0"/>
              </a:rPr>
              <a:t> </a:t>
            </a:r>
          </a:p>
        </p:txBody>
      </p:sp>
      <p:sp>
        <p:nvSpPr>
          <p:cNvPr id="6149" name="Text Placeholder 4"/>
          <p:cNvSpPr>
            <a:spLocks noGrp="1"/>
          </p:cNvSpPr>
          <p:nvPr>
            <p:ph type="body" sz="quarter" idx="4294967295"/>
          </p:nvPr>
        </p:nvSpPr>
        <p:spPr>
          <a:xfrm>
            <a:off x="4495801" y="1714500"/>
            <a:ext cx="3843867" cy="479822"/>
          </a:xfrm>
        </p:spPr>
        <p:txBody>
          <a:bodyPr vert="horz" lIns="68574" tIns="34286" rIns="68574" bIns="34286" rtlCol="0" anchor="b">
            <a:normAutofit fontScale="92500" lnSpcReduction="20000"/>
          </a:bodyPr>
          <a:lstStyle/>
          <a:p>
            <a:pPr marL="0" indent="0">
              <a:buNone/>
            </a:pPr>
            <a:r>
              <a:rPr lang="en-US" u="sng">
                <a:latin typeface="Times New Roman" panose="02020603050405020304" pitchFamily="18" charset="0"/>
                <a:cs typeface="Times New Roman" panose="02020603050405020304" pitchFamily="18" charset="0"/>
              </a:rPr>
              <a:t>       Senate     		   </a:t>
            </a:r>
          </a:p>
        </p:txBody>
      </p:sp>
      <p:sp>
        <p:nvSpPr>
          <p:cNvPr id="13318" name="Content Placeholder 5"/>
          <p:cNvSpPr>
            <a:spLocks noGrp="1"/>
          </p:cNvSpPr>
          <p:nvPr>
            <p:ph sz="quarter" idx="4294967295"/>
          </p:nvPr>
        </p:nvSpPr>
        <p:spPr>
          <a:xfrm>
            <a:off x="4572000" y="2228851"/>
            <a:ext cx="4114801" cy="3131344"/>
          </a:xfrm>
        </p:spPr>
        <p:txBody>
          <a:bodyPr vert="horz" lIns="68574" tIns="34286" rIns="68574" bIns="34286" rtlCol="0">
            <a:noAutofit/>
          </a:bodyPr>
          <a:lstStyle/>
          <a:p>
            <a:pPr>
              <a:buClr>
                <a:srgbClr val="4C0000"/>
              </a:buClr>
              <a:buFont typeface="Wingdings" panose="05000000000000000000" pitchFamily="2" charset="2"/>
              <a:buChar char="§"/>
              <a:defRPr/>
            </a:pPr>
            <a:r>
              <a:rPr lang="en-US" sz="2100">
                <a:latin typeface="Times New Roman" panose="02020603050405020304" pitchFamily="18" charset="0"/>
                <a:cs typeface="Times New Roman" panose="02020603050405020304" pitchFamily="18" charset="0"/>
              </a:rPr>
              <a:t>51 Republicans</a:t>
            </a:r>
          </a:p>
          <a:p>
            <a:pPr>
              <a:buClr>
                <a:srgbClr val="4C0000"/>
              </a:buClr>
              <a:buFont typeface="Wingdings" panose="05000000000000000000" pitchFamily="2" charset="2"/>
              <a:buChar char="§"/>
              <a:defRPr/>
            </a:pPr>
            <a:r>
              <a:rPr lang="en-US" sz="2100">
                <a:latin typeface="Times New Roman" panose="02020603050405020304" pitchFamily="18" charset="0"/>
                <a:cs typeface="Times New Roman" panose="02020603050405020304" pitchFamily="18" charset="0"/>
              </a:rPr>
              <a:t>49 Democrats</a:t>
            </a:r>
          </a:p>
          <a:p>
            <a:pPr>
              <a:buClr>
                <a:srgbClr val="4C0000"/>
              </a:buClr>
              <a:buFont typeface="Wingdings" panose="05000000000000000000" pitchFamily="2" charset="2"/>
              <a:buChar char="§"/>
              <a:defRPr/>
            </a:pPr>
            <a:r>
              <a:rPr lang="en-US" sz="2100">
                <a:latin typeface="Times New Roman" panose="02020603050405020304" pitchFamily="18" charset="0"/>
                <a:cs typeface="Times New Roman" panose="02020603050405020304" pitchFamily="18" charset="0"/>
              </a:rPr>
              <a:t>Majority sets agenda </a:t>
            </a:r>
          </a:p>
          <a:p>
            <a:pPr lvl="1">
              <a:spcBef>
                <a:spcPct val="0"/>
              </a:spcBef>
              <a:buClr>
                <a:srgbClr val="4C0000"/>
              </a:buClr>
              <a:buFont typeface="Book Antiqua" panose="02040602050305030304" pitchFamily="18" charset="0"/>
              <a:buChar char="–"/>
              <a:defRPr/>
            </a:pPr>
            <a:r>
              <a:rPr lang="en-US" sz="1800">
                <a:latin typeface="Times New Roman" panose="02020603050405020304" pitchFamily="18" charset="0"/>
                <a:cs typeface="Times New Roman" panose="02020603050405020304" pitchFamily="18" charset="0"/>
              </a:rPr>
              <a:t>60 votes needed to move legislation forward </a:t>
            </a:r>
          </a:p>
          <a:p>
            <a:pPr lvl="1">
              <a:spcBef>
                <a:spcPct val="0"/>
              </a:spcBef>
              <a:buClr>
                <a:srgbClr val="4C0000"/>
              </a:buClr>
              <a:buFont typeface="Book Antiqua" panose="02040602050305030304" pitchFamily="18" charset="0"/>
              <a:buChar char="–"/>
              <a:defRPr/>
            </a:pPr>
            <a:r>
              <a:rPr lang="en-US" sz="1800">
                <a:latin typeface="Times New Roman" panose="02020603050405020304" pitchFamily="18" charset="0"/>
                <a:cs typeface="Times New Roman" panose="02020603050405020304" pitchFamily="18" charset="0"/>
              </a:rPr>
              <a:t>Major exception: </a:t>
            </a:r>
            <a:r>
              <a:rPr lang="en-US" sz="1800" b="1">
                <a:latin typeface="Times New Roman" panose="02020603050405020304" pitchFamily="18" charset="0"/>
                <a:cs typeface="Times New Roman" panose="02020603050405020304" pitchFamily="18" charset="0"/>
              </a:rPr>
              <a:t>“Budget Reconciliation”</a:t>
            </a:r>
          </a:p>
        </p:txBody>
      </p:sp>
    </p:spTree>
    <p:extLst>
      <p:ext uri="{BB962C8B-B14F-4D97-AF65-F5344CB8AC3E}">
        <p14:creationId xmlns:p14="http://schemas.microsoft.com/office/powerpoint/2010/main" val="283477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152400"/>
            <a:ext cx="7010400" cy="639762"/>
          </a:xfrm>
        </p:spPr>
        <p:txBody>
          <a:bodyPr>
            <a:normAutofit fontScale="90000"/>
          </a:bodyPr>
          <a:lstStyle/>
          <a:p>
            <a:r>
              <a:rPr lang="en-US" b="1" u="sng"/>
              <a:t>Perkins Wind-Down Points</a:t>
            </a:r>
          </a:p>
        </p:txBody>
      </p:sp>
      <p:sp>
        <p:nvSpPr>
          <p:cNvPr id="3" name="Content Placeholder 2"/>
          <p:cNvSpPr>
            <a:spLocks noGrp="1"/>
          </p:cNvSpPr>
          <p:nvPr>
            <p:ph idx="1"/>
          </p:nvPr>
        </p:nvSpPr>
        <p:spPr>
          <a:xfrm>
            <a:off x="228600" y="838200"/>
            <a:ext cx="7620000" cy="4876800"/>
          </a:xfrm>
        </p:spPr>
        <p:txBody>
          <a:bodyPr>
            <a:noAutofit/>
          </a:bodyPr>
          <a:lstStyle/>
          <a:p>
            <a:pPr>
              <a:buFont typeface="Wingdings"/>
              <a:buChar char="§"/>
            </a:pPr>
            <a:r>
              <a:rPr lang="en-US" sz="1950"/>
              <a:t>The calculation of the FCC to be returned to the Department and the </a:t>
            </a:r>
            <a:br>
              <a:rPr lang="en-US" sz="1950"/>
            </a:br>
            <a:r>
              <a:rPr lang="en-US" sz="1950"/>
              <a:t>ICC, which remains at the institution, will be similar to the </a:t>
            </a:r>
            <a:br>
              <a:rPr lang="en-US" sz="1950"/>
            </a:br>
            <a:r>
              <a:rPr lang="en-US" sz="1950"/>
              <a:t>Excess Liquid Capital (ELC) process currently in place.  </a:t>
            </a:r>
          </a:p>
          <a:p>
            <a:pPr>
              <a:buFont typeface="Wingdings"/>
              <a:buChar char="§"/>
            </a:pPr>
            <a:r>
              <a:rPr lang="en-US" sz="1950"/>
              <a:t>The </a:t>
            </a:r>
            <a:r>
              <a:rPr lang="en-US" sz="1950" err="1"/>
              <a:t>ELC process accounts for changes in the ICC matching requirements that </a:t>
            </a:r>
            <a:r>
              <a:rPr lang="en-US" sz="1950"/>
              <a:t>occurred over time, as well as any overmatching.</a:t>
            </a:r>
          </a:p>
          <a:p>
            <a:pPr>
              <a:spcBef>
                <a:spcPts val="1200"/>
              </a:spcBef>
              <a:buFont typeface="Wingdings"/>
              <a:buChar char="§"/>
            </a:pPr>
            <a:r>
              <a:rPr lang="en-US" sz="1950"/>
              <a:t>Any FCC previously returned to the Department, and any ICC that was previously returned to the institution will be taken into account.</a:t>
            </a:r>
          </a:p>
          <a:p>
            <a:pPr>
              <a:spcBef>
                <a:spcPts val="800"/>
              </a:spcBef>
              <a:buFont typeface="Wingdings"/>
              <a:buChar char="§"/>
            </a:pPr>
            <a:r>
              <a:rPr lang="en-US" sz="1950" u="sng"/>
              <a:t>Unreimbursed cancellation amounts will not be considered in determining the Federal share to be returned because HEA Section 465(b) (used to) prohibit the use of funds appropriated for FCCs from being used for cancellation reimbursement</a:t>
            </a:r>
            <a:r>
              <a:rPr lang="en-US" sz="1950" b="1"/>
              <a:t>. Note: that section was changed in 2015!</a:t>
            </a:r>
          </a:p>
          <a:p>
            <a:pPr>
              <a:spcBef>
                <a:spcPts val="800"/>
              </a:spcBef>
              <a:buFont typeface="Wingdings"/>
              <a:buChar char="§"/>
            </a:pPr>
            <a:r>
              <a:rPr lang="en-US" sz="1950"/>
              <a:t>The Department will provide more information on the distribution of the assets of institutions’ Perkins Loan Revolving Funds, including deadlines, prior to the October 1, 2018, FISAP submission deadline.    </a:t>
            </a:r>
          </a:p>
          <a:p>
            <a:pPr>
              <a:spcBef>
                <a:spcPts val="800"/>
              </a:spcBef>
              <a:buFont typeface="Wingdings"/>
              <a:buChar char="§"/>
            </a:pPr>
            <a:endParaRPr lang="en-US" sz="1950"/>
          </a:p>
          <a:p>
            <a:pPr marL="0" indent="0">
              <a:buNone/>
            </a:pPr>
            <a:r>
              <a:rPr lang="en-US" sz="1950"/>
              <a:t> </a:t>
            </a:r>
          </a:p>
        </p:txBody>
      </p:sp>
      <p:sp>
        <p:nvSpPr>
          <p:cNvPr id="4" name="Slide Number Placeholder 3"/>
          <p:cNvSpPr>
            <a:spLocks noGrp="1"/>
          </p:cNvSpPr>
          <p:nvPr>
            <p:ph type="sldNum" sz="quarter" idx="4294967295"/>
          </p:nvPr>
        </p:nvSpPr>
        <p:spPr>
          <a:xfrm>
            <a:off x="8534400" y="6324600"/>
            <a:ext cx="457201" cy="365125"/>
          </a:xfrm>
          <a:prstGeom prst="rect">
            <a:avLst/>
          </a:prstGeom>
        </p:spPr>
        <p:txBody>
          <a:bodyPr/>
          <a:lstStyle/>
          <a:p>
            <a:fld id="{5C99F7B6-B6AC-4726-9291-5960819B7215}" type="slidenum">
              <a:rPr lang="en-US" b="1" smtClean="0">
                <a:solidFill>
                  <a:prstClr val="white"/>
                </a:solidFill>
              </a:rPr>
              <a:t>20</a:t>
            </a:fld>
            <a:endParaRPr lang="en-US" b="1">
              <a:solidFill>
                <a:prstClr val="white"/>
              </a:solidFill>
            </a:endParaRPr>
          </a:p>
        </p:txBody>
      </p:sp>
    </p:spTree>
    <p:extLst>
      <p:ext uri="{BB962C8B-B14F-4D97-AF65-F5344CB8AC3E}">
        <p14:creationId xmlns:p14="http://schemas.microsoft.com/office/powerpoint/2010/main" val="3095226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28" y="152400"/>
            <a:ext cx="7466132" cy="762000"/>
          </a:xfrm>
        </p:spPr>
        <p:txBody>
          <a:bodyPr>
            <a:normAutofit/>
          </a:bodyPr>
          <a:lstStyle/>
          <a:p>
            <a:r>
              <a:rPr lang="en-US" b="1" u="sng"/>
              <a:t>Reasons Not To Liquidate</a:t>
            </a:r>
          </a:p>
        </p:txBody>
      </p:sp>
      <p:sp>
        <p:nvSpPr>
          <p:cNvPr id="3" name="Content Placeholder 2"/>
          <p:cNvSpPr>
            <a:spLocks noGrp="1"/>
          </p:cNvSpPr>
          <p:nvPr>
            <p:ph idx="1"/>
          </p:nvPr>
        </p:nvSpPr>
        <p:spPr>
          <a:xfrm>
            <a:off x="439194" y="990600"/>
            <a:ext cx="7866605" cy="5105400"/>
          </a:xfrm>
          <a:prstGeom prst="rect">
            <a:avLst/>
          </a:prstGeom>
        </p:spPr>
        <p:txBody>
          <a:bodyPr wrap="square">
            <a:noAutofit/>
          </a:bodyPr>
          <a:lstStyle/>
          <a:p>
            <a:pPr marL="355600">
              <a:spcBef>
                <a:spcPts val="825"/>
              </a:spcBef>
              <a:buFont typeface="Wingdings"/>
              <a:buChar char=""/>
              <a:tabLst>
                <a:tab pos="354965" algn="l"/>
                <a:tab pos="355600" algn="l"/>
              </a:tabLst>
            </a:pPr>
            <a:r>
              <a:rPr lang="en-US" sz="1800" spc="-10"/>
              <a:t>There is no rush because ED has not issued final guidance</a:t>
            </a:r>
          </a:p>
          <a:p>
            <a:pPr marL="355600">
              <a:spcBef>
                <a:spcPts val="580"/>
              </a:spcBef>
              <a:tabLst>
                <a:tab pos="756920" algn="l"/>
              </a:tabLst>
            </a:pPr>
            <a:r>
              <a:rPr lang="en-US" sz="1800" u="sng"/>
              <a:t>You lose your Institutional Capital Contribution </a:t>
            </a:r>
            <a:r>
              <a:rPr lang="en-US" sz="1800"/>
              <a:t>(ICC) for assigned loans</a:t>
            </a:r>
          </a:p>
          <a:p>
            <a:pPr marL="756285" lvl="1" indent="-286385">
              <a:lnSpc>
                <a:spcPct val="100000"/>
              </a:lnSpc>
              <a:spcBef>
                <a:spcPts val="585"/>
              </a:spcBef>
              <a:buFont typeface="Arial"/>
              <a:buChar char="−"/>
              <a:tabLst>
                <a:tab pos="756920" algn="l"/>
              </a:tabLst>
            </a:pPr>
            <a:r>
              <a:rPr lang="en-US" sz="1800" spc="-10"/>
              <a:t>You would also likely forfeit any ICC reimbursements for cancelled loans</a:t>
            </a:r>
          </a:p>
          <a:p>
            <a:pPr marL="355600">
              <a:spcBef>
                <a:spcPts val="825"/>
              </a:spcBef>
              <a:buFont typeface="Wingdings"/>
              <a:buChar char=""/>
              <a:tabLst>
                <a:tab pos="354965" algn="l"/>
                <a:tab pos="355600" algn="l"/>
              </a:tabLst>
            </a:pPr>
            <a:r>
              <a:rPr lang="en-US" sz="1800" spc="-10"/>
              <a:t>The additional cost to your school could be tremendous:</a:t>
            </a:r>
          </a:p>
          <a:p>
            <a:pPr marL="756285" lvl="1" indent="-286385">
              <a:lnSpc>
                <a:spcPct val="100000"/>
              </a:lnSpc>
              <a:spcBef>
                <a:spcPts val="580"/>
              </a:spcBef>
              <a:buFont typeface="Arial"/>
              <a:buChar char="−"/>
              <a:tabLst>
                <a:tab pos="756920" algn="l"/>
              </a:tabLst>
            </a:pPr>
            <a:r>
              <a:rPr lang="en-US" sz="1800"/>
              <a:t>You could be liable for $100k’s in “bad loans”</a:t>
            </a:r>
          </a:p>
          <a:p>
            <a:pPr marL="756285" lvl="1" indent="-286385">
              <a:lnSpc>
                <a:spcPct val="100000"/>
              </a:lnSpc>
              <a:spcBef>
                <a:spcPts val="580"/>
              </a:spcBef>
              <a:buFont typeface="Arial"/>
              <a:buChar char="−"/>
              <a:tabLst>
                <a:tab pos="756920" algn="l"/>
              </a:tabLst>
            </a:pPr>
            <a:r>
              <a:rPr lang="en-US" sz="1800"/>
              <a:t>Human resources required to complete liquidation are tremendous</a:t>
            </a:r>
          </a:p>
          <a:p>
            <a:pPr marL="355600">
              <a:spcBef>
                <a:spcPts val="580"/>
              </a:spcBef>
              <a:tabLst>
                <a:tab pos="756920" algn="l"/>
              </a:tabLst>
            </a:pPr>
            <a:r>
              <a:rPr lang="en-US" sz="1800" spc="-10"/>
              <a:t>Of Note: COHEAO is advocating for an Administrative Cost Allowance to allow schools to continue servicing loans</a:t>
            </a:r>
          </a:p>
          <a:p>
            <a:pPr marL="355600">
              <a:spcBef>
                <a:spcPts val="580"/>
              </a:spcBef>
              <a:tabLst>
                <a:tab pos="756920" algn="l"/>
              </a:tabLst>
            </a:pPr>
            <a:r>
              <a:rPr lang="en-US" sz="1800" spc="-10"/>
              <a:t>Liquidation could be incredibly disruptive to current and former students </a:t>
            </a:r>
          </a:p>
          <a:p>
            <a:pPr marL="355600">
              <a:spcBef>
                <a:spcPts val="580"/>
              </a:spcBef>
              <a:tabLst>
                <a:tab pos="756920" algn="l"/>
              </a:tabLst>
            </a:pPr>
            <a:r>
              <a:rPr lang="en-US" sz="1800" spc="-10"/>
              <a:t>You can reassign problem loans without liquidation – schools should regularly be reviewing old portfolios to determine the best place for a loan</a:t>
            </a:r>
          </a:p>
          <a:p>
            <a:pPr indent="-182880">
              <a:spcBef>
                <a:spcPts val="600"/>
              </a:spcBef>
            </a:pPr>
            <a:endParaRPr lang="en-US" sz="2300"/>
          </a:p>
          <a:p>
            <a:pPr indent="-182880">
              <a:spcBef>
                <a:spcPts val="600"/>
              </a:spcBef>
            </a:pPr>
            <a:endParaRPr lang="en-US" sz="2300"/>
          </a:p>
        </p:txBody>
      </p:sp>
      <p:sp>
        <p:nvSpPr>
          <p:cNvPr id="4" name="Slide Number Placeholder 3"/>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ct val="0"/>
              </a:spcBef>
              <a:spcAft>
                <a:spcPct val="0"/>
              </a:spcAft>
              <a:buClrTx/>
              <a:buSzTx/>
              <a:buFontTx/>
              <a:buNone/>
              <a:defRPr/>
            </a:pPr>
            <a:fld id="{5C99F7B6-B6AC-4726-9291-5960819B7215}" type="slidenum">
              <a:rPr kumimoji="0" lang="en-US"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ct val="0"/>
                </a:spcBef>
                <a:spcAft>
                  <a:spcPct val="0"/>
                </a:spcAft>
                <a:buClrTx/>
                <a:buSzTx/>
                <a:buFontTx/>
                <a:buNone/>
                <a:defRPr/>
              </a:pPr>
              <a:t>21</a:t>
            </a:fld>
            <a:endParaRPr kumimoji="0" lang="en-US" b="0" i="0" u="none" strike="noStrike" kern="0" cap="none" spc="0" normalizeH="0" baseline="0" noProof="0">
              <a:ln>
                <a:noFill/>
              </a:ln>
              <a:solidFill>
                <a:prstClr val="white"/>
              </a:solidFill>
              <a:effectLst/>
              <a:uLnTx/>
              <a:uFillTx/>
            </a:endParaRPr>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860" y="152400"/>
            <a:ext cx="1143000" cy="1303020"/>
          </a:xfrm>
          <a:prstGeom prst="rect">
            <a:avLst/>
          </a:prstGeom>
        </p:spPr>
      </p:pic>
    </p:spTree>
    <p:extLst>
      <p:ext uri="{BB962C8B-B14F-4D97-AF65-F5344CB8AC3E}">
        <p14:creationId xmlns:p14="http://schemas.microsoft.com/office/powerpoint/2010/main" val="26815510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762000"/>
          </a:xfrm>
        </p:spPr>
        <p:txBody>
          <a:bodyPr>
            <a:noAutofit/>
          </a:bodyPr>
          <a:lstStyle/>
          <a:p>
            <a:r>
              <a:rPr lang="en-US" b="1"/>
              <a:t>You Can Still Make a Difference</a:t>
            </a:r>
          </a:p>
        </p:txBody>
      </p:sp>
      <p:sp>
        <p:nvSpPr>
          <p:cNvPr id="4" name="Content Placeholder 3"/>
          <p:cNvSpPr>
            <a:spLocks noGrp="1"/>
          </p:cNvSpPr>
          <p:nvPr>
            <p:ph idx="1"/>
          </p:nvPr>
        </p:nvSpPr>
        <p:spPr>
          <a:xfrm>
            <a:off x="456128" y="1066800"/>
            <a:ext cx="7925872" cy="4876800"/>
          </a:xfrm>
        </p:spPr>
        <p:txBody>
          <a:bodyPr>
            <a:normAutofit/>
          </a:bodyPr>
          <a:lstStyle/>
          <a:p>
            <a:pPr marL="91440" indent="0">
              <a:buNone/>
            </a:pPr>
            <a:r>
              <a:rPr lang="en-US" sz="2400" b="1"/>
              <a:t>What You Can Do:</a:t>
            </a:r>
          </a:p>
          <a:p>
            <a:pPr marL="640080" indent="-365760"/>
            <a:r>
              <a:rPr lang="en-US" sz="2200"/>
              <a:t>Continue to communicate with Congress about harm to students from loss of campus-based loans</a:t>
            </a:r>
          </a:p>
          <a:p>
            <a:pPr marL="640080" indent="-365760"/>
            <a:r>
              <a:rPr lang="en-US" sz="2200"/>
              <a:t>Share Perkins info with colleagues: Upper Administration, Financial Aid/Student Accounts &amp; Government Relations</a:t>
            </a:r>
          </a:p>
          <a:p>
            <a:pPr marL="640080" indent="-365760"/>
            <a:r>
              <a:rPr lang="en-US" sz="2200"/>
              <a:t>See COHEAO’s Advocacy Page &amp; Media Center (COHEAO.org)</a:t>
            </a:r>
          </a:p>
          <a:p>
            <a:pPr marL="640080" indent="-365760"/>
            <a:r>
              <a:rPr lang="en-US" sz="2200"/>
              <a:t>Continue to service your loans</a:t>
            </a:r>
          </a:p>
          <a:p>
            <a:pPr marL="640080" indent="-365760"/>
            <a:r>
              <a:rPr lang="en-US" sz="2200"/>
              <a:t>Advocate for ACA</a:t>
            </a:r>
          </a:p>
          <a:p>
            <a:pPr marL="640080" indent="-365760"/>
            <a:r>
              <a:rPr lang="en-US" sz="2200"/>
              <a:t>Advocate for unreimbursed cancellation benefits.</a:t>
            </a:r>
          </a:p>
          <a:p>
            <a:pPr marL="640080" indent="-365760"/>
            <a:r>
              <a:rPr lang="en-US" sz="2400"/>
              <a:t>Join COHEAO – new institutional loan task force created – Look at ways to make use of Perkins funds</a:t>
            </a:r>
          </a:p>
        </p:txBody>
      </p:sp>
      <p:sp>
        <p:nvSpPr>
          <p:cNvPr id="7" name="Slide Number Placeholder 6"/>
          <p:cNvSpPr>
            <a:spLocks noGrp="1"/>
          </p:cNvSpPr>
          <p:nvPr>
            <p:ph type="sldNum" sz="quarter" idx="12"/>
          </p:nvPr>
        </p:nvSpPr>
        <p:spPr/>
        <p:txBody>
          <a:bodyPr/>
          <a:lstStyle/>
          <a:p>
            <a:fld id="{BBF2A826-D9F4-4A2F-BBE8-58175F3E2984}" type="slidenum">
              <a:rPr lang="en-US" smtClean="0"/>
              <a:t>22</a:t>
            </a:fld>
            <a:endParaRPr lang="en-US"/>
          </a:p>
        </p:txBody>
      </p:sp>
      <p:cxnSp>
        <p:nvCxnSpPr>
          <p:cNvPr id="5" name="Straight Connector 4"/>
          <p:cNvCxnSpPr/>
          <p:nvPr/>
        </p:nvCxnSpPr>
        <p:spPr>
          <a:xfrm>
            <a:off x="456128" y="914400"/>
            <a:ext cx="7446248" cy="0"/>
          </a:xfrm>
          <a:prstGeom prst="line">
            <a:avLst/>
          </a:prstGeom>
          <a:ln w="57150">
            <a:solidFill>
              <a:srgbClr val="4C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376" y="119216"/>
            <a:ext cx="1165424" cy="1328584"/>
          </a:xfrm>
          <a:prstGeom prst="rect">
            <a:avLst/>
          </a:prstGeom>
        </p:spPr>
      </p:pic>
    </p:spTree>
    <p:extLst>
      <p:ext uri="{BB962C8B-B14F-4D97-AF65-F5344CB8AC3E}">
        <p14:creationId xmlns:p14="http://schemas.microsoft.com/office/powerpoint/2010/main" val="16563174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477000" cy="685800"/>
          </a:xfrm>
        </p:spPr>
        <p:txBody>
          <a:bodyPr>
            <a:normAutofit/>
          </a:bodyPr>
          <a:lstStyle/>
          <a:p>
            <a:r>
              <a:rPr lang="en-US" sz="3600" b="1">
                <a:effectLst>
                  <a:outerShdw blurRad="38100" dist="38100" dir="2700000" algn="tl">
                    <a:srgbClr val="000000">
                      <a:alpha val="43137"/>
                    </a:srgbClr>
                  </a:outerShdw>
                </a:effectLst>
                <a:latin typeface="Book Antiqua" panose="02040602050305030304" pitchFamily="18" charset="0"/>
              </a:rPr>
              <a:t>Contact Information</a:t>
            </a:r>
            <a:endParaRPr lang="en-US" sz="3600"/>
          </a:p>
        </p:txBody>
      </p:sp>
      <p:sp>
        <p:nvSpPr>
          <p:cNvPr id="3" name="Content Placeholder 2"/>
          <p:cNvSpPr>
            <a:spLocks noGrp="1"/>
          </p:cNvSpPr>
          <p:nvPr>
            <p:ph idx="1"/>
          </p:nvPr>
        </p:nvSpPr>
        <p:spPr>
          <a:xfrm>
            <a:off x="609600" y="1036637"/>
            <a:ext cx="6553200" cy="4906963"/>
          </a:xfrm>
        </p:spPr>
        <p:txBody>
          <a:bodyPr>
            <a:noAutofit/>
          </a:bodyPr>
          <a:lstStyle/>
          <a:p>
            <a:pPr lvl="0">
              <a:spcBef>
                <a:spcPts val="100"/>
              </a:spcBef>
              <a:buNone/>
            </a:pPr>
            <a:r>
              <a:rPr lang="en-US" sz="1400" b="1">
                <a:solidFill>
                  <a:prstClr val="black"/>
                </a:solidFill>
              </a:rPr>
              <a:t>Harrison Wadsworth</a:t>
            </a:r>
          </a:p>
          <a:p>
            <a:pPr lvl="0">
              <a:spcBef>
                <a:spcPts val="100"/>
              </a:spcBef>
              <a:buNone/>
            </a:pPr>
            <a:r>
              <a:rPr lang="en-US" sz="1400">
                <a:solidFill>
                  <a:prstClr val="black"/>
                </a:solidFill>
              </a:rPr>
              <a:t>Executive Director, COHEAO</a:t>
            </a:r>
            <a:endParaRPr lang="en-US" sz="1400" b="1">
              <a:solidFill>
                <a:prstClr val="black"/>
              </a:solidFill>
            </a:endParaRPr>
          </a:p>
          <a:p>
            <a:pPr lvl="0">
              <a:spcBef>
                <a:spcPts val="100"/>
              </a:spcBef>
              <a:buNone/>
            </a:pPr>
            <a:r>
              <a:rPr lang="en-US" sz="1400">
                <a:solidFill>
                  <a:prstClr val="black"/>
                </a:solidFill>
              </a:rPr>
              <a:t>Principal, Bose Washington Partners</a:t>
            </a:r>
          </a:p>
          <a:p>
            <a:pPr>
              <a:spcBef>
                <a:spcPts val="100"/>
              </a:spcBef>
              <a:buNone/>
            </a:pPr>
            <a:r>
              <a:rPr lang="en-US" sz="1400">
                <a:solidFill>
                  <a:prstClr val="black"/>
                </a:solidFill>
              </a:rPr>
              <a:t>202-349-2303</a:t>
            </a:r>
          </a:p>
          <a:p>
            <a:pPr lvl="0">
              <a:spcBef>
                <a:spcPts val="100"/>
              </a:spcBef>
              <a:buNone/>
            </a:pPr>
            <a:r>
              <a:rPr lang="en-US" sz="1400">
                <a:solidFill>
                  <a:prstClr val="black"/>
                </a:solidFill>
                <a:hlinkClick r:id="rId3"/>
              </a:rPr>
              <a:t>hwadsworth@bosewashingtonpartners.com</a:t>
            </a:r>
            <a:endParaRPr lang="en-US" sz="1400">
              <a:solidFill>
                <a:prstClr val="black"/>
              </a:solidFill>
            </a:endParaRPr>
          </a:p>
          <a:p>
            <a:pPr lvl="0">
              <a:spcBef>
                <a:spcPct val="0"/>
              </a:spcBef>
              <a:buNone/>
            </a:pPr>
            <a:endParaRPr lang="en-US" sz="1400" b="1">
              <a:solidFill>
                <a:prstClr val="black"/>
              </a:solidFill>
            </a:endParaRPr>
          </a:p>
          <a:p>
            <a:pPr lvl="0">
              <a:spcBef>
                <a:spcPct val="0"/>
              </a:spcBef>
              <a:buNone/>
            </a:pPr>
            <a:r>
              <a:rPr lang="en-US" sz="1400" b="1">
                <a:solidFill>
                  <a:prstClr val="black"/>
                </a:solidFill>
              </a:rPr>
              <a:t>Jared Solomon</a:t>
            </a:r>
          </a:p>
          <a:p>
            <a:pPr lvl="0">
              <a:spcBef>
                <a:spcPct val="0"/>
              </a:spcBef>
              <a:buNone/>
            </a:pPr>
            <a:r>
              <a:rPr lang="en-US" sz="1400">
                <a:solidFill>
                  <a:prstClr val="black"/>
                </a:solidFill>
              </a:rPr>
              <a:t>Associate Director, COHEAO</a:t>
            </a:r>
          </a:p>
          <a:p>
            <a:pPr lvl="0">
              <a:spcBef>
                <a:spcPct val="0"/>
              </a:spcBef>
              <a:buNone/>
            </a:pPr>
            <a:r>
              <a:rPr lang="en-US" sz="1400">
                <a:solidFill>
                  <a:prstClr val="black"/>
                </a:solidFill>
              </a:rPr>
              <a:t>Assistant Vice President, Bose Washington Partners</a:t>
            </a:r>
          </a:p>
          <a:p>
            <a:pPr lvl="0">
              <a:spcBef>
                <a:spcPct val="0"/>
              </a:spcBef>
              <a:buNone/>
            </a:pPr>
            <a:r>
              <a:rPr lang="en-US" sz="1400">
                <a:solidFill>
                  <a:prstClr val="black"/>
                </a:solidFill>
              </a:rPr>
              <a:t>202-289-3910</a:t>
            </a:r>
          </a:p>
          <a:p>
            <a:pPr lvl="0">
              <a:spcBef>
                <a:spcPct val="0"/>
              </a:spcBef>
              <a:buNone/>
            </a:pPr>
            <a:r>
              <a:rPr lang="en-US" sz="1400">
                <a:solidFill>
                  <a:prstClr val="black"/>
                </a:solidFill>
                <a:hlinkClick r:id="rId4"/>
              </a:rPr>
              <a:t>jsolomon@bosewashingtonpartners.com</a:t>
            </a:r>
            <a:endParaRPr lang="en-US" sz="1400">
              <a:solidFill>
                <a:prstClr val="black"/>
              </a:solidFill>
            </a:endParaRPr>
          </a:p>
          <a:p>
            <a:pPr lvl="0">
              <a:spcBef>
                <a:spcPct val="0"/>
              </a:spcBef>
              <a:buNone/>
            </a:pPr>
            <a:endParaRPr lang="en-US" sz="1400">
              <a:solidFill>
                <a:prstClr val="black"/>
              </a:solidFill>
            </a:endParaRPr>
          </a:p>
          <a:p>
            <a:pPr lvl="0">
              <a:spcBef>
                <a:spcPct val="0"/>
              </a:spcBef>
              <a:buNone/>
            </a:pPr>
            <a:r>
              <a:rPr lang="en-US" sz="1400" b="1">
                <a:solidFill>
                  <a:prstClr val="black"/>
                </a:solidFill>
              </a:rPr>
              <a:t>Greg Marak</a:t>
            </a:r>
          </a:p>
          <a:p>
            <a:pPr lvl="0">
              <a:spcBef>
                <a:spcPct val="0"/>
              </a:spcBef>
              <a:buNone/>
            </a:pPr>
            <a:r>
              <a:rPr lang="en-US" sz="1400">
                <a:solidFill>
                  <a:prstClr val="black"/>
                </a:solidFill>
              </a:rPr>
              <a:t>Director of Publications and Membership, COHEAO </a:t>
            </a:r>
          </a:p>
          <a:p>
            <a:pPr lvl="0">
              <a:spcBef>
                <a:spcPct val="0"/>
              </a:spcBef>
              <a:buNone/>
            </a:pPr>
            <a:r>
              <a:rPr lang="en-US" sz="1400">
                <a:solidFill>
                  <a:prstClr val="black"/>
                </a:solidFill>
              </a:rPr>
              <a:t>Public Policy Specialist, Bose Washington Partners</a:t>
            </a:r>
          </a:p>
          <a:p>
            <a:pPr lvl="0">
              <a:spcBef>
                <a:spcPct val="0"/>
              </a:spcBef>
              <a:buNone/>
            </a:pPr>
            <a:r>
              <a:rPr lang="en-US" sz="1400">
                <a:solidFill>
                  <a:prstClr val="black"/>
                </a:solidFill>
              </a:rPr>
              <a:t>202-289-3910</a:t>
            </a:r>
          </a:p>
          <a:p>
            <a:pPr lvl="0">
              <a:spcBef>
                <a:spcPct val="0"/>
              </a:spcBef>
              <a:buNone/>
            </a:pPr>
            <a:r>
              <a:rPr lang="en-US" sz="1400">
                <a:solidFill>
                  <a:prstClr val="black"/>
                </a:solidFill>
                <a:hlinkClick r:id="rId5"/>
              </a:rPr>
              <a:t>gmarak@bosewashingtonpartners.com</a:t>
            </a:r>
            <a:r>
              <a:rPr lang="en-US" sz="1400">
                <a:solidFill>
                  <a:prstClr val="black"/>
                </a:solidFill>
              </a:rPr>
              <a:t>  </a:t>
            </a:r>
          </a:p>
        </p:txBody>
      </p:sp>
      <p:cxnSp>
        <p:nvCxnSpPr>
          <p:cNvPr id="5" name="Straight Connector 4"/>
          <p:cNvCxnSpPr/>
          <p:nvPr/>
        </p:nvCxnSpPr>
        <p:spPr>
          <a:xfrm>
            <a:off x="533400" y="914400"/>
            <a:ext cx="6781800" cy="0"/>
          </a:xfrm>
          <a:prstGeom prst="line">
            <a:avLst/>
          </a:prstGeom>
          <a:ln w="38100">
            <a:solidFill>
              <a:srgbClr val="4C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2376" y="119216"/>
            <a:ext cx="1165424" cy="1328584"/>
          </a:xfrm>
          <a:prstGeom prst="rect">
            <a:avLst/>
          </a:prstGeom>
        </p:spPr>
      </p:pic>
      <p:sp>
        <p:nvSpPr>
          <p:cNvPr id="8" name="Slide Number Placeholder 3"/>
          <p:cNvSpPr>
            <a:spLocks noGrp="1"/>
          </p:cNvSpPr>
          <p:nvPr>
            <p:ph type="sldNum" sz="quarter" idx="12"/>
          </p:nvPr>
        </p:nvSpPr>
        <p:spPr>
          <a:xfrm>
            <a:off x="6553201" y="6356352"/>
            <a:ext cx="2133600" cy="365125"/>
          </a:xfrm>
        </p:spPr>
        <p:txBody>
          <a:bodyPr/>
          <a:lstStyle/>
          <a:p>
            <a:fld id="{BBF2A826-D9F4-4A2F-BBE8-58175F3E2984}" type="slidenum">
              <a:rPr lang="en-US" smtClean="0"/>
              <a:t>23</a:t>
            </a:fld>
            <a:endParaRPr lang="en-US"/>
          </a:p>
        </p:txBody>
      </p:sp>
    </p:spTree>
    <p:extLst>
      <p:ext uri="{BB962C8B-B14F-4D97-AF65-F5344CB8AC3E}">
        <p14:creationId xmlns:p14="http://schemas.microsoft.com/office/powerpoint/2010/main" val="409049382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438678" y="228600"/>
            <a:ext cx="8095722"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a:solidFill>
                  <a:srgbClr val="4C0000"/>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rPr>
              <a:t>Any Questions???</a:t>
            </a:r>
            <a:endParaRPr lang="en-US" sz="3800" b="1">
              <a:solidFill>
                <a:srgbClr val="502604"/>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endParaRPr>
          </a:p>
        </p:txBody>
      </p:sp>
      <p:cxnSp>
        <p:nvCxnSpPr>
          <p:cNvPr id="8" name="Straight Connector 7"/>
          <p:cNvCxnSpPr/>
          <p:nvPr/>
        </p:nvCxnSpPr>
        <p:spPr>
          <a:xfrm>
            <a:off x="457200" y="990600"/>
            <a:ext cx="7162800" cy="0"/>
          </a:xfrm>
          <a:prstGeom prst="line">
            <a:avLst/>
          </a:prstGeom>
          <a:ln w="38100">
            <a:solidFill>
              <a:srgbClr val="4C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376" y="119216"/>
            <a:ext cx="1165424" cy="1328584"/>
          </a:xfrm>
          <a:prstGeom prst="rect">
            <a:avLst/>
          </a:prstGeom>
        </p:spPr>
      </p:pic>
      <p:sp>
        <p:nvSpPr>
          <p:cNvPr id="10" name="Slide Number Placeholder 3"/>
          <p:cNvSpPr>
            <a:spLocks noGrp="1"/>
          </p:cNvSpPr>
          <p:nvPr>
            <p:ph type="sldNum" sz="quarter" idx="12"/>
          </p:nvPr>
        </p:nvSpPr>
        <p:spPr>
          <a:xfrm>
            <a:off x="6553201" y="6356352"/>
            <a:ext cx="2133600" cy="365125"/>
          </a:xfrm>
        </p:spPr>
        <p:txBody>
          <a:bodyPr/>
          <a:lstStyle/>
          <a:p>
            <a:fld id="{BBF2A826-D9F4-4A2F-BBE8-58175F3E2984}" type="slidenum">
              <a:rPr lang="en-US" smtClean="0"/>
              <a:t>24</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501639"/>
            <a:ext cx="4614968" cy="3566160"/>
          </a:xfrm>
          <a:prstGeom prst="rect">
            <a:avLst/>
          </a:prstGeom>
        </p:spPr>
      </p:pic>
    </p:spTree>
    <p:extLst>
      <p:ext uri="{BB962C8B-B14F-4D97-AF65-F5344CB8AC3E}">
        <p14:creationId xmlns:p14="http://schemas.microsoft.com/office/powerpoint/2010/main" val="12723812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663179"/>
          </a:xfrm>
        </p:spPr>
        <p:txBody>
          <a:bodyPr>
            <a:normAutofit fontScale="90000"/>
          </a:bodyPr>
          <a:lstStyle/>
          <a:p>
            <a:r>
              <a:rPr lang="en-US" b="1" u="sng"/>
              <a:t>Key People In 115th Congress</a:t>
            </a:r>
          </a:p>
        </p:txBody>
      </p:sp>
      <p:sp>
        <p:nvSpPr>
          <p:cNvPr id="3" name="Slide Number Placeholder 2"/>
          <p:cNvSpPr>
            <a:spLocks noGrp="1"/>
          </p:cNvSpPr>
          <p:nvPr>
            <p:ph type="sldNum" sz="quarter" idx="4294967295"/>
          </p:nvPr>
        </p:nvSpPr>
        <p:spPr>
          <a:xfrm>
            <a:off x="8229601" y="6324600"/>
            <a:ext cx="457200" cy="247196"/>
          </a:xfrm>
          <a:prstGeom prst="rect">
            <a:avLst/>
          </a:prstGeom>
        </p:spPr>
        <p:txBody>
          <a:bodyPr/>
          <a:lstStyle/>
          <a:p>
            <a:fld id="{BBF2A826-D9F4-4A2F-BBE8-58175F3E2984}" type="slidenum">
              <a:rPr lang="en-US" b="1" smtClean="0"/>
              <a:t>3</a:t>
            </a:fld>
            <a:endParaRPr lang="en-US" b="1"/>
          </a:p>
        </p:txBody>
      </p:sp>
      <p:sp>
        <p:nvSpPr>
          <p:cNvPr id="11" name="AutoShape 2" descr="Image result for bernie sanders"/>
          <p:cNvSpPr>
            <a:spLocks noChangeAspect="1" noChangeArrowheads="1"/>
          </p:cNvSpPr>
          <p:nvPr/>
        </p:nvSpPr>
        <p:spPr bwMode="auto">
          <a:xfrm>
            <a:off x="116711" y="748903"/>
            <a:ext cx="22866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Text Placeholder 3"/>
          <p:cNvSpPr>
            <a:spLocks noGrp="1"/>
          </p:cNvSpPr>
          <p:nvPr>
            <p:ph sz="half" idx="1"/>
          </p:nvPr>
        </p:nvSpPr>
        <p:spPr>
          <a:xfrm>
            <a:off x="445545" y="1314450"/>
            <a:ext cx="6705600" cy="571500"/>
          </a:xfrm>
        </p:spPr>
        <p:txBody>
          <a:bodyPr>
            <a:noAutofit/>
          </a:bodyPr>
          <a:lstStyle/>
          <a:p>
            <a:pPr marL="0" indent="0">
              <a:buNone/>
            </a:pPr>
            <a:r>
              <a:rPr lang="en-US" sz="1800" b="1"/>
              <a:t>Senate HELP Committee, 12 Republicans, 11 Democrats</a:t>
            </a:r>
          </a:p>
          <a:p>
            <a:pPr marL="0" indent="0">
              <a:spcBef>
                <a:spcPts val="225"/>
              </a:spcBef>
              <a:buNone/>
            </a:pPr>
            <a:r>
              <a:rPr lang="en-US" sz="1500" b="1"/>
              <a:t>(Health, Education, Labor and Pensions)</a:t>
            </a:r>
          </a:p>
        </p:txBody>
      </p:sp>
      <p:sp>
        <p:nvSpPr>
          <p:cNvPr id="15" name="Content Placeholder 11"/>
          <p:cNvSpPr txBox="1"/>
          <p:nvPr/>
        </p:nvSpPr>
        <p:spPr>
          <a:xfrm>
            <a:off x="5791201" y="1885950"/>
            <a:ext cx="2677160" cy="291465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a:latin typeface="Times New Roman" panose="02020603050405020304" pitchFamily="18" charset="0"/>
                <a:cs typeface="Times New Roman" panose="02020603050405020304" pitchFamily="18" charset="0"/>
              </a:rPr>
              <a:t>Key HELPers:</a:t>
            </a:r>
          </a:p>
          <a:p>
            <a:pPr>
              <a:spcBef>
                <a:spcPts val="300"/>
              </a:spcBef>
              <a:buClr>
                <a:srgbClr val="4C0000"/>
              </a:buClr>
              <a:buSzPct val="85000"/>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Collins (R-ME)</a:t>
            </a:r>
          </a:p>
          <a:p>
            <a:pPr>
              <a:spcBef>
                <a:spcPts val="300"/>
              </a:spcBef>
              <a:buClr>
                <a:srgbClr val="4C0000"/>
              </a:buClr>
              <a:buSzPct val="85000"/>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Baldwin (D-WI)</a:t>
            </a:r>
          </a:p>
          <a:p>
            <a:pPr>
              <a:spcBef>
                <a:spcPts val="300"/>
              </a:spcBef>
              <a:buClr>
                <a:srgbClr val="4C0000"/>
              </a:buClr>
              <a:buSzPct val="85000"/>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Burr (R-NC)</a:t>
            </a:r>
          </a:p>
          <a:p>
            <a:pPr>
              <a:spcBef>
                <a:spcPts val="300"/>
              </a:spcBef>
              <a:buClr>
                <a:srgbClr val="4C0000"/>
              </a:buClr>
              <a:buSzPct val="85000"/>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Casey (D-PA)</a:t>
            </a:r>
          </a:p>
          <a:p>
            <a:pPr>
              <a:spcBef>
                <a:spcPts val="300"/>
              </a:spcBef>
              <a:buClr>
                <a:srgbClr val="4C0000"/>
              </a:buClr>
              <a:buSzPct val="85000"/>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Isakson (R-GA)</a:t>
            </a:r>
          </a:p>
          <a:p>
            <a:pPr>
              <a:spcBef>
                <a:spcPts val="300"/>
              </a:spcBef>
              <a:buClr>
                <a:srgbClr val="4C0000"/>
              </a:buClr>
              <a:buSzPct val="85000"/>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Bennet (D-CO)</a:t>
            </a:r>
          </a:p>
          <a:p>
            <a:pPr>
              <a:spcBef>
                <a:spcPts val="300"/>
              </a:spcBef>
              <a:buClr>
                <a:srgbClr val="4C0000"/>
              </a:buClr>
              <a:buSzPct val="85000"/>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Enzi (R-WY)</a:t>
            </a:r>
          </a:p>
          <a:p>
            <a:pPr marL="0" indent="0">
              <a:buNone/>
            </a:pPr>
            <a:r>
              <a:rPr lang="en-US" sz="1800" b="1">
                <a:latin typeface="Times New Roman" panose="02020603050405020304" pitchFamily="18" charset="0"/>
                <a:cs typeface="Times New Roman" panose="02020603050405020304" pitchFamily="18" charset="0"/>
              </a:rPr>
              <a:t>New:</a:t>
            </a:r>
          </a:p>
          <a:p>
            <a:pPr>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Doug Jones (D-AL)</a:t>
            </a:r>
          </a:p>
          <a:p>
            <a:pPr>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Tina Smith (D-MN)</a:t>
            </a:r>
          </a:p>
          <a:p>
            <a:pPr>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Todd Young (R-IN)</a:t>
            </a:r>
          </a:p>
          <a:p>
            <a:pPr>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Maggie Hassan (D-NH)</a:t>
            </a:r>
          </a:p>
        </p:txBody>
      </p:sp>
      <p:sp>
        <p:nvSpPr>
          <p:cNvPr id="16" name="TextBox 15"/>
          <p:cNvSpPr txBox="1"/>
          <p:nvPr/>
        </p:nvSpPr>
        <p:spPr>
          <a:xfrm>
            <a:off x="609600" y="4489535"/>
            <a:ext cx="2575665" cy="276999"/>
          </a:xfrm>
          <a:prstGeom prst="rect">
            <a:avLst/>
          </a:prstGeom>
          <a:noFill/>
        </p:spPr>
        <p:txBody>
          <a:bodyPr wrap="square" rtlCol="0">
            <a:spAutoFit/>
          </a:bodyPr>
          <a:lstStyle/>
          <a:p>
            <a:r>
              <a:rPr lang="en-US" sz="1200" b="1">
                <a:latin typeface="Times New Roman" panose="02020603050405020304" pitchFamily="18" charset="0"/>
                <a:cs typeface="Times New Roman" panose="02020603050405020304" pitchFamily="18" charset="0"/>
              </a:rPr>
              <a:t>Lamar Alexander (R-TN)</a:t>
            </a:r>
          </a:p>
        </p:txBody>
      </p:sp>
      <p:sp>
        <p:nvSpPr>
          <p:cNvPr id="21" name="TextBox 20"/>
          <p:cNvSpPr txBox="1"/>
          <p:nvPr/>
        </p:nvSpPr>
        <p:spPr>
          <a:xfrm>
            <a:off x="3256015" y="4489535"/>
            <a:ext cx="2126723" cy="276999"/>
          </a:xfrm>
          <a:prstGeom prst="rect">
            <a:avLst/>
          </a:prstGeom>
          <a:noFill/>
        </p:spPr>
        <p:txBody>
          <a:bodyPr wrap="square" rtlCol="0">
            <a:spAutoFit/>
          </a:bodyPr>
          <a:lstStyle/>
          <a:p>
            <a:r>
              <a:rPr lang="en-US" sz="1200" b="1">
                <a:latin typeface="Times New Roman" panose="02020603050405020304" pitchFamily="18" charset="0"/>
                <a:cs typeface="Times New Roman" panose="02020603050405020304" pitchFamily="18" charset="0"/>
              </a:rPr>
              <a:t>Patty Murray (D-WA)</a:t>
            </a: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323" y="2267712"/>
            <a:ext cx="1894477" cy="204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l="2248" r="8709"/>
          <a:stretch>
            <a:fillRect/>
          </a:stretch>
        </p:blipFill>
        <p:spPr bwMode="auto">
          <a:xfrm>
            <a:off x="3127339" y="2262937"/>
            <a:ext cx="1991773" cy="203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609601" y="4301768"/>
            <a:ext cx="1793279" cy="276999"/>
          </a:xfrm>
          <a:prstGeom prst="rect">
            <a:avLst/>
          </a:prstGeom>
          <a:noFill/>
        </p:spPr>
        <p:txBody>
          <a:bodyPr wrap="square" rtlCol="0">
            <a:spAutoFit/>
          </a:bodyPr>
          <a:lstStyle/>
          <a:p>
            <a:r>
              <a:rPr lang="en-US" sz="1200" b="1">
                <a:latin typeface="Times New Roman" panose="02020603050405020304" pitchFamily="18" charset="0"/>
                <a:cs typeface="Times New Roman" panose="02020603050405020304" pitchFamily="18" charset="0"/>
              </a:rPr>
              <a:t>Chairman</a:t>
            </a:r>
          </a:p>
        </p:txBody>
      </p:sp>
      <p:sp>
        <p:nvSpPr>
          <p:cNvPr id="26" name="TextBox 25"/>
          <p:cNvSpPr txBox="1"/>
          <p:nvPr/>
        </p:nvSpPr>
        <p:spPr>
          <a:xfrm>
            <a:off x="3256015" y="4286251"/>
            <a:ext cx="1863097" cy="276999"/>
          </a:xfrm>
          <a:prstGeom prst="rect">
            <a:avLst/>
          </a:prstGeom>
          <a:noFill/>
        </p:spPr>
        <p:txBody>
          <a:bodyPr wrap="square" rtlCol="0">
            <a:spAutoFit/>
          </a:bodyPr>
          <a:lstStyle/>
          <a:p>
            <a:r>
              <a:rPr lang="en-US" sz="1200" b="1">
                <a:latin typeface="Times New Roman" panose="02020603050405020304" pitchFamily="18" charset="0"/>
                <a:cs typeface="Times New Roman" panose="02020603050405020304" pitchFamily="18" charset="0"/>
              </a:rPr>
              <a:t>Ranking Democrat</a:t>
            </a:r>
          </a:p>
        </p:txBody>
      </p:sp>
    </p:spTree>
    <p:extLst>
      <p:ext uri="{BB962C8B-B14F-4D97-AF65-F5344CB8AC3E}">
        <p14:creationId xmlns:p14="http://schemas.microsoft.com/office/powerpoint/2010/main" val="290481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685802" y="1771651"/>
            <a:ext cx="6781799" cy="394346"/>
          </a:xfrm>
        </p:spPr>
        <p:txBody>
          <a:bodyPr>
            <a:noAutofit/>
          </a:bodyPr>
          <a:lstStyle/>
          <a:p>
            <a:pPr marL="0" indent="0" algn="ctr">
              <a:buNone/>
            </a:pPr>
            <a:r>
              <a:rPr lang="en-US" sz="2100" b="1"/>
              <a:t>House Education &amp; Workforce Committee</a:t>
            </a:r>
          </a:p>
        </p:txBody>
      </p:sp>
      <p:sp>
        <p:nvSpPr>
          <p:cNvPr id="3" name="Slide Number Placeholder 2"/>
          <p:cNvSpPr>
            <a:spLocks noGrp="1"/>
          </p:cNvSpPr>
          <p:nvPr>
            <p:ph type="sldNum" sz="quarter" idx="4294967295"/>
          </p:nvPr>
        </p:nvSpPr>
        <p:spPr>
          <a:xfrm>
            <a:off x="8229599" y="6356352"/>
            <a:ext cx="457201" cy="215444"/>
          </a:xfrm>
          <a:prstGeom prst="rect">
            <a:avLst/>
          </a:prstGeom>
        </p:spPr>
        <p:txBody>
          <a:bodyPr/>
          <a:lstStyle/>
          <a:p>
            <a:fld id="{BBF2A826-D9F4-4A2F-BBE8-58175F3E2984}" type="slidenum">
              <a:rPr lang="en-US" b="1" smtClean="0"/>
              <a:t>4</a:t>
            </a:fld>
            <a:endParaRPr lang="en-US" b="1"/>
          </a:p>
        </p:txBody>
      </p:sp>
      <p:sp>
        <p:nvSpPr>
          <p:cNvPr id="11" name="AutoShape 2" descr="Image result for bernie sanders"/>
          <p:cNvSpPr>
            <a:spLocks noChangeAspect="1" noChangeArrowheads="1"/>
          </p:cNvSpPr>
          <p:nvPr/>
        </p:nvSpPr>
        <p:spPr bwMode="auto">
          <a:xfrm>
            <a:off x="116711" y="748903"/>
            <a:ext cx="22866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TextBox 16"/>
          <p:cNvSpPr txBox="1"/>
          <p:nvPr/>
        </p:nvSpPr>
        <p:spPr>
          <a:xfrm>
            <a:off x="484704" y="3640374"/>
            <a:ext cx="2175964" cy="461665"/>
          </a:xfrm>
          <a:prstGeom prst="rect">
            <a:avLst/>
          </a:prstGeom>
          <a:noFill/>
        </p:spPr>
        <p:txBody>
          <a:bodyPr wrap="square" rtlCol="0">
            <a:spAutoFit/>
          </a:bodyPr>
          <a:lstStyle/>
          <a:p>
            <a:pPr algn="ctr"/>
            <a:r>
              <a:rPr lang="en-US" sz="1200" b="1">
                <a:latin typeface="Times New Roman" panose="02020603050405020304" pitchFamily="18" charset="0"/>
                <a:cs typeface="Times New Roman" panose="02020603050405020304" pitchFamily="18" charset="0"/>
              </a:rPr>
              <a:t>Chairwoman</a:t>
            </a:r>
          </a:p>
          <a:p>
            <a:pPr algn="ctr"/>
            <a:r>
              <a:rPr lang="en-US" sz="1200" b="1">
                <a:latin typeface="Times New Roman" panose="02020603050405020304" pitchFamily="18" charset="0"/>
                <a:cs typeface="Times New Roman" panose="02020603050405020304" pitchFamily="18" charset="0"/>
              </a:rPr>
              <a:t>Virginia Foxx (R-NC)</a:t>
            </a:r>
          </a:p>
        </p:txBody>
      </p:sp>
      <p:sp>
        <p:nvSpPr>
          <p:cNvPr id="18" name="TextBox 17"/>
          <p:cNvSpPr txBox="1"/>
          <p:nvPr/>
        </p:nvSpPr>
        <p:spPr>
          <a:xfrm>
            <a:off x="2795165" y="3651914"/>
            <a:ext cx="2024815" cy="438582"/>
          </a:xfrm>
          <a:prstGeom prst="rect">
            <a:avLst/>
          </a:prstGeom>
          <a:noFill/>
        </p:spPr>
        <p:txBody>
          <a:bodyPr wrap="square" rtlCol="0">
            <a:spAutoFit/>
          </a:bodyPr>
          <a:lstStyle/>
          <a:p>
            <a:pPr algn="ctr"/>
            <a:r>
              <a:rPr lang="en-US" sz="1050" b="1">
                <a:latin typeface="Times New Roman" panose="02020603050405020304" pitchFamily="18" charset="0"/>
                <a:cs typeface="Times New Roman" panose="02020603050405020304" pitchFamily="18" charset="0"/>
              </a:rPr>
              <a:t>Ranking Member</a:t>
            </a:r>
          </a:p>
          <a:p>
            <a:pPr algn="ctr"/>
            <a:r>
              <a:rPr lang="en-US" sz="1200" b="1">
                <a:latin typeface="Times New Roman" panose="02020603050405020304" pitchFamily="18" charset="0"/>
                <a:cs typeface="Times New Roman" panose="02020603050405020304" pitchFamily="18" charset="0"/>
              </a:rPr>
              <a:t>Bobby Scott (D-VA)</a:t>
            </a:r>
          </a:p>
        </p:txBody>
      </p:sp>
      <p:sp>
        <p:nvSpPr>
          <p:cNvPr id="19" name="TextBox 18"/>
          <p:cNvSpPr txBox="1"/>
          <p:nvPr/>
        </p:nvSpPr>
        <p:spPr>
          <a:xfrm>
            <a:off x="5334000" y="2209512"/>
            <a:ext cx="3200400" cy="2693045"/>
          </a:xfrm>
          <a:prstGeom prst="rect">
            <a:avLst/>
          </a:prstGeom>
          <a:noFill/>
        </p:spPr>
        <p:txBody>
          <a:bodyPr wrap="square" rtlCol="0">
            <a:spAutoFit/>
          </a:bodyPr>
          <a:lstStyle/>
          <a:p>
            <a:r>
              <a:rPr lang="en-US" b="1">
                <a:latin typeface="Times New Roman" panose="02020603050405020304" pitchFamily="18" charset="0"/>
                <a:cs typeface="Times New Roman" panose="02020603050405020304" pitchFamily="18" charset="0"/>
              </a:rPr>
              <a:t>22 R, 17 D</a:t>
            </a:r>
          </a:p>
          <a:p>
            <a:r>
              <a:rPr lang="en-US" b="1">
                <a:latin typeface="Times New Roman" panose="02020603050405020304" pitchFamily="18" charset="0"/>
                <a:cs typeface="Times New Roman" panose="02020603050405020304" pitchFamily="18" charset="0"/>
              </a:rPr>
              <a:t>Some Key Members:</a:t>
            </a:r>
          </a:p>
          <a:p>
            <a:pPr marL="214313" indent="-214313">
              <a:spcBef>
                <a:spcPts val="300"/>
              </a:spcBef>
              <a:buClr>
                <a:srgbClr val="4C0000"/>
              </a:buClr>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G.T. Thompson (R-PA)</a:t>
            </a:r>
          </a:p>
          <a:p>
            <a:pPr marL="214313" indent="-214313">
              <a:spcBef>
                <a:spcPts val="300"/>
              </a:spcBef>
              <a:buClr>
                <a:srgbClr val="4C0000"/>
              </a:buClr>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Luke Messer (R-IN)</a:t>
            </a:r>
          </a:p>
          <a:p>
            <a:pPr marL="214313" indent="-214313">
              <a:spcBef>
                <a:spcPts val="300"/>
              </a:spcBef>
              <a:buClr>
                <a:srgbClr val="4C0000"/>
              </a:buClr>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Todd Rokita (R-IN)</a:t>
            </a:r>
          </a:p>
          <a:p>
            <a:pPr marL="214313" indent="-214313">
              <a:spcBef>
                <a:spcPts val="300"/>
              </a:spcBef>
              <a:buClr>
                <a:srgbClr val="4C0000"/>
              </a:buClr>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Phil Roe (R-TN)</a:t>
            </a:r>
          </a:p>
          <a:p>
            <a:pPr marL="214313" indent="-214313">
              <a:spcBef>
                <a:spcPts val="300"/>
              </a:spcBef>
              <a:buClr>
                <a:srgbClr val="4C0000"/>
              </a:buClr>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Susan Davis (D-CA)</a:t>
            </a:r>
          </a:p>
          <a:p>
            <a:pPr marL="214313" indent="-214313">
              <a:spcBef>
                <a:spcPts val="300"/>
              </a:spcBef>
              <a:buClr>
                <a:srgbClr val="4C0000"/>
              </a:buClr>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Jared Polis (D-CO) </a:t>
            </a:r>
          </a:p>
          <a:p>
            <a:pPr marL="214313" indent="-214313">
              <a:spcBef>
                <a:spcPts val="300"/>
              </a:spcBef>
              <a:buClr>
                <a:srgbClr val="4C0000"/>
              </a:buClr>
              <a:buFont typeface="Wingdings" panose="05000000000000000000" pitchFamily="2" charset="2"/>
              <a:buChar char="§"/>
            </a:pPr>
            <a:r>
              <a:rPr lang="en-US" sz="1650">
                <a:latin typeface="Times New Roman" panose="02020603050405020304" pitchFamily="18" charset="0"/>
                <a:cs typeface="Times New Roman" panose="02020603050405020304" pitchFamily="18" charset="0"/>
              </a:rPr>
              <a:t>Alma Adams (D-NC)</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4200" y="2251747"/>
            <a:ext cx="1524000" cy="144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018" y="2242091"/>
            <a:ext cx="1245336" cy="1423354"/>
          </a:xfrm>
          <a:prstGeom prst="rect">
            <a:avLst/>
          </a:prstGeom>
        </p:spPr>
      </p:pic>
      <p:sp>
        <p:nvSpPr>
          <p:cNvPr id="7" name="TextBox 6"/>
          <p:cNvSpPr txBox="1"/>
          <p:nvPr/>
        </p:nvSpPr>
        <p:spPr>
          <a:xfrm>
            <a:off x="5324475" y="4791153"/>
            <a:ext cx="3200400" cy="507831"/>
          </a:xfrm>
          <a:prstGeom prst="rect">
            <a:avLst/>
          </a:prstGeom>
          <a:noFill/>
        </p:spPr>
        <p:txBody>
          <a:bodyPr wrap="square" rtlCol="0">
            <a:spAutoFit/>
          </a:bodyPr>
          <a:lstStyle/>
          <a:p>
            <a:pPr>
              <a:buClr>
                <a:srgbClr val="4C0000"/>
              </a:buClr>
            </a:pPr>
            <a:r>
              <a:rPr lang="en-US" sz="1350" b="1">
                <a:latin typeface="Times New Roman" panose="02020603050405020304" pitchFamily="18" charset="0"/>
                <a:cs typeface="Times New Roman" panose="02020603050405020304" pitchFamily="18" charset="0"/>
              </a:rPr>
              <a:t>New to Committee: </a:t>
            </a:r>
          </a:p>
          <a:p>
            <a:pPr>
              <a:buClr>
                <a:srgbClr val="4C0000"/>
              </a:buClr>
            </a:pPr>
            <a:r>
              <a:rPr lang="en-US" sz="1350" b="1">
                <a:latin typeface="Times New Roman" panose="02020603050405020304" pitchFamily="18" charset="0"/>
                <a:cs typeface="Times New Roman" panose="02020603050405020304" pitchFamily="18" charset="0"/>
              </a:rPr>
              <a:t>6 Republicans, 6 Democrats</a:t>
            </a:r>
          </a:p>
        </p:txBody>
      </p:sp>
      <p:sp>
        <p:nvSpPr>
          <p:cNvPr id="6" name="TextBox 5"/>
          <p:cNvSpPr txBox="1"/>
          <p:nvPr/>
        </p:nvSpPr>
        <p:spPr>
          <a:xfrm>
            <a:off x="484931" y="4130739"/>
            <a:ext cx="4620469" cy="992579"/>
          </a:xfrm>
          <a:prstGeom prst="rect">
            <a:avLst/>
          </a:prstGeom>
          <a:noFill/>
        </p:spPr>
        <p:txBody>
          <a:bodyPr wrap="square" rtlCol="0">
            <a:spAutoFit/>
          </a:bodyPr>
          <a:lstStyle/>
          <a:p>
            <a:r>
              <a:rPr lang="en-US" sz="1650" b="1">
                <a:latin typeface="Times New Roman" panose="02020603050405020304" pitchFamily="18" charset="0"/>
                <a:cs typeface="Times New Roman" panose="02020603050405020304" pitchFamily="18" charset="0"/>
              </a:rPr>
              <a:t>Subcommittee on Higher Education and Workforce Training</a:t>
            </a:r>
          </a:p>
          <a:p>
            <a:r>
              <a:rPr lang="en-US" sz="1200" b="1">
                <a:latin typeface="Times New Roman" panose="02020603050405020304" pitchFamily="18" charset="0"/>
                <a:cs typeface="Times New Roman" panose="02020603050405020304" pitchFamily="18" charset="0"/>
              </a:rPr>
              <a:t>Chairman: Brett Guthrie (R-KY)</a:t>
            </a:r>
          </a:p>
          <a:p>
            <a:r>
              <a:rPr lang="en-US" sz="1200" b="1">
                <a:latin typeface="Times New Roman" panose="02020603050405020304" pitchFamily="18" charset="0"/>
                <a:cs typeface="Times New Roman" panose="02020603050405020304" pitchFamily="18" charset="0"/>
              </a:rPr>
              <a:t>Ranking Democrat: Susan Davis (CA)</a:t>
            </a:r>
          </a:p>
        </p:txBody>
      </p:sp>
      <p:sp>
        <p:nvSpPr>
          <p:cNvPr id="15" name="Title 1"/>
          <p:cNvSpPr>
            <a:spLocks noGrp="1"/>
          </p:cNvSpPr>
          <p:nvPr>
            <p:ph type="title"/>
          </p:nvPr>
        </p:nvSpPr>
        <p:spPr>
          <a:xfrm>
            <a:off x="304800" y="457200"/>
            <a:ext cx="8229600" cy="663179"/>
          </a:xfrm>
        </p:spPr>
        <p:txBody>
          <a:bodyPr>
            <a:normAutofit fontScale="90000"/>
          </a:bodyPr>
          <a:lstStyle/>
          <a:p>
            <a:r>
              <a:rPr lang="en-US" b="1" u="sng"/>
              <a:t>Key People In 115th Congress</a:t>
            </a:r>
          </a:p>
        </p:txBody>
      </p:sp>
    </p:spTree>
    <p:extLst>
      <p:ext uri="{BB962C8B-B14F-4D97-AF65-F5344CB8AC3E}">
        <p14:creationId xmlns:p14="http://schemas.microsoft.com/office/powerpoint/2010/main" val="95211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a:t>Changes at Department of Ed</a:t>
            </a:r>
          </a:p>
        </p:txBody>
      </p:sp>
      <p:sp>
        <p:nvSpPr>
          <p:cNvPr id="3" name="Content Placeholder 2"/>
          <p:cNvSpPr>
            <a:spLocks noGrp="1"/>
          </p:cNvSpPr>
          <p:nvPr>
            <p:ph idx="1"/>
          </p:nvPr>
        </p:nvSpPr>
        <p:spPr/>
        <p:txBody>
          <a:bodyPr>
            <a:normAutofit lnSpcReduction="10000"/>
          </a:bodyPr>
          <a:lstStyle/>
          <a:p>
            <a:r>
              <a:rPr lang="en-US"/>
              <a:t>Chief Operating Officer:</a:t>
            </a:r>
          </a:p>
          <a:p>
            <a:pPr lvl="1"/>
            <a:r>
              <a:rPr lang="en-US"/>
              <a:t>Wayne Johnson leads new “Office of Strategy and Transformation” at FSA</a:t>
            </a:r>
          </a:p>
          <a:p>
            <a:pPr lvl="1"/>
            <a:r>
              <a:rPr lang="en-US"/>
              <a:t>Jim Manning is Acting COO, remains Acting Undersecretary = key player for higher ed</a:t>
            </a:r>
          </a:p>
          <a:p>
            <a:r>
              <a:rPr lang="en-US"/>
              <a:t>Deputy COO: Kathleen Smith, formerly acting Asst. Secretary for Postsecondary Education</a:t>
            </a:r>
          </a:p>
          <a:p>
            <a:r>
              <a:rPr lang="en-US"/>
              <a:t>Next Gen: Next Generation Processing and Servicing Environment coming soon?</a:t>
            </a:r>
          </a:p>
          <a:p>
            <a:pPr lvl="1"/>
            <a:endParaRPr lang="en-US"/>
          </a:p>
          <a:p>
            <a:pPr marL="457200" lvl="1" indent="0">
              <a:buNone/>
            </a:pPr>
            <a:endParaRPr lang="en-US"/>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t>5</a:t>
            </a:fld>
            <a:endParaRPr lang="en-US">
              <a:solidFill>
                <a:prstClr val="white"/>
              </a:solidFill>
            </a:endParaRPr>
          </a:p>
        </p:txBody>
      </p:sp>
    </p:spTree>
    <p:extLst>
      <p:ext uri="{BB962C8B-B14F-4D97-AF65-F5344CB8AC3E}">
        <p14:creationId xmlns:p14="http://schemas.microsoft.com/office/powerpoint/2010/main" val="8813867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a:t>Office of Postsecondary Education</a:t>
            </a:r>
          </a:p>
        </p:txBody>
      </p:sp>
      <p:sp>
        <p:nvSpPr>
          <p:cNvPr id="3" name="Content Placeholder 2"/>
          <p:cNvSpPr>
            <a:spLocks noGrp="1"/>
          </p:cNvSpPr>
          <p:nvPr>
            <p:ph idx="1"/>
          </p:nvPr>
        </p:nvSpPr>
        <p:spPr/>
        <p:txBody>
          <a:bodyPr>
            <a:normAutofit fontScale="92500" lnSpcReduction="10000"/>
          </a:bodyPr>
          <a:lstStyle/>
          <a:p>
            <a:r>
              <a:rPr lang="en-US"/>
              <a:t>Lynn B. </a:t>
            </a:r>
            <a:r>
              <a:rPr lang="en-US" err="1"/>
              <a:t>Mahaffie: </a:t>
            </a:r>
            <a:r>
              <a:rPr lang="en-US"/>
              <a:t>Delegated Duties of Assistant Secretary for Postsecondary Education </a:t>
            </a:r>
          </a:p>
          <a:p>
            <a:r>
              <a:rPr lang="en-US"/>
              <a:t>Linda Byrd-Johnson: Acting Deputy Assistant Secretary for Higher Education Programs </a:t>
            </a:r>
          </a:p>
          <a:p>
            <a:r>
              <a:rPr lang="en-US"/>
              <a:t>Gail </a:t>
            </a:r>
            <a:r>
              <a:rPr lang="en-US" err="1"/>
              <a:t>McLarnon: </a:t>
            </a:r>
            <a:r>
              <a:rPr lang="en-US"/>
              <a:t>Acting Deputy Assistant Secretary for Policy, Planning and Innovation </a:t>
            </a:r>
          </a:p>
          <a:p>
            <a:r>
              <a:rPr lang="en-US"/>
              <a:t>Daniel J. Miller: Deputy Assistant Secretary for Management and Planning </a:t>
            </a:r>
          </a:p>
          <a:p>
            <a:r>
              <a:rPr lang="en-US"/>
              <a:t>George Alan Smith: Chief of Staff </a:t>
            </a:r>
          </a:p>
          <a:p>
            <a:endParaRPr lang="en-US"/>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t>6</a:t>
            </a:fld>
            <a:endParaRPr lang="en-US">
              <a:solidFill>
                <a:prstClr val="white"/>
              </a:solidFill>
            </a:endParaRPr>
          </a:p>
        </p:txBody>
      </p:sp>
    </p:spTree>
    <p:extLst>
      <p:ext uri="{BB962C8B-B14F-4D97-AF65-F5344CB8AC3E}">
        <p14:creationId xmlns:p14="http://schemas.microsoft.com/office/powerpoint/2010/main" val="29258876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t>Servicing and Collections at ED</a:t>
            </a:r>
          </a:p>
        </p:txBody>
      </p:sp>
      <p:sp>
        <p:nvSpPr>
          <p:cNvPr id="3" name="Content Placeholder 2"/>
          <p:cNvSpPr>
            <a:spLocks noGrp="1"/>
          </p:cNvSpPr>
          <p:nvPr>
            <p:ph idx="1"/>
          </p:nvPr>
        </p:nvSpPr>
        <p:spPr/>
        <p:txBody>
          <a:bodyPr/>
          <a:lstStyle/>
          <a:p>
            <a:r>
              <a:rPr lang="en-US"/>
              <a:t>Johnson is revamping DL servicing contracts under Next Gen concept</a:t>
            </a:r>
          </a:p>
          <a:p>
            <a:pPr lvl="1"/>
            <a:r>
              <a:rPr lang="en-US"/>
              <a:t>New TIVAS contract/s still to come</a:t>
            </a:r>
          </a:p>
          <a:p>
            <a:r>
              <a:rPr lang="en-US" err="1"/>
              <a:t>ED’s collection contracts: procurement stalled again; ED cancelled the federally owned procurement for larger contractors, which will now have to subcontract for smaller ones.</a:t>
            </a:r>
          </a:p>
          <a:p>
            <a:pPr lvl="1"/>
            <a:r>
              <a:rPr lang="en-US"/>
              <a:t>What’s next?  More court battles most likely…</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t>7</a:t>
            </a:fld>
            <a:endParaRPr lang="en-US">
              <a:solidFill>
                <a:prstClr val="white"/>
              </a:solidFill>
            </a:endParaRPr>
          </a:p>
        </p:txBody>
      </p:sp>
    </p:spTree>
    <p:extLst>
      <p:ext uri="{BB962C8B-B14F-4D97-AF65-F5344CB8AC3E}">
        <p14:creationId xmlns:p14="http://schemas.microsoft.com/office/powerpoint/2010/main" val="27469553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91400" cy="1143000"/>
          </a:xfrm>
        </p:spPr>
        <p:txBody>
          <a:bodyPr>
            <a:normAutofit/>
          </a:bodyPr>
          <a:lstStyle/>
          <a:p>
            <a:r>
              <a:rPr lang="en-US" b="1" u="sng"/>
              <a:t>Perkins Loans 2018</a:t>
            </a:r>
          </a:p>
        </p:txBody>
      </p:sp>
      <p:sp>
        <p:nvSpPr>
          <p:cNvPr id="3" name="Content Placeholder 2"/>
          <p:cNvSpPr>
            <a:spLocks noGrp="1"/>
          </p:cNvSpPr>
          <p:nvPr>
            <p:ph idx="1"/>
          </p:nvPr>
        </p:nvSpPr>
        <p:spPr>
          <a:xfrm>
            <a:off x="485587" y="1447800"/>
            <a:ext cx="8229600" cy="4525963"/>
          </a:xfrm>
        </p:spPr>
        <p:txBody>
          <a:bodyPr>
            <a:normAutofit lnSpcReduction="10000"/>
          </a:bodyPr>
          <a:lstStyle/>
          <a:p>
            <a:pPr marL="347472" lvl="0" indent="-347472">
              <a:spcBef>
                <a:spcPts val="1200"/>
              </a:spcBef>
              <a:buFont typeface="Wingdings" panose="05000000000000000000" pitchFamily="2" charset="2"/>
              <a:buChar char="§"/>
            </a:pPr>
            <a:r>
              <a:rPr lang="en-US" sz="2400">
                <a:solidFill>
                  <a:prstClr val="black"/>
                </a:solidFill>
              </a:rPr>
              <a:t>Despite much support, Perkins remains expired</a:t>
            </a:r>
          </a:p>
          <a:p>
            <a:pPr marL="747522" lvl="1" indent="-347472">
              <a:spcBef>
                <a:spcPts val="1200"/>
              </a:spcBef>
              <a:buFont typeface="Wingdings" panose="05000000000000000000" pitchFamily="2" charset="2"/>
              <a:buChar char="§"/>
            </a:pPr>
            <a:r>
              <a:rPr lang="en-US" sz="2000">
                <a:solidFill>
                  <a:prstClr val="black"/>
                </a:solidFill>
              </a:rPr>
              <a:t>H.</a:t>
            </a:r>
            <a:r>
              <a:rPr lang="en-US" sz="2000"/>
              <a:t>R. 2482 – Introduced on 5/17/17 – two year extension through 9/30/19.</a:t>
            </a:r>
          </a:p>
          <a:p>
            <a:pPr lvl="1">
              <a:spcBef>
                <a:spcPts val="600"/>
              </a:spcBef>
              <a:buFont typeface="Book Antiqua" panose="02040602050305030304" pitchFamily="18" charset="0"/>
              <a:buChar char="–"/>
            </a:pPr>
            <a:r>
              <a:rPr lang="en-US" sz="2000"/>
              <a:t>253 cosponsors, a majority of the 435 members of the House of Representatives – 51 Rs and 192 Ds.</a:t>
            </a:r>
          </a:p>
          <a:p>
            <a:pPr>
              <a:spcBef>
                <a:spcPts val="600"/>
              </a:spcBef>
            </a:pPr>
            <a:r>
              <a:rPr lang="en-US" sz="2200"/>
              <a:t>S. 1808 – Introduced 9/14/17 – same as House bill.  22 cosponsors -- 4 Rs and 18 Ds.</a:t>
            </a:r>
          </a:p>
          <a:p>
            <a:pPr>
              <a:spcBef>
                <a:spcPts val="600"/>
              </a:spcBef>
            </a:pPr>
            <a:r>
              <a:rPr lang="en-US" sz="2200"/>
              <a:t>Not sponsoring: House Education and the Workforce 		</a:t>
            </a:r>
            <a:r>
              <a:rPr lang="en-US" sz="2400"/>
              <a:t>Committee Chairwoman Virginia Foxx (R-NC)</a:t>
            </a:r>
          </a:p>
          <a:p>
            <a:pPr marL="0" indent="0">
              <a:spcBef>
                <a:spcPts val="600"/>
              </a:spcBef>
              <a:buNone/>
            </a:pPr>
            <a:r>
              <a:rPr lang="en-US" sz="2200"/>
              <a:t>     		Senate HELP Committee Chairman Lamar Alexander                         		(R-TN).  </a:t>
            </a:r>
          </a:p>
          <a:p>
            <a:pPr marL="0" indent="0">
              <a:spcBef>
                <a:spcPts val="600"/>
              </a:spcBef>
              <a:buNone/>
            </a:pPr>
            <a:r>
              <a:rPr lang="en-US" sz="2200"/>
              <a:t>			This is most unfortunate.</a:t>
            </a:r>
          </a:p>
          <a:p>
            <a:pPr marL="347472" lvl="1" indent="-347472">
              <a:spcBef>
                <a:spcPts val="600"/>
              </a:spcBef>
              <a:buFont typeface="Wingdings" panose="05000000000000000000" pitchFamily="2" charset="2"/>
              <a:buChar char="§"/>
            </a:pPr>
            <a:endParaRPr lang="en-US" sz="24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38800"/>
            <a:ext cx="1041548" cy="1187365"/>
          </a:xfrm>
          <a:prstGeom prst="rect">
            <a:avLst/>
          </a:prstGeom>
        </p:spPr>
      </p:pic>
      <p:sp>
        <p:nvSpPr>
          <p:cNvPr id="10" name="Slide Number Placeholder 3"/>
          <p:cNvSpPr txBox="1"/>
          <p:nvPr/>
        </p:nvSpPr>
        <p:spPr>
          <a:xfrm>
            <a:off x="8648700" y="6468533"/>
            <a:ext cx="457200" cy="357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5C99F7B6-B6AC-4726-9291-5960819B7215}" type="slidenum">
              <a:rPr lang="en-US" sz="1400" b="1" smtClean="0">
                <a:solidFill>
                  <a:prstClr val="black">
                    <a:tint val="75000"/>
                  </a:prstClr>
                </a:solidFill>
              </a:rPr>
              <a:pPr marL="0" indent="0" algn="ctr">
                <a:buNone/>
              </a:pPr>
              <a:t>8</a:t>
            </a:fld>
            <a:endParaRPr lang="en-US" sz="1400" b="1">
              <a:solidFill>
                <a:prstClr val="black">
                  <a:tint val="75000"/>
                </a:prst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23448" t="-33141" r="10422" b="33141"/>
          <a:stretch>
            <a:fillRect/>
          </a:stretch>
        </p:blipFill>
        <p:spPr bwMode="auto">
          <a:xfrm>
            <a:off x="7723561" y="3048000"/>
            <a:ext cx="871799" cy="161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l="25001" t="-52069" r="24999" b="52069"/>
          <a:stretch>
            <a:fillRect/>
          </a:stretch>
        </p:blipFill>
        <p:spPr bwMode="auto">
          <a:xfrm>
            <a:off x="1066800" y="3657600"/>
            <a:ext cx="914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628900" y="5257800"/>
            <a:ext cx="533400"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018921"/>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76366"/>
            <a:ext cx="6045200" cy="566822"/>
          </a:xfrm>
          <a:prstGeom prst="rect">
            <a:avLst/>
          </a:prstGeom>
        </p:spPr>
        <p:txBody>
          <a:bodyPr vert="horz" wrap="square" lIns="0" tIns="12700" rIns="0" bIns="0" rtlCol="0">
            <a:spAutoFit/>
          </a:bodyPr>
          <a:lstStyle/>
          <a:p>
            <a:pPr marL="12700">
              <a:lnSpc>
                <a:spcPct val="100000"/>
              </a:lnSpc>
              <a:spcBef>
                <a:spcPts val="100"/>
              </a:spcBef>
              <a:tabLst>
                <a:tab pos="6031865" algn="l"/>
              </a:tabLst>
            </a:pPr>
            <a:r>
              <a:rPr lang="en-US" sz="3600" b="1" u="sng"/>
              <a:t>Perkins Status</a:t>
            </a:r>
            <a:endParaRPr sz="3600" b="1" u="sng"/>
          </a:p>
        </p:txBody>
      </p:sp>
      <p:sp>
        <p:nvSpPr>
          <p:cNvPr id="4" name="object 4"/>
          <p:cNvSpPr txBox="1"/>
          <p:nvPr/>
        </p:nvSpPr>
        <p:spPr>
          <a:xfrm>
            <a:off x="8382000" y="6434337"/>
            <a:ext cx="238125" cy="205184"/>
          </a:xfrm>
          <a:prstGeom prst="rect">
            <a:avLst/>
          </a:prstGeom>
        </p:spPr>
        <p:txBody>
          <a:bodyPr vert="horz" wrap="square" lIns="0" tIns="0" rIns="0" bIns="0" rtlCol="0">
            <a:spAutoFit/>
          </a:bodyPr>
          <a:lstStyle/>
          <a:p>
            <a:pPr marL="25400">
              <a:lnSpc>
                <a:spcPts val="1630"/>
              </a:lnSpc>
            </a:pPr>
            <a:fld id="{81D60167-4931-47E6-BA6A-407CBD079E47}" type="slidenum">
              <a:rPr sz="1400" b="1">
                <a:solidFill>
                  <a:srgbClr val="FFFFFF"/>
                </a:solidFill>
                <a:latin typeface="Times New Roman"/>
                <a:cs typeface="Times New Roman"/>
              </a:rPr>
              <a:pPr marL="25400">
                <a:lnSpc>
                  <a:spcPts val="1630"/>
                </a:lnSpc>
              </a:pPr>
              <a:t>9</a:t>
            </a:fld>
            <a:endParaRPr sz="1400" b="1">
              <a:latin typeface="Times New Roman"/>
              <a:cs typeface="Times New Roman"/>
            </a:endParaRPr>
          </a:p>
        </p:txBody>
      </p:sp>
      <p:sp>
        <p:nvSpPr>
          <p:cNvPr id="3" name="object 3"/>
          <p:cNvSpPr txBox="1"/>
          <p:nvPr/>
        </p:nvSpPr>
        <p:spPr>
          <a:xfrm>
            <a:off x="609600" y="1295400"/>
            <a:ext cx="7261225" cy="4337726"/>
          </a:xfrm>
          <a:prstGeom prst="rect">
            <a:avLst/>
          </a:prstGeom>
        </p:spPr>
        <p:txBody>
          <a:bodyPr vert="horz" wrap="square" lIns="0" tIns="104775" rIns="0" bIns="0" rtlCol="0">
            <a:spAutoFit/>
          </a:bodyPr>
          <a:lstStyle/>
          <a:p>
            <a:pPr marL="812800" lvl="1" indent="-342900">
              <a:lnSpc>
                <a:spcPct val="100000"/>
              </a:lnSpc>
              <a:spcBef>
                <a:spcPts val="580"/>
              </a:spcBef>
              <a:buFont typeface="Wingdings" panose="05000000000000000000" pitchFamily="2" charset="2"/>
              <a:buChar char="§"/>
              <a:tabLst>
                <a:tab pos="756285" algn="l"/>
                <a:tab pos="756920" algn="l"/>
              </a:tabLst>
            </a:pPr>
            <a:r>
              <a:rPr lang="en-US" sz="2000" spc="-10">
                <a:latin typeface="Times New Roman" panose="02020603050405020304" pitchFamily="18" charset="0"/>
                <a:cs typeface="Times New Roman" panose="02020603050405020304" pitchFamily="18" charset="0"/>
              </a:rPr>
              <a:t>COHEAO fought for an extension in the Omnibus </a:t>
            </a:r>
            <a:r>
              <a:rPr sz="2000" spc="-10">
                <a:latin typeface="Times New Roman" panose="02020603050405020304" pitchFamily="18" charset="0"/>
                <a:cs typeface="Times New Roman" panose="02020603050405020304" pitchFamily="18" charset="0"/>
              </a:rPr>
              <a:t>Appropriations</a:t>
            </a:r>
            <a:r>
              <a:rPr sz="2000" spc="-30">
                <a:latin typeface="Times New Roman" panose="02020603050405020304" pitchFamily="18" charset="0"/>
                <a:cs typeface="Times New Roman" panose="02020603050405020304" pitchFamily="18" charset="0"/>
              </a:rPr>
              <a:t> </a:t>
            </a:r>
            <a:r>
              <a:rPr sz="2000">
                <a:latin typeface="Times New Roman" panose="02020603050405020304" pitchFamily="18" charset="0"/>
                <a:cs typeface="Times New Roman" panose="02020603050405020304" pitchFamily="18" charset="0"/>
              </a:rPr>
              <a:t>Bill</a:t>
            </a:r>
            <a:r>
              <a:rPr lang="en-US" sz="2000">
                <a:latin typeface="Times New Roman" panose="02020603050405020304" pitchFamily="18" charset="0"/>
                <a:cs typeface="Times New Roman" panose="02020603050405020304" pitchFamily="18" charset="0"/>
              </a:rPr>
              <a:t> that passed in March.</a:t>
            </a:r>
            <a:endParaRPr sz="2000">
              <a:latin typeface="Times New Roman" panose="02020603050405020304" pitchFamily="18" charset="0"/>
              <a:cs typeface="Times New Roman" panose="02020603050405020304" pitchFamily="18" charset="0"/>
            </a:endParaRPr>
          </a:p>
          <a:p>
            <a:pPr marL="1155700" lvl="2" indent="-228600">
              <a:lnSpc>
                <a:spcPct val="100000"/>
              </a:lnSpc>
              <a:spcBef>
                <a:spcPts val="605"/>
              </a:spcBef>
              <a:buFont typeface="Arial"/>
              <a:buChar char="•"/>
              <a:tabLst>
                <a:tab pos="1155700" algn="l"/>
                <a:tab pos="1156335" algn="l"/>
              </a:tabLst>
            </a:pPr>
            <a:r>
              <a:rPr lang="en-US" sz="2000" spc="-15">
                <a:latin typeface="Times New Roman" panose="02020603050405020304" pitchFamily="18" charset="0"/>
                <a:cs typeface="Times New Roman" panose="02020603050405020304" pitchFamily="18" charset="0"/>
              </a:rPr>
              <a:t>House Congressional allies got 99 signatures on Dear Colleague letter seeking inclusion of Perkins in Omnibus</a:t>
            </a:r>
          </a:p>
          <a:p>
            <a:pPr marL="1155700" lvl="2" indent="-228600">
              <a:lnSpc>
                <a:spcPct val="100000"/>
              </a:lnSpc>
              <a:spcBef>
                <a:spcPts val="605"/>
              </a:spcBef>
              <a:buFont typeface="Arial"/>
              <a:buChar char="•"/>
              <a:tabLst>
                <a:tab pos="1155700" algn="l"/>
                <a:tab pos="1156335" algn="l"/>
              </a:tabLst>
            </a:pPr>
            <a:r>
              <a:rPr lang="en-US" sz="2000" spc="-15">
                <a:latin typeface="Times New Roman" panose="02020603050405020304" pitchFamily="18" charset="0"/>
                <a:cs typeface="Times New Roman" panose="02020603050405020304" pitchFamily="18" charset="0"/>
              </a:rPr>
              <a:t>Not included due to opposition from Sen. Alexander, who is also on the Appropriations Committee, and Rep. Foxx</a:t>
            </a:r>
            <a:endParaRPr sz="2000">
              <a:latin typeface="Times New Roman" panose="02020603050405020304" pitchFamily="18" charset="0"/>
              <a:cs typeface="Times New Roman" panose="02020603050405020304" pitchFamily="18" charset="0"/>
            </a:endParaRPr>
          </a:p>
          <a:p>
            <a:pPr marL="812800" lvl="1" indent="-342900">
              <a:lnSpc>
                <a:spcPct val="100000"/>
              </a:lnSpc>
              <a:spcBef>
                <a:spcPts val="580"/>
              </a:spcBef>
              <a:buFont typeface="Wingdings" panose="05000000000000000000" pitchFamily="2" charset="2"/>
              <a:buChar char="§"/>
              <a:tabLst>
                <a:tab pos="756285" algn="l"/>
                <a:tab pos="756920" algn="l"/>
              </a:tabLst>
            </a:pPr>
            <a:r>
              <a:rPr lang="en-US" sz="2000" b="1" u="sng" spc="-10">
                <a:latin typeface="Times New Roman" panose="02020603050405020304" pitchFamily="18" charset="0"/>
                <a:cs typeface="Times New Roman" panose="02020603050405020304" pitchFamily="18" charset="0"/>
              </a:rPr>
              <a:t>BUT </a:t>
            </a:r>
            <a:r>
              <a:rPr lang="en-US" sz="2000" spc="-10">
                <a:latin typeface="Times New Roman" panose="02020603050405020304" pitchFamily="18" charset="0"/>
                <a:cs typeface="Times New Roman" panose="02020603050405020304" pitchFamily="18" charset="0"/>
              </a:rPr>
              <a:t>Work Continues </a:t>
            </a:r>
          </a:p>
          <a:p>
            <a:pPr marL="1270000" lvl="2" indent="-342900">
              <a:spcBef>
                <a:spcPts val="580"/>
              </a:spcBef>
              <a:buFont typeface="Arial" panose="020B0604020202020204" pitchFamily="34" charset="0"/>
              <a:buChar char="•"/>
              <a:tabLst>
                <a:tab pos="756285" algn="l"/>
                <a:tab pos="756920" algn="l"/>
              </a:tabLst>
            </a:pPr>
            <a:r>
              <a:rPr lang="en-US" sz="2000" spc="-10">
                <a:latin typeface="Times New Roman" panose="02020603050405020304" pitchFamily="18" charset="0"/>
                <a:cs typeface="Times New Roman" panose="02020603050405020304" pitchFamily="18" charset="0"/>
              </a:rPr>
              <a:t>HEA reauthorization still underway, very slowly</a:t>
            </a:r>
            <a:endParaRPr sz="2000">
              <a:latin typeface="Times New Roman" panose="02020603050405020304" pitchFamily="18" charset="0"/>
              <a:cs typeface="Times New Roman" panose="02020603050405020304" pitchFamily="18" charset="0"/>
            </a:endParaRPr>
          </a:p>
          <a:p>
            <a:pPr marL="1727200" lvl="3" indent="-342900">
              <a:spcBef>
                <a:spcPts val="620"/>
              </a:spcBef>
              <a:buFont typeface="Courier New" panose="02070309020205020404" pitchFamily="49" charset="0"/>
              <a:buChar char="o"/>
              <a:tabLst>
                <a:tab pos="1155700" algn="l"/>
                <a:tab pos="1156335" algn="l"/>
              </a:tabLst>
            </a:pPr>
            <a:r>
              <a:rPr lang="en-US" sz="2000" spc="-15">
                <a:latin typeface="Times New Roman" panose="02020603050405020304" pitchFamily="18" charset="0"/>
                <a:cs typeface="Times New Roman" panose="02020603050405020304" pitchFamily="18" charset="0"/>
              </a:rPr>
              <a:t>Hearings in </a:t>
            </a:r>
            <a:r>
              <a:rPr sz="2000" spc="-15">
                <a:latin typeface="Times New Roman" panose="02020603050405020304" pitchFamily="18" charset="0"/>
                <a:cs typeface="Times New Roman" panose="02020603050405020304" pitchFamily="18" charset="0"/>
              </a:rPr>
              <a:t>Senate </a:t>
            </a:r>
            <a:r>
              <a:rPr sz="2000" spc="-5">
                <a:latin typeface="Times New Roman" panose="02020603050405020304" pitchFamily="18" charset="0"/>
                <a:cs typeface="Times New Roman" panose="02020603050405020304" pitchFamily="18" charset="0"/>
              </a:rPr>
              <a:t>&amp; </a:t>
            </a:r>
            <a:r>
              <a:rPr lang="en-US" sz="2000" spc="-5">
                <a:latin typeface="Times New Roman" panose="02020603050405020304" pitchFamily="18" charset="0"/>
                <a:cs typeface="Times New Roman" panose="02020603050405020304" pitchFamily="18" charset="0"/>
              </a:rPr>
              <a:t>"</a:t>
            </a:r>
            <a:r>
              <a:rPr sz="2000" spc="-10">
                <a:latin typeface="Times New Roman" panose="02020603050405020304" pitchFamily="18" charset="0"/>
                <a:cs typeface="Times New Roman" panose="02020603050405020304" pitchFamily="18" charset="0"/>
              </a:rPr>
              <a:t>PROSPER </a:t>
            </a:r>
            <a:r>
              <a:rPr sz="2000" spc="-5">
                <a:latin typeface="Times New Roman" panose="02020603050405020304" pitchFamily="18" charset="0"/>
                <a:cs typeface="Times New Roman" panose="02020603050405020304" pitchFamily="18" charset="0"/>
              </a:rPr>
              <a:t>Act</a:t>
            </a:r>
            <a:r>
              <a:rPr lang="en-US" sz="2000" spc="-5">
                <a:latin typeface="Times New Roman" panose="02020603050405020304" pitchFamily="18" charset="0"/>
                <a:cs typeface="Times New Roman" panose="02020603050405020304" pitchFamily="18" charset="0"/>
              </a:rPr>
              <a:t>"</a:t>
            </a:r>
            <a:r>
              <a:rPr sz="2000" spc="-5">
                <a:latin typeface="Times New Roman" panose="02020603050405020304" pitchFamily="18" charset="0"/>
                <a:cs typeface="Times New Roman" panose="02020603050405020304" pitchFamily="18" charset="0"/>
              </a:rPr>
              <a:t> in </a:t>
            </a:r>
            <a:r>
              <a:rPr sz="2000" spc="-10">
                <a:latin typeface="Times New Roman" panose="02020603050405020304" pitchFamily="18" charset="0"/>
                <a:cs typeface="Times New Roman" panose="02020603050405020304" pitchFamily="18" charset="0"/>
              </a:rPr>
              <a:t>the</a:t>
            </a:r>
            <a:r>
              <a:rPr sz="2000" spc="175">
                <a:latin typeface="Times New Roman" panose="02020603050405020304" pitchFamily="18" charset="0"/>
                <a:cs typeface="Times New Roman" panose="02020603050405020304" pitchFamily="18" charset="0"/>
              </a:rPr>
              <a:t> </a:t>
            </a:r>
            <a:r>
              <a:rPr sz="2000" spc="-10">
                <a:latin typeface="Times New Roman" panose="02020603050405020304" pitchFamily="18" charset="0"/>
                <a:cs typeface="Times New Roman" panose="02020603050405020304" pitchFamily="18" charset="0"/>
              </a:rPr>
              <a:t>House</a:t>
            </a:r>
            <a:endParaRPr sz="2000">
              <a:latin typeface="Times New Roman" panose="02020603050405020304" pitchFamily="18" charset="0"/>
              <a:cs typeface="Times New Roman" panose="02020603050405020304" pitchFamily="18" charset="0"/>
            </a:endParaRPr>
          </a:p>
          <a:p>
            <a:pPr marL="1270000" lvl="2" indent="-342900">
              <a:spcBef>
                <a:spcPts val="580"/>
              </a:spcBef>
              <a:buFont typeface="Arial" panose="020B0604020202020204" pitchFamily="34" charset="0"/>
              <a:buChar char="•"/>
              <a:tabLst>
                <a:tab pos="756285" algn="l"/>
                <a:tab pos="756920" algn="l"/>
              </a:tabLst>
            </a:pPr>
            <a:r>
              <a:rPr sz="2000" spc="-10">
                <a:latin typeface="Times New Roman" panose="02020603050405020304" pitchFamily="18" charset="0"/>
                <a:cs typeface="Times New Roman" panose="02020603050405020304" pitchFamily="18" charset="0"/>
              </a:rPr>
              <a:t>Alternative Perkins</a:t>
            </a:r>
            <a:r>
              <a:rPr sz="2000" spc="-20">
                <a:latin typeface="Times New Roman" panose="02020603050405020304" pitchFamily="18" charset="0"/>
                <a:cs typeface="Times New Roman" panose="02020603050405020304" pitchFamily="18" charset="0"/>
              </a:rPr>
              <a:t> </a:t>
            </a:r>
            <a:r>
              <a:rPr sz="2000" spc="-10">
                <a:latin typeface="Times New Roman" panose="02020603050405020304" pitchFamily="18" charset="0"/>
                <a:cs typeface="Times New Roman" panose="02020603050405020304" pitchFamily="18" charset="0"/>
              </a:rPr>
              <a:t>Proposal</a:t>
            </a:r>
            <a:r>
              <a:rPr lang="en-US" sz="2000" spc="-10">
                <a:latin typeface="Times New Roman" panose="02020603050405020304" pitchFamily="18" charset="0"/>
                <a:cs typeface="Times New Roman" panose="02020603050405020304" pitchFamily="18" charset="0"/>
              </a:rPr>
              <a:t> from COHEAO</a:t>
            </a:r>
          </a:p>
          <a:p>
            <a:pPr marL="1727200" lvl="3" indent="-342900">
              <a:spcBef>
                <a:spcPts val="580"/>
              </a:spcBef>
              <a:buFont typeface="Courier New" panose="02070309020205020404" pitchFamily="49" charset="0"/>
              <a:buChar char="o"/>
              <a:tabLst>
                <a:tab pos="756285" algn="l"/>
                <a:tab pos="756920" algn="l"/>
              </a:tabLst>
            </a:pPr>
            <a:r>
              <a:rPr lang="en-US" sz="2000" spc="-10">
                <a:latin typeface="Times New Roman" panose="02020603050405020304" pitchFamily="18" charset="0"/>
                <a:cs typeface="Times New Roman" panose="02020603050405020304" pitchFamily="18" charset="0"/>
              </a:rPr>
              <a:t>Creates new directly funded, campus managed program.  More on that later.</a:t>
            </a:r>
            <a:endParaRPr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941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36415"/>
  <p:tag name="AS_OS" val="Microsoft Windows NT 6.1.7601 Service Pack 1"/>
  <p:tag name="AS_RELEASE_DATE" val="2017.01.25"/>
  <p:tag name="AS_TITLE" val="Aspose.Slides for .NET 4.0"/>
  <p:tag name="AS_VERSION" val="17.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1518</Words>
  <Application>Microsoft Office PowerPoint</Application>
  <PresentationFormat>Letter Paper (8.5x11 in)</PresentationFormat>
  <Paragraphs>260</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ＭＳ Ｐゴシック</vt:lpstr>
      <vt:lpstr>Arial</vt:lpstr>
      <vt:lpstr>Arial Unicode MS</vt:lpstr>
      <vt:lpstr>Book Antiqua</vt:lpstr>
      <vt:lpstr>Calibri</vt:lpstr>
      <vt:lpstr>Courier New</vt:lpstr>
      <vt:lpstr>Edwardian Script ITC</vt:lpstr>
      <vt:lpstr>Palatino Linotype</vt:lpstr>
      <vt:lpstr>Times New Roman</vt:lpstr>
      <vt:lpstr>Wingdings</vt:lpstr>
      <vt:lpstr>1_Office Theme</vt:lpstr>
      <vt:lpstr>PROSPER, HELP AND PERKINS:  A WASHINGTON UPDATE PacWest SFS Conference</vt:lpstr>
      <vt:lpstr>The 115th Congress</vt:lpstr>
      <vt:lpstr>Key People In 115th Congress</vt:lpstr>
      <vt:lpstr>Key People In 115th Congress</vt:lpstr>
      <vt:lpstr>Changes at Department of Ed</vt:lpstr>
      <vt:lpstr>Office of Postsecondary Education</vt:lpstr>
      <vt:lpstr>Servicing and Collections at ED</vt:lpstr>
      <vt:lpstr>Perkins Loans 2018</vt:lpstr>
      <vt:lpstr>Perkins Status</vt:lpstr>
      <vt:lpstr>PowerPoint Presentation</vt:lpstr>
      <vt:lpstr>HEA Action in Congress</vt:lpstr>
      <vt:lpstr>HEA in House – PROSPER Act</vt:lpstr>
      <vt:lpstr>PROSPER Act</vt:lpstr>
      <vt:lpstr>PROSPER Act</vt:lpstr>
      <vt:lpstr>Senate</vt:lpstr>
      <vt:lpstr>Perkins 2.0 – 21st Century Perkins</vt:lpstr>
      <vt:lpstr>Perkins Reauthorization Themes</vt:lpstr>
      <vt:lpstr>Some Perkins Wind-Down Issues</vt:lpstr>
      <vt:lpstr>Key Perkins Wind-Down Points </vt:lpstr>
      <vt:lpstr>Perkins Wind-Down Points</vt:lpstr>
      <vt:lpstr>Reasons Not To Liquidate</vt:lpstr>
      <vt:lpstr>You Can Still Make a Difference</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2018-05-31T20:49:05Z</dcterms:modified>
</cp:coreProperties>
</file>