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61" r:id="rId4"/>
    <p:sldId id="259" r:id="rId5"/>
    <p:sldId id="260"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51"/>
    <p:restoredTop sz="50074"/>
  </p:normalViewPr>
  <p:slideViewPr>
    <p:cSldViewPr snapToGrid="0" snapToObjects="1">
      <p:cViewPr varScale="1">
        <p:scale>
          <a:sx n="59" d="100"/>
          <a:sy n="59" d="100"/>
        </p:scale>
        <p:origin x="792"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1E427-A2A1-F842-9707-57BD3AC0AB32}" type="datetimeFigureOut">
              <a:rPr lang="en-US" smtClean="0"/>
              <a:t>5/29/2018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787FA-A445-4F44-9138-FAFC1669D234}" type="slidenum">
              <a:rPr lang="en-US" smtClean="0"/>
              <a:t>‹#›</a:t>
            </a:fld>
            <a:endParaRPr lang="en-US"/>
          </a:p>
        </p:txBody>
      </p:sp>
    </p:spTree>
    <p:extLst>
      <p:ext uri="{BB962C8B-B14F-4D97-AF65-F5344CB8AC3E}">
        <p14:creationId xmlns:p14="http://schemas.microsoft.com/office/powerpoint/2010/main" val="2109421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1</a:t>
            </a:fld>
            <a:endParaRPr lang="en-US"/>
          </a:p>
        </p:txBody>
      </p:sp>
    </p:spTree>
    <p:extLst>
      <p:ext uri="{BB962C8B-B14F-4D97-AF65-F5344CB8AC3E}">
        <p14:creationId xmlns:p14="http://schemas.microsoft.com/office/powerpoint/2010/main" val="647903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2</a:t>
            </a:fld>
            <a:endParaRPr lang="en-US"/>
          </a:p>
        </p:txBody>
      </p:sp>
    </p:spTree>
    <p:extLst>
      <p:ext uri="{BB962C8B-B14F-4D97-AF65-F5344CB8AC3E}">
        <p14:creationId xmlns:p14="http://schemas.microsoft.com/office/powerpoint/2010/main" val="24777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5</a:t>
            </a:fld>
            <a:endParaRPr lang="en-US"/>
          </a:p>
        </p:txBody>
      </p:sp>
    </p:spTree>
    <p:extLst>
      <p:ext uri="{BB962C8B-B14F-4D97-AF65-F5344CB8AC3E}">
        <p14:creationId xmlns:p14="http://schemas.microsoft.com/office/powerpoint/2010/main" val="207444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8</a:t>
            </a:fld>
            <a:endParaRPr lang="en-US"/>
          </a:p>
        </p:txBody>
      </p:sp>
    </p:spTree>
    <p:extLst>
      <p:ext uri="{BB962C8B-B14F-4D97-AF65-F5344CB8AC3E}">
        <p14:creationId xmlns:p14="http://schemas.microsoft.com/office/powerpoint/2010/main" val="1520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13</a:t>
            </a:fld>
            <a:endParaRPr lang="en-US"/>
          </a:p>
        </p:txBody>
      </p:sp>
    </p:spTree>
    <p:extLst>
      <p:ext uri="{BB962C8B-B14F-4D97-AF65-F5344CB8AC3E}">
        <p14:creationId xmlns:p14="http://schemas.microsoft.com/office/powerpoint/2010/main" val="529469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787FA-A445-4F44-9138-FAFC1669D234}" type="slidenum">
              <a:rPr lang="en-US" smtClean="0"/>
              <a:t>22</a:t>
            </a:fld>
            <a:endParaRPr lang="en-US"/>
          </a:p>
        </p:txBody>
      </p:sp>
    </p:spTree>
    <p:extLst>
      <p:ext uri="{BB962C8B-B14F-4D97-AF65-F5344CB8AC3E}">
        <p14:creationId xmlns:p14="http://schemas.microsoft.com/office/powerpoint/2010/main" val="330430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5/29/2018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5/29/2018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5/29/2018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880" y="1138429"/>
            <a:ext cx="9917723" cy="2098226"/>
          </a:xfrm>
        </p:spPr>
        <p:txBody>
          <a:bodyPr/>
          <a:lstStyle/>
          <a:p>
            <a:r>
              <a:rPr lang="en-US" sz="6000" dirty="0" smtClean="0"/>
              <a:t>Supporting undocumented students</a:t>
            </a:r>
            <a:endParaRPr lang="en-US" sz="6000" dirty="0"/>
          </a:p>
        </p:txBody>
      </p:sp>
      <p:sp>
        <p:nvSpPr>
          <p:cNvPr id="3" name="Subtitle 2"/>
          <p:cNvSpPr>
            <a:spLocks noGrp="1"/>
          </p:cNvSpPr>
          <p:nvPr>
            <p:ph type="subTitle" idx="1"/>
          </p:nvPr>
        </p:nvSpPr>
        <p:spPr>
          <a:xfrm>
            <a:off x="2679904" y="3298966"/>
            <a:ext cx="6831673" cy="1086237"/>
          </a:xfrm>
        </p:spPr>
        <p:txBody>
          <a:bodyPr>
            <a:noAutofit/>
          </a:bodyPr>
          <a:lstStyle/>
          <a:p>
            <a:r>
              <a:rPr lang="en-US" sz="3600" i="1" dirty="0" smtClean="0"/>
              <a:t>A Public and Private Perspective</a:t>
            </a:r>
          </a:p>
          <a:p>
            <a:endParaRPr lang="en-US" sz="2000" dirty="0" smtClean="0"/>
          </a:p>
          <a:p>
            <a:r>
              <a:rPr lang="en-US" sz="2000" dirty="0" smtClean="0"/>
              <a:t>Janine </a:t>
            </a:r>
            <a:r>
              <a:rPr lang="en-US" sz="2000" dirty="0" err="1" smtClean="0"/>
              <a:t>DuMontelle</a:t>
            </a:r>
            <a:r>
              <a:rPr lang="en-US" sz="2000" dirty="0" smtClean="0"/>
              <a:t>, </a:t>
            </a:r>
            <a:r>
              <a:rPr lang="en-US" sz="2000" dirty="0"/>
              <a:t>Vice President for Legal Affairs and General </a:t>
            </a:r>
            <a:r>
              <a:rPr lang="en-US" sz="2000" dirty="0" smtClean="0"/>
              <a:t>Counsel, Chapman University</a:t>
            </a:r>
          </a:p>
          <a:p>
            <a:r>
              <a:rPr lang="en-US" sz="2000" dirty="0" smtClean="0"/>
              <a:t>Oscar Teran, Director DREAM Center, UC Irvine</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2902" y="336684"/>
            <a:ext cx="2274367" cy="124463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335774">
            <a:off x="594542" y="5600949"/>
            <a:ext cx="1500444" cy="132993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990" y="6102850"/>
            <a:ext cx="4123944" cy="326136"/>
          </a:xfrm>
          <a:prstGeom prst="rect">
            <a:avLst/>
          </a:prstGeom>
        </p:spPr>
      </p:pic>
    </p:spTree>
    <p:extLst>
      <p:ext uri="{BB962C8B-B14F-4D97-AF65-F5344CB8AC3E}">
        <p14:creationId xmlns:p14="http://schemas.microsoft.com/office/powerpoint/2010/main" val="8896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DACA</a:t>
            </a:r>
            <a:endParaRPr lang="en-US" dirty="0"/>
          </a:p>
        </p:txBody>
      </p:sp>
      <p:sp>
        <p:nvSpPr>
          <p:cNvPr id="3" name="Text Placeholder 2"/>
          <p:cNvSpPr>
            <a:spLocks noGrp="1"/>
          </p:cNvSpPr>
          <p:nvPr>
            <p:ph type="body" idx="1"/>
          </p:nvPr>
        </p:nvSpPr>
        <p:spPr/>
        <p:txBody>
          <a:bodyPr/>
          <a:lstStyle/>
          <a:p>
            <a:r>
              <a:rPr lang="en-US" i="1" dirty="0" smtClean="0"/>
              <a:t>What we know and do not know</a:t>
            </a:r>
            <a:endParaRPr lang="en-US" i="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306"/>
            <a:ext cx="2857500" cy="2857500"/>
          </a:xfrm>
          <a:prstGeom prst="rect">
            <a:avLst/>
          </a:prstGeom>
        </p:spPr>
      </p:pic>
    </p:spTree>
    <p:extLst>
      <p:ext uri="{BB962C8B-B14F-4D97-AF65-F5344CB8AC3E}">
        <p14:creationId xmlns:p14="http://schemas.microsoft.com/office/powerpoint/2010/main" val="144816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1294" y="1641231"/>
            <a:ext cx="10949352" cy="4985980"/>
          </a:xfrm>
          <a:prstGeom prst="rect">
            <a:avLst/>
          </a:prstGeom>
          <a:noFill/>
        </p:spPr>
        <p:txBody>
          <a:bodyPr wrap="square" rtlCol="0">
            <a:spAutoFit/>
          </a:bodyPr>
          <a:lstStyle/>
          <a:p>
            <a:r>
              <a:rPr lang="en-US" sz="2000" b="1" dirty="0"/>
              <a:t>Regents of the University of California, et al. v. Department of Homeland Security, et al</a:t>
            </a:r>
            <a:r>
              <a:rPr lang="en-US" sz="2000" b="1" dirty="0" smtClean="0"/>
              <a:t>.</a:t>
            </a:r>
          </a:p>
          <a:p>
            <a:r>
              <a:rPr lang="en-US" sz="2000" dirty="0"/>
              <a:t>	On January 9, 2018, Judge William </a:t>
            </a:r>
            <a:r>
              <a:rPr lang="en-US" sz="2000" dirty="0" err="1"/>
              <a:t>Alsup</a:t>
            </a:r>
            <a:r>
              <a:rPr lang="en-US" sz="2000" dirty="0"/>
              <a:t> of the U.S. District Court for the Northern District of </a:t>
            </a:r>
            <a:endParaRPr lang="en-US" sz="2000" dirty="0" smtClean="0"/>
          </a:p>
          <a:p>
            <a:r>
              <a:rPr lang="en-US" sz="2000" dirty="0" smtClean="0"/>
              <a:t>	California </a:t>
            </a:r>
            <a:r>
              <a:rPr lang="en-US" sz="2000" dirty="0"/>
              <a:t>issued a preliminary injunction requiring the federal government to maintain the </a:t>
            </a:r>
            <a:r>
              <a:rPr lang="en-US" sz="2000" dirty="0" smtClean="0"/>
              <a:t>	Deferred </a:t>
            </a:r>
            <a:r>
              <a:rPr lang="en-US" sz="2000" dirty="0"/>
              <a:t>Action </a:t>
            </a:r>
            <a:r>
              <a:rPr lang="en-US" sz="2000" dirty="0" smtClean="0"/>
              <a:t>	for Childhood </a:t>
            </a:r>
            <a:r>
              <a:rPr lang="en-US" sz="2000" dirty="0"/>
              <a:t>Arrivals, or DACA, program on a nationwide basis by allowing </a:t>
            </a:r>
            <a:r>
              <a:rPr lang="en-US" sz="2000" dirty="0" smtClean="0"/>
              <a:t>	individuals </a:t>
            </a:r>
            <a:r>
              <a:rPr lang="en-US" sz="2000" dirty="0"/>
              <a:t>to submit </a:t>
            </a:r>
            <a:r>
              <a:rPr lang="en-US" sz="2000" dirty="0" smtClean="0"/>
              <a:t>	applications </a:t>
            </a:r>
            <a:r>
              <a:rPr lang="en-US" sz="2000" dirty="0"/>
              <a:t>to renew </a:t>
            </a:r>
            <a:r>
              <a:rPr lang="en-US" sz="2000" dirty="0" smtClean="0"/>
              <a:t>their </a:t>
            </a:r>
            <a:r>
              <a:rPr lang="en-US" sz="2000" dirty="0"/>
              <a:t>enrollment in DACA, subject to a few </a:t>
            </a:r>
            <a:r>
              <a:rPr lang="en-US" sz="2000" dirty="0" smtClean="0"/>
              <a:t>	exceptions</a:t>
            </a:r>
            <a:r>
              <a:rPr lang="en-US" sz="2000" dirty="0"/>
              <a:t>. The parties have already </a:t>
            </a:r>
            <a:r>
              <a:rPr lang="en-US" sz="2000" dirty="0" smtClean="0"/>
              <a:t>	briefed </a:t>
            </a:r>
            <a:r>
              <a:rPr lang="en-US" sz="2000" dirty="0"/>
              <a:t>their arguments, and the Ninth </a:t>
            </a:r>
            <a:r>
              <a:rPr lang="en-US" sz="2000" dirty="0" smtClean="0"/>
              <a:t>Circuit </a:t>
            </a:r>
            <a:r>
              <a:rPr lang="en-US" sz="2000" dirty="0"/>
              <a:t>will hear </a:t>
            </a:r>
            <a:r>
              <a:rPr lang="en-US" sz="2000" dirty="0" smtClean="0"/>
              <a:t>	oral </a:t>
            </a:r>
            <a:r>
              <a:rPr lang="en-US" sz="2000" dirty="0"/>
              <a:t>arguments on May 15, 2018, in Pasadena, </a:t>
            </a:r>
            <a:r>
              <a:rPr lang="en-US" sz="2000" dirty="0" smtClean="0"/>
              <a:t>Calif.</a:t>
            </a:r>
          </a:p>
          <a:p>
            <a:endParaRPr lang="en-US" sz="2000" dirty="0"/>
          </a:p>
          <a:p>
            <a:r>
              <a:rPr lang="en-US" sz="2000" b="1" dirty="0" err="1"/>
              <a:t>Batalla</a:t>
            </a:r>
            <a:r>
              <a:rPr lang="en-US" sz="2000" b="1" dirty="0"/>
              <a:t> Vidal, et al. v. Nielsen, et al., and State of New York, et al. v. Trump, et al</a:t>
            </a:r>
            <a:r>
              <a:rPr lang="en-US" sz="2000" b="1" dirty="0" smtClean="0"/>
              <a:t>.</a:t>
            </a:r>
          </a:p>
          <a:p>
            <a:r>
              <a:rPr lang="en-US" sz="2000" dirty="0"/>
              <a:t>	On Feb. 13, 2018, a U.S. district court in Brooklyn, New York, issued a second preliminary </a:t>
            </a:r>
            <a:r>
              <a:rPr lang="en-US" sz="2000" dirty="0" smtClean="0"/>
              <a:t>	injunction 	requiring USCIS </a:t>
            </a:r>
            <a:r>
              <a:rPr lang="en-US" sz="2000" dirty="0"/>
              <a:t>to accept DACA applications from people who have had DACA </a:t>
            </a:r>
            <a:r>
              <a:rPr lang="en-US" sz="2000" dirty="0" smtClean="0"/>
              <a:t>	previously</a:t>
            </a:r>
            <a:r>
              <a:rPr lang="en-US" sz="2000" dirty="0"/>
              <a:t>.[13] The </a:t>
            </a:r>
            <a:r>
              <a:rPr lang="en-US" sz="2000" dirty="0" smtClean="0"/>
              <a:t>	preliminary </a:t>
            </a:r>
            <a:r>
              <a:rPr lang="en-US" sz="2000" dirty="0"/>
              <a:t>injunction was </a:t>
            </a:r>
            <a:r>
              <a:rPr lang="en-US" sz="2000" dirty="0" smtClean="0"/>
              <a:t>the </a:t>
            </a:r>
            <a:r>
              <a:rPr lang="en-US" sz="2000" dirty="0"/>
              <a:t>same in scope as the order from the U.S. </a:t>
            </a:r>
            <a:r>
              <a:rPr lang="en-US" sz="2000" dirty="0" smtClean="0"/>
              <a:t>	district </a:t>
            </a:r>
            <a:r>
              <a:rPr lang="en-US" sz="2000" dirty="0"/>
              <a:t>court in California. The </a:t>
            </a:r>
            <a:r>
              <a:rPr lang="en-US" sz="2000" dirty="0" smtClean="0"/>
              <a:t>	court </a:t>
            </a:r>
            <a:r>
              <a:rPr lang="en-US" sz="2000" dirty="0"/>
              <a:t>in New York held that there was </a:t>
            </a:r>
            <a:r>
              <a:rPr lang="en-US" sz="2000" dirty="0" smtClean="0"/>
              <a:t>a </a:t>
            </a:r>
            <a:r>
              <a:rPr lang="en-US" sz="2000" dirty="0"/>
              <a:t>substantial likelihood </a:t>
            </a:r>
            <a:r>
              <a:rPr lang="en-US" sz="2000" dirty="0" smtClean="0"/>
              <a:t>	that </a:t>
            </a:r>
            <a:r>
              <a:rPr lang="en-US" sz="2000" dirty="0"/>
              <a:t>the plaintiffs would prevail on their claim </a:t>
            </a:r>
            <a:r>
              <a:rPr lang="en-US" sz="2000" dirty="0" smtClean="0"/>
              <a:t>	that </a:t>
            </a:r>
            <a:r>
              <a:rPr lang="en-US" sz="2000" dirty="0"/>
              <a:t>the Trump administration ended DACA </a:t>
            </a:r>
            <a:r>
              <a:rPr lang="en-US" sz="2000" dirty="0" smtClean="0"/>
              <a:t>in </a:t>
            </a:r>
            <a:r>
              <a:rPr lang="en-US" sz="2000" dirty="0"/>
              <a:t>a </a:t>
            </a:r>
            <a:r>
              <a:rPr lang="en-US" sz="2000" dirty="0" smtClean="0"/>
              <a:t>	way </a:t>
            </a:r>
            <a:r>
              <a:rPr lang="en-US" sz="2000" dirty="0"/>
              <a:t>that was arbitrary and capricious, and therefore </a:t>
            </a:r>
            <a:r>
              <a:rPr lang="en-US" sz="2000" dirty="0" smtClean="0"/>
              <a:t>	unlawful.</a:t>
            </a:r>
          </a:p>
          <a:p>
            <a:endParaRPr lang="en-US" dirty="0"/>
          </a:p>
        </p:txBody>
      </p:sp>
      <p:sp>
        <p:nvSpPr>
          <p:cNvPr id="3" name="TextBox 2"/>
          <p:cNvSpPr txBox="1"/>
          <p:nvPr/>
        </p:nvSpPr>
        <p:spPr>
          <a:xfrm>
            <a:off x="4583063" y="304801"/>
            <a:ext cx="7327583" cy="923330"/>
          </a:xfrm>
          <a:prstGeom prst="rect">
            <a:avLst/>
          </a:prstGeom>
          <a:noFill/>
        </p:spPr>
        <p:txBody>
          <a:bodyPr wrap="none" rtlCol="0">
            <a:spAutoFit/>
          </a:bodyPr>
          <a:lstStyle/>
          <a:p>
            <a:r>
              <a:rPr lang="en-US" sz="5400" dirty="0" smtClean="0"/>
              <a:t>CURRENT COURT CASES</a:t>
            </a:r>
            <a:endParaRPr lang="en-US" sz="5400" dirty="0"/>
          </a:p>
        </p:txBody>
      </p:sp>
    </p:spTree>
    <p:extLst>
      <p:ext uri="{BB962C8B-B14F-4D97-AF65-F5344CB8AC3E}">
        <p14:creationId xmlns:p14="http://schemas.microsoft.com/office/powerpoint/2010/main" val="160949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4738" y="1477107"/>
            <a:ext cx="10925908" cy="5293757"/>
          </a:xfrm>
          <a:prstGeom prst="rect">
            <a:avLst/>
          </a:prstGeom>
          <a:noFill/>
        </p:spPr>
        <p:txBody>
          <a:bodyPr wrap="square" rtlCol="0">
            <a:spAutoFit/>
          </a:bodyPr>
          <a:lstStyle/>
          <a:p>
            <a:r>
              <a:rPr lang="en-US" sz="2000" b="1" dirty="0" smtClean="0"/>
              <a:t>CASA </a:t>
            </a:r>
            <a:r>
              <a:rPr lang="en-US" sz="2000" b="1" dirty="0"/>
              <a:t>de Maryland, et al. v. Dept. of Homeland Security, et al.</a:t>
            </a:r>
          </a:p>
          <a:p>
            <a:r>
              <a:rPr lang="en-US" sz="2000" dirty="0"/>
              <a:t>	On March 5, 2018, the U.S. District Court for the District of Maryland issued an opinion in CASA </a:t>
            </a:r>
            <a:r>
              <a:rPr lang="en-US" sz="2000" dirty="0" smtClean="0"/>
              <a:t>	de </a:t>
            </a:r>
            <a:r>
              <a:rPr lang="en-US" sz="2000" dirty="0"/>
              <a:t>Maryland v. </a:t>
            </a:r>
            <a:r>
              <a:rPr lang="en-US" sz="2000" dirty="0" smtClean="0"/>
              <a:t>Trump </a:t>
            </a:r>
            <a:r>
              <a:rPr lang="en-US" sz="2000" dirty="0"/>
              <a:t>dismissing most of the plaintiffs’ claims in that case, including the claim </a:t>
            </a:r>
            <a:r>
              <a:rPr lang="en-US" sz="2000" dirty="0" smtClean="0"/>
              <a:t>	that </a:t>
            </a:r>
            <a:r>
              <a:rPr lang="en-US" sz="2000" dirty="0"/>
              <a:t>the DACA termination was </a:t>
            </a:r>
            <a:r>
              <a:rPr lang="en-US" sz="2000" dirty="0" smtClean="0"/>
              <a:t>unlawful</a:t>
            </a:r>
            <a:r>
              <a:rPr lang="en-US" sz="2000" dirty="0"/>
              <a:t>. However, the court did grant a nationwide preliminary </a:t>
            </a:r>
            <a:r>
              <a:rPr lang="en-US" sz="2000" dirty="0" smtClean="0"/>
              <a:t>	injunction </a:t>
            </a:r>
            <a:r>
              <a:rPr lang="en-US" sz="2000" dirty="0"/>
              <a:t>to DACA recipients on their claim </a:t>
            </a:r>
            <a:r>
              <a:rPr lang="en-US" sz="2000" dirty="0" smtClean="0"/>
              <a:t>regarding </a:t>
            </a:r>
            <a:r>
              <a:rPr lang="en-US" sz="2000" dirty="0"/>
              <a:t>the sharing and usage of the information </a:t>
            </a:r>
            <a:r>
              <a:rPr lang="en-US" sz="2000" dirty="0" smtClean="0"/>
              <a:t>	DACA </a:t>
            </a:r>
            <a:r>
              <a:rPr lang="en-US" sz="2000" dirty="0"/>
              <a:t>recipients have provided to the government </a:t>
            </a:r>
            <a:r>
              <a:rPr lang="en-US" sz="2000" dirty="0" smtClean="0"/>
              <a:t>when </a:t>
            </a:r>
            <a:r>
              <a:rPr lang="en-US" sz="2000" dirty="0"/>
              <a:t>applying for DACA. </a:t>
            </a:r>
          </a:p>
          <a:p>
            <a:endParaRPr lang="en-US" sz="2000" dirty="0"/>
          </a:p>
          <a:p>
            <a:r>
              <a:rPr lang="en-US" sz="2000" b="1" dirty="0"/>
              <a:t>NAACP v. Trump, et al., and Trustees of Princeton, et al. v. United States of America, et al</a:t>
            </a:r>
            <a:r>
              <a:rPr lang="en-US" sz="2000" b="1" dirty="0" smtClean="0"/>
              <a:t>.</a:t>
            </a:r>
          </a:p>
          <a:p>
            <a:r>
              <a:rPr lang="en-US" sz="2000" dirty="0"/>
              <a:t>	On April 24, 2018, Judge John Bates of the U.S. District Court for the District of Columbia issued </a:t>
            </a:r>
            <a:r>
              <a:rPr lang="en-US" sz="2000" dirty="0" smtClean="0"/>
              <a:t>	a </a:t>
            </a:r>
            <a:r>
              <a:rPr lang="en-US" sz="2000" dirty="0"/>
              <a:t>final </a:t>
            </a:r>
            <a:r>
              <a:rPr lang="en-US" sz="2000" dirty="0" smtClean="0"/>
              <a:t>judgment </a:t>
            </a:r>
            <a:r>
              <a:rPr lang="en-US" sz="2000" dirty="0"/>
              <a:t>that (a) grants, in part, summary judgment in favor of Deferred Action for </a:t>
            </a:r>
            <a:r>
              <a:rPr lang="en-US" sz="2000" dirty="0" smtClean="0"/>
              <a:t>	Childhood </a:t>
            </a:r>
            <a:r>
              <a:rPr lang="en-US" sz="2000" dirty="0"/>
              <a:t>Arrivals (DACA) </a:t>
            </a:r>
            <a:r>
              <a:rPr lang="en-US" sz="2000" dirty="0" smtClean="0"/>
              <a:t>recipients </a:t>
            </a:r>
            <a:r>
              <a:rPr lang="en-US" sz="2000" dirty="0"/>
              <a:t>and organizations that sued to reverse the Trump </a:t>
            </a:r>
            <a:r>
              <a:rPr lang="en-US" sz="2000" dirty="0" smtClean="0"/>
              <a:t>	administration’s </a:t>
            </a:r>
            <a:r>
              <a:rPr lang="en-US" sz="2000" dirty="0"/>
              <a:t>termination of the DACA program </a:t>
            </a:r>
            <a:r>
              <a:rPr lang="en-US" sz="2000" dirty="0" smtClean="0"/>
              <a:t>and(b</a:t>
            </a:r>
            <a:r>
              <a:rPr lang="en-US" sz="2000" dirty="0"/>
              <a:t>) orders that the memorandum </a:t>
            </a:r>
            <a:r>
              <a:rPr lang="en-US" sz="2000" dirty="0" smtClean="0"/>
              <a:t>	terminating </a:t>
            </a:r>
            <a:r>
              <a:rPr lang="en-US" sz="2000" dirty="0"/>
              <a:t>the program be vacated. The order was issued in NAACP v. Trump and </a:t>
            </a:r>
            <a:r>
              <a:rPr lang="en-US" sz="2000" dirty="0" smtClean="0"/>
              <a:t>Princeton </a:t>
            </a:r>
            <a:r>
              <a:rPr lang="en-US" sz="2000" dirty="0"/>
              <a:t>v. </a:t>
            </a:r>
            <a:r>
              <a:rPr lang="en-US" sz="2000" dirty="0" smtClean="0"/>
              <a:t>	Trump</a:t>
            </a:r>
            <a:r>
              <a:rPr lang="en-US" sz="2000" dirty="0"/>
              <a:t>, two cases that the court related to each other such that the order applies to both. </a:t>
            </a:r>
            <a:r>
              <a:rPr lang="en-US" sz="2000" dirty="0" smtClean="0"/>
              <a:t>	Critically</a:t>
            </a:r>
            <a:r>
              <a:rPr lang="en-US" sz="2000" dirty="0"/>
              <a:t>, the </a:t>
            </a:r>
            <a:r>
              <a:rPr lang="en-US" sz="2000" dirty="0" smtClean="0"/>
              <a:t>court </a:t>
            </a:r>
            <a:r>
              <a:rPr lang="en-US" sz="2000" dirty="0"/>
              <a:t>also stayed (or paused) its own order for 90 days to allow the government to </a:t>
            </a:r>
            <a:r>
              <a:rPr lang="en-US" sz="2000" dirty="0" smtClean="0"/>
              <a:t>	come </a:t>
            </a:r>
            <a:r>
              <a:rPr lang="en-US" sz="2000" dirty="0"/>
              <a:t>up with a better </a:t>
            </a:r>
            <a:r>
              <a:rPr lang="en-US" sz="2000" dirty="0" smtClean="0"/>
              <a:t>explanation </a:t>
            </a:r>
            <a:r>
              <a:rPr lang="en-US" sz="2000" dirty="0"/>
              <a:t>than the one it presented to the court for why it ended DACA.</a:t>
            </a:r>
          </a:p>
          <a:p>
            <a:endParaRPr lang="en-US" dirty="0"/>
          </a:p>
        </p:txBody>
      </p:sp>
      <p:sp>
        <p:nvSpPr>
          <p:cNvPr id="3" name="TextBox 2"/>
          <p:cNvSpPr txBox="1"/>
          <p:nvPr/>
        </p:nvSpPr>
        <p:spPr>
          <a:xfrm>
            <a:off x="4864417" y="342763"/>
            <a:ext cx="7327583" cy="923330"/>
          </a:xfrm>
          <a:prstGeom prst="rect">
            <a:avLst/>
          </a:prstGeom>
          <a:noFill/>
        </p:spPr>
        <p:txBody>
          <a:bodyPr wrap="none" rtlCol="0">
            <a:spAutoFit/>
          </a:bodyPr>
          <a:lstStyle/>
          <a:p>
            <a:r>
              <a:rPr lang="en-US" sz="5400" dirty="0" smtClean="0"/>
              <a:t>CURRENT COURT CASES</a:t>
            </a:r>
            <a:endParaRPr lang="en-US" sz="5400" dirty="0"/>
          </a:p>
        </p:txBody>
      </p:sp>
    </p:spTree>
    <p:extLst>
      <p:ext uri="{BB962C8B-B14F-4D97-AF65-F5344CB8AC3E}">
        <p14:creationId xmlns:p14="http://schemas.microsoft.com/office/powerpoint/2010/main" val="138574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66646" y="422030"/>
            <a:ext cx="9226437" cy="707886"/>
          </a:xfrm>
          <a:prstGeom prst="rect">
            <a:avLst/>
          </a:prstGeom>
          <a:noFill/>
        </p:spPr>
        <p:txBody>
          <a:bodyPr wrap="none" rtlCol="0">
            <a:spAutoFit/>
          </a:bodyPr>
          <a:lstStyle/>
          <a:p>
            <a:r>
              <a:rPr lang="en-US" sz="4000" dirty="0" smtClean="0"/>
              <a:t>PENDING LEGISLATION TO REPLACE DACA</a:t>
            </a:r>
            <a:endParaRPr lang="en-US" sz="4000" dirty="0"/>
          </a:p>
        </p:txBody>
      </p:sp>
      <p:sp>
        <p:nvSpPr>
          <p:cNvPr id="3" name="TextBox 2"/>
          <p:cNvSpPr txBox="1"/>
          <p:nvPr/>
        </p:nvSpPr>
        <p:spPr>
          <a:xfrm>
            <a:off x="1195753" y="1711569"/>
            <a:ext cx="10094815" cy="4524315"/>
          </a:xfrm>
          <a:prstGeom prst="rect">
            <a:avLst/>
          </a:prstGeom>
          <a:noFill/>
        </p:spPr>
        <p:txBody>
          <a:bodyPr wrap="none" rtlCol="0">
            <a:spAutoFit/>
          </a:bodyPr>
          <a:lstStyle/>
          <a:p>
            <a:pPr marL="457200" indent="-457200">
              <a:buFont typeface="Arial" charset="0"/>
              <a:buChar char="•"/>
            </a:pPr>
            <a:r>
              <a:rPr lang="en-US" sz="3200" dirty="0"/>
              <a:t>BRIDGE </a:t>
            </a:r>
            <a:r>
              <a:rPr lang="en-US" sz="3200" dirty="0" smtClean="0"/>
              <a:t>Act (</a:t>
            </a:r>
            <a:r>
              <a:rPr lang="en-US" sz="3200" dirty="0"/>
              <a:t>H.R. </a:t>
            </a:r>
            <a:r>
              <a:rPr lang="en-US" sz="3200" dirty="0" smtClean="0"/>
              <a:t>496)2</a:t>
            </a:r>
          </a:p>
          <a:p>
            <a:endParaRPr lang="en-US" sz="3200" dirty="0" smtClean="0"/>
          </a:p>
          <a:p>
            <a:pPr marL="457200" indent="-457200">
              <a:buFont typeface="Arial" charset="0"/>
              <a:buChar char="•"/>
            </a:pPr>
            <a:r>
              <a:rPr lang="en-US" sz="3200" dirty="0" smtClean="0"/>
              <a:t>Recognizing America’s Children </a:t>
            </a:r>
            <a:r>
              <a:rPr lang="en-US" sz="3200" dirty="0"/>
              <a:t>(RAC) Act (H.R. </a:t>
            </a:r>
            <a:r>
              <a:rPr lang="en-US" sz="3200" dirty="0" smtClean="0"/>
              <a:t>1468)3</a:t>
            </a:r>
          </a:p>
          <a:p>
            <a:endParaRPr lang="en-US" sz="3200" dirty="0" smtClean="0"/>
          </a:p>
          <a:p>
            <a:pPr marL="457200" indent="-457200">
              <a:buFont typeface="Arial" charset="0"/>
              <a:buChar char="•"/>
            </a:pPr>
            <a:r>
              <a:rPr lang="en-US" sz="3200" dirty="0" smtClean="0"/>
              <a:t>2017 </a:t>
            </a:r>
            <a:r>
              <a:rPr lang="en-US" sz="3200" dirty="0"/>
              <a:t>Dream </a:t>
            </a:r>
            <a:r>
              <a:rPr lang="en-US" sz="3200" dirty="0" smtClean="0"/>
              <a:t>Act (</a:t>
            </a:r>
            <a:r>
              <a:rPr lang="en-US" sz="3200" dirty="0"/>
              <a:t>S. 1615 &amp; H.R. </a:t>
            </a:r>
            <a:r>
              <a:rPr lang="en-US" sz="3200" dirty="0" smtClean="0"/>
              <a:t>3440)4</a:t>
            </a:r>
          </a:p>
          <a:p>
            <a:endParaRPr lang="en-US" sz="3200" dirty="0" smtClean="0"/>
          </a:p>
          <a:p>
            <a:pPr marL="457200" indent="-457200">
              <a:buFont typeface="Arial" charset="0"/>
              <a:buChar char="•"/>
            </a:pPr>
            <a:r>
              <a:rPr lang="en-US" sz="3200" dirty="0" smtClean="0"/>
              <a:t>Hope Act (</a:t>
            </a:r>
            <a:r>
              <a:rPr lang="en-US" sz="3200" dirty="0"/>
              <a:t>H.R. </a:t>
            </a:r>
            <a:r>
              <a:rPr lang="en-US" sz="3200" dirty="0" smtClean="0"/>
              <a:t>3591)5</a:t>
            </a:r>
          </a:p>
          <a:p>
            <a:endParaRPr lang="en-US" sz="3200" dirty="0" smtClean="0"/>
          </a:p>
          <a:p>
            <a:pPr marL="457200" indent="-457200">
              <a:buFont typeface="Arial" charset="0"/>
              <a:buChar char="•"/>
            </a:pPr>
            <a:r>
              <a:rPr lang="en-US" sz="3200" dirty="0" smtClean="0"/>
              <a:t>SUCCEED Act (</a:t>
            </a:r>
            <a:r>
              <a:rPr lang="en-US" sz="3200" dirty="0"/>
              <a:t>S. 1852)6</a:t>
            </a:r>
          </a:p>
        </p:txBody>
      </p:sp>
    </p:spTree>
    <p:extLst>
      <p:ext uri="{BB962C8B-B14F-4D97-AF65-F5344CB8AC3E}">
        <p14:creationId xmlns:p14="http://schemas.microsoft.com/office/powerpoint/2010/main" val="143438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&amp; serving students</a:t>
            </a:r>
            <a:endParaRPr lang="en-US" dirty="0"/>
          </a:p>
        </p:txBody>
      </p:sp>
      <p:sp>
        <p:nvSpPr>
          <p:cNvPr id="3" name="Text Placeholder 2"/>
          <p:cNvSpPr>
            <a:spLocks noGrp="1"/>
          </p:cNvSpPr>
          <p:nvPr>
            <p:ph type="body" idx="1"/>
          </p:nvPr>
        </p:nvSpPr>
        <p:spPr/>
        <p:txBody>
          <a:bodyPr/>
          <a:lstStyle/>
          <a:p>
            <a:r>
              <a:rPr lang="en-US" i="1" dirty="0" smtClean="0"/>
              <a:t>From both a public and private perspective</a:t>
            </a:r>
            <a:endParaRPr lang="en-US" i="1" dirty="0"/>
          </a:p>
        </p:txBody>
      </p:sp>
    </p:spTree>
    <p:extLst>
      <p:ext uri="{BB962C8B-B14F-4D97-AF65-F5344CB8AC3E}">
        <p14:creationId xmlns:p14="http://schemas.microsoft.com/office/powerpoint/2010/main" val="130626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8940" y="281355"/>
            <a:ext cx="9773060" cy="923330"/>
          </a:xfrm>
          <a:prstGeom prst="rect">
            <a:avLst/>
          </a:prstGeom>
          <a:noFill/>
        </p:spPr>
        <p:txBody>
          <a:bodyPr wrap="none" rtlCol="0">
            <a:spAutoFit/>
          </a:bodyPr>
          <a:lstStyle/>
          <a:p>
            <a:r>
              <a:rPr lang="en-US" sz="5400" smtClean="0"/>
              <a:t>WHAT UNIVERSITIES CANNOT </a:t>
            </a:r>
            <a:r>
              <a:rPr lang="en-US" sz="5400" dirty="0" smtClean="0"/>
              <a:t>DO</a:t>
            </a:r>
            <a:endParaRPr lang="en-US" sz="5400" dirty="0"/>
          </a:p>
        </p:txBody>
      </p:sp>
      <p:sp>
        <p:nvSpPr>
          <p:cNvPr id="4" name="TextBox 3"/>
          <p:cNvSpPr txBox="1"/>
          <p:nvPr/>
        </p:nvSpPr>
        <p:spPr>
          <a:xfrm>
            <a:off x="1406769" y="2039815"/>
            <a:ext cx="9959714" cy="3385542"/>
          </a:xfrm>
          <a:prstGeom prst="rect">
            <a:avLst/>
          </a:prstGeom>
          <a:noFill/>
        </p:spPr>
        <p:txBody>
          <a:bodyPr wrap="none" rtlCol="0">
            <a:spAutoFit/>
          </a:bodyPr>
          <a:lstStyle/>
          <a:p>
            <a:pPr marL="285750" indent="-285750">
              <a:buFont typeface="Arial" charset="0"/>
              <a:buChar char="•"/>
            </a:pPr>
            <a:r>
              <a:rPr lang="en-US" sz="2800" dirty="0" smtClean="0"/>
              <a:t>Promise complete protection from immigration enforcement</a:t>
            </a:r>
          </a:p>
          <a:p>
            <a:r>
              <a:rPr lang="en-US" sz="2800" dirty="0" smtClean="0"/>
              <a:t> </a:t>
            </a:r>
          </a:p>
          <a:p>
            <a:pPr marL="285750" indent="-285750">
              <a:buFont typeface="Arial" charset="0"/>
              <a:buChar char="•"/>
            </a:pPr>
            <a:r>
              <a:rPr lang="en-US" sz="2800" dirty="0" smtClean="0"/>
              <a:t>Violate federal labor law</a:t>
            </a:r>
          </a:p>
          <a:p>
            <a:endParaRPr lang="en-US" sz="2800" dirty="0" smtClean="0"/>
          </a:p>
          <a:p>
            <a:pPr marL="285750" indent="-285750">
              <a:buFont typeface="Arial" charset="0"/>
              <a:buChar char="•"/>
            </a:pPr>
            <a:r>
              <a:rPr lang="en-US" sz="2800" dirty="0" smtClean="0"/>
              <a:t>Violate federal privacy laws </a:t>
            </a:r>
          </a:p>
          <a:p>
            <a:endParaRPr lang="en-US" sz="2800" dirty="0" smtClean="0"/>
          </a:p>
          <a:p>
            <a:pPr marL="285750" indent="-285750">
              <a:buFont typeface="Arial" charset="0"/>
              <a:buChar char="•"/>
            </a:pPr>
            <a:r>
              <a:rPr lang="en-US" sz="2800" dirty="0" smtClean="0"/>
              <a:t>Violate federal or state laws regarding student aid and funding </a:t>
            </a:r>
          </a:p>
          <a:p>
            <a:endParaRPr lang="en-US" dirty="0"/>
          </a:p>
        </p:txBody>
      </p:sp>
    </p:spTree>
    <p:extLst>
      <p:ext uri="{BB962C8B-B14F-4D97-AF65-F5344CB8AC3E}">
        <p14:creationId xmlns:p14="http://schemas.microsoft.com/office/powerpoint/2010/main" val="997366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799" y="234462"/>
            <a:ext cx="8563626" cy="923330"/>
          </a:xfrm>
          <a:prstGeom prst="rect">
            <a:avLst/>
          </a:prstGeom>
          <a:noFill/>
        </p:spPr>
        <p:txBody>
          <a:bodyPr wrap="none" rtlCol="0">
            <a:spAutoFit/>
          </a:bodyPr>
          <a:lstStyle/>
          <a:p>
            <a:r>
              <a:rPr lang="en-US" sz="5400" smtClean="0"/>
              <a:t>WHAT UNIVERSITIES CAN DO</a:t>
            </a:r>
            <a:endParaRPr lang="en-US" sz="5400" dirty="0"/>
          </a:p>
        </p:txBody>
      </p:sp>
      <p:sp>
        <p:nvSpPr>
          <p:cNvPr id="5" name="TextBox 4"/>
          <p:cNvSpPr txBox="1"/>
          <p:nvPr/>
        </p:nvSpPr>
        <p:spPr>
          <a:xfrm>
            <a:off x="914400" y="1157792"/>
            <a:ext cx="11002025" cy="5816977"/>
          </a:xfrm>
          <a:prstGeom prst="rect">
            <a:avLst/>
          </a:prstGeom>
          <a:noFill/>
        </p:spPr>
        <p:txBody>
          <a:bodyPr wrap="square" rtlCol="0">
            <a:spAutoFit/>
          </a:bodyPr>
          <a:lstStyle/>
          <a:p>
            <a:pPr marL="285750" indent="-285750">
              <a:buFont typeface="Arial" charset="0"/>
              <a:buChar char="•"/>
            </a:pPr>
            <a:r>
              <a:rPr lang="en-US" sz="2800" dirty="0" smtClean="0"/>
              <a:t>Understand and connect with their undocumented student population </a:t>
            </a:r>
          </a:p>
          <a:p>
            <a:pPr marL="285750" indent="-285750">
              <a:buFont typeface="Arial" charset="0"/>
              <a:buChar char="•"/>
            </a:pPr>
            <a:r>
              <a:rPr lang="en-US" sz="2800" dirty="0" smtClean="0"/>
              <a:t>Identify resources on campus that are available regardless of immigration status and streamline access</a:t>
            </a:r>
          </a:p>
          <a:p>
            <a:pPr marL="285750" indent="-285750">
              <a:buFont typeface="Arial" charset="0"/>
              <a:buChar char="•"/>
            </a:pPr>
            <a:r>
              <a:rPr lang="en-US" sz="2800" dirty="0" smtClean="0"/>
              <a:t>Identify resources on campus that are restricted by immigration status and examine alternatives </a:t>
            </a:r>
          </a:p>
          <a:p>
            <a:pPr marL="285750" indent="-285750">
              <a:buFont typeface="Arial" charset="0"/>
              <a:buChar char="•"/>
            </a:pPr>
            <a:r>
              <a:rPr lang="en-US" sz="2800" dirty="0" smtClean="0"/>
              <a:t>Create opportunities for community building amongst undocumented students </a:t>
            </a:r>
          </a:p>
          <a:p>
            <a:pPr marL="285750" indent="-285750">
              <a:buFont typeface="Arial" charset="0"/>
              <a:buChar char="•"/>
            </a:pPr>
            <a:r>
              <a:rPr lang="en-US" sz="2800" dirty="0" smtClean="0"/>
              <a:t>Develop in-house capacity or outside relationships to provide students with legal assistance </a:t>
            </a:r>
          </a:p>
          <a:p>
            <a:pPr marL="285750" indent="-285750">
              <a:buFont typeface="Arial" charset="0"/>
              <a:buChar char="•"/>
            </a:pPr>
            <a:r>
              <a:rPr lang="en-US" sz="2800" dirty="0" smtClean="0"/>
              <a:t>Have a protocol in place for institutional response to immigration enforcement actions </a:t>
            </a:r>
          </a:p>
          <a:p>
            <a:pPr marL="285750" indent="-285750">
              <a:buFont typeface="Arial" charset="0"/>
              <a:buChar char="•"/>
            </a:pPr>
            <a:r>
              <a:rPr lang="en-US" sz="2800" dirty="0" smtClean="0"/>
              <a:t>Do not reinvent the wheel, partner with others </a:t>
            </a:r>
          </a:p>
          <a:p>
            <a:pPr marL="285750" indent="-285750">
              <a:buFont typeface="Arial" charset="0"/>
              <a:buChar char="•"/>
            </a:pPr>
            <a:endParaRPr lang="en-US" dirty="0" smtClean="0"/>
          </a:p>
          <a:p>
            <a:pPr marL="285750" indent="-285750">
              <a:buFont typeface="Arial" charset="0"/>
              <a:buChar char="•"/>
            </a:pPr>
            <a:endParaRPr lang="en-US" dirty="0" smtClean="0"/>
          </a:p>
        </p:txBody>
      </p:sp>
    </p:spTree>
    <p:extLst>
      <p:ext uri="{BB962C8B-B14F-4D97-AF65-F5344CB8AC3E}">
        <p14:creationId xmlns:p14="http://schemas.microsoft.com/office/powerpoint/2010/main" val="1707593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1435" y="304800"/>
            <a:ext cx="6980565" cy="923330"/>
          </a:xfrm>
          <a:prstGeom prst="rect">
            <a:avLst/>
          </a:prstGeom>
          <a:noFill/>
        </p:spPr>
        <p:txBody>
          <a:bodyPr wrap="none" rtlCol="0">
            <a:spAutoFit/>
          </a:bodyPr>
          <a:lstStyle/>
          <a:p>
            <a:r>
              <a:rPr lang="en-US" sz="5400" dirty="0" smtClean="0"/>
              <a:t>PRIVATE UNIVERSITIES </a:t>
            </a:r>
            <a:endParaRPr lang="en-US" sz="5400" dirty="0"/>
          </a:p>
        </p:txBody>
      </p:sp>
      <p:sp>
        <p:nvSpPr>
          <p:cNvPr id="3" name="TextBox 2"/>
          <p:cNvSpPr txBox="1"/>
          <p:nvPr/>
        </p:nvSpPr>
        <p:spPr>
          <a:xfrm rot="10800000" flipV="1">
            <a:off x="1031630" y="1876237"/>
            <a:ext cx="10832123" cy="3323987"/>
          </a:xfrm>
          <a:prstGeom prst="rect">
            <a:avLst/>
          </a:prstGeom>
          <a:noFill/>
        </p:spPr>
        <p:txBody>
          <a:bodyPr wrap="square" rtlCol="0">
            <a:spAutoFit/>
          </a:bodyPr>
          <a:lstStyle/>
          <a:p>
            <a:r>
              <a:rPr lang="en-US" sz="2400" dirty="0"/>
              <a:t>In </a:t>
            </a:r>
            <a:r>
              <a:rPr lang="en-US" sz="2400" dirty="0" smtClean="0"/>
              <a:t>private institutions, </a:t>
            </a:r>
            <a:r>
              <a:rPr lang="en-US" sz="2400" dirty="0"/>
              <a:t>DACA recipients are largely reliant </a:t>
            </a:r>
            <a:r>
              <a:rPr lang="en-US" sz="2400" dirty="0" smtClean="0"/>
              <a:t>on unrestricted institutional aid, </a:t>
            </a:r>
            <a:r>
              <a:rPr lang="en-US" sz="2400" dirty="0"/>
              <a:t>private loans, or scholarship programs that use private funds—aid sources </a:t>
            </a:r>
            <a:r>
              <a:rPr lang="en-US" sz="2400" dirty="0" smtClean="0"/>
              <a:t>that will not be </a:t>
            </a:r>
            <a:r>
              <a:rPr lang="en-US" sz="2400" dirty="0"/>
              <a:t>affected if </a:t>
            </a:r>
            <a:r>
              <a:rPr lang="en-US" sz="2400" dirty="0" smtClean="0"/>
              <a:t>DACA was to end. </a:t>
            </a:r>
            <a:r>
              <a:rPr lang="en-US" sz="2400" dirty="0"/>
              <a:t>Higher-education leaders at many private universities have been reminding their students of these options; in a letter to the Harvard community after Trump’s announcement on ending the program, for example, President Drew Faust wrote that “the University will maintain its existing financial aid policies, which provide funding to students without reference to immigration status.”</a:t>
            </a:r>
          </a:p>
          <a:p>
            <a:endParaRPr lang="en-US" dirty="0"/>
          </a:p>
        </p:txBody>
      </p:sp>
    </p:spTree>
    <p:extLst>
      <p:ext uri="{BB962C8B-B14F-4D97-AF65-F5344CB8AC3E}">
        <p14:creationId xmlns:p14="http://schemas.microsoft.com/office/powerpoint/2010/main" val="132322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7087" y="398585"/>
            <a:ext cx="6574236" cy="923330"/>
          </a:xfrm>
          <a:prstGeom prst="rect">
            <a:avLst/>
          </a:prstGeom>
          <a:noFill/>
        </p:spPr>
        <p:txBody>
          <a:bodyPr wrap="none" rtlCol="0">
            <a:spAutoFit/>
          </a:bodyPr>
          <a:lstStyle/>
          <a:p>
            <a:r>
              <a:rPr lang="en-US" sz="5400" dirty="0" smtClean="0"/>
              <a:t>PUBLIC UNIVERSITIES</a:t>
            </a:r>
            <a:endParaRPr lang="en-US" sz="5400" dirty="0"/>
          </a:p>
        </p:txBody>
      </p:sp>
      <p:sp>
        <p:nvSpPr>
          <p:cNvPr id="3" name="TextBox 2"/>
          <p:cNvSpPr txBox="1"/>
          <p:nvPr/>
        </p:nvSpPr>
        <p:spPr>
          <a:xfrm>
            <a:off x="984739" y="1992923"/>
            <a:ext cx="10761784" cy="4062651"/>
          </a:xfrm>
          <a:prstGeom prst="rect">
            <a:avLst/>
          </a:prstGeom>
          <a:noFill/>
        </p:spPr>
        <p:txBody>
          <a:bodyPr wrap="square" rtlCol="0">
            <a:spAutoFit/>
          </a:bodyPr>
          <a:lstStyle/>
          <a:p>
            <a:r>
              <a:rPr lang="en-US" sz="2400" dirty="0" smtClean="0"/>
              <a:t>Public institutions are bound by state laws and policies regarding tuition rates and access to student aid. Public institutions are also subject to state laws regarding actions of state employees and entities vis-à-vis federal immigration enforcement actions. </a:t>
            </a:r>
          </a:p>
          <a:p>
            <a:endParaRPr lang="en-US" sz="2400" dirty="0"/>
          </a:p>
          <a:p>
            <a:r>
              <a:rPr lang="en-US" sz="2400" dirty="0" smtClean="0"/>
              <a:t>In California the most important laws impacting public institutions are: </a:t>
            </a:r>
          </a:p>
          <a:p>
            <a:pPr marL="342900" indent="-342900">
              <a:buFont typeface="Arial" charset="0"/>
              <a:buChar char="•"/>
            </a:pPr>
            <a:r>
              <a:rPr lang="en-US" sz="2400" dirty="0" smtClean="0"/>
              <a:t>AB540 </a:t>
            </a:r>
          </a:p>
          <a:p>
            <a:pPr marL="342900" indent="-342900">
              <a:buFont typeface="Arial" charset="0"/>
              <a:buChar char="•"/>
            </a:pPr>
            <a:r>
              <a:rPr lang="en-US" sz="2400" dirty="0" smtClean="0"/>
              <a:t>CA DREAM Act </a:t>
            </a:r>
          </a:p>
          <a:p>
            <a:pPr marL="342900" indent="-342900">
              <a:buFont typeface="Arial" charset="0"/>
              <a:buChar char="•"/>
            </a:pPr>
            <a:r>
              <a:rPr lang="en-US" sz="2400" dirty="0" smtClean="0"/>
              <a:t>CA DREAM Loan Program, SB1210</a:t>
            </a:r>
          </a:p>
          <a:p>
            <a:pPr marL="342900" indent="-342900">
              <a:buFont typeface="Arial" charset="0"/>
              <a:buChar char="•"/>
            </a:pPr>
            <a:r>
              <a:rPr lang="en-US" sz="2400" dirty="0" smtClean="0"/>
              <a:t>CA Values Act, SB54</a:t>
            </a:r>
          </a:p>
          <a:p>
            <a:endParaRPr lang="en-US" dirty="0"/>
          </a:p>
        </p:txBody>
      </p:sp>
    </p:spTree>
    <p:extLst>
      <p:ext uri="{BB962C8B-B14F-4D97-AF65-F5344CB8AC3E}">
        <p14:creationId xmlns:p14="http://schemas.microsoft.com/office/powerpoint/2010/main" val="65820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7685" y="257907"/>
            <a:ext cx="10374315" cy="923330"/>
          </a:xfrm>
          <a:prstGeom prst="rect">
            <a:avLst/>
          </a:prstGeom>
          <a:noFill/>
        </p:spPr>
        <p:txBody>
          <a:bodyPr wrap="none" rtlCol="0">
            <a:spAutoFit/>
          </a:bodyPr>
          <a:lstStyle/>
          <a:p>
            <a:r>
              <a:rPr lang="en-US" sz="5400" smtClean="0"/>
              <a:t>EXISTING RESOURCES </a:t>
            </a:r>
            <a:r>
              <a:rPr lang="en-US" sz="5400" dirty="0" smtClean="0"/>
              <a:t>TO LOOK TO</a:t>
            </a:r>
            <a:endParaRPr lang="en-US" sz="5400" dirty="0"/>
          </a:p>
        </p:txBody>
      </p:sp>
      <p:sp>
        <p:nvSpPr>
          <p:cNvPr id="3" name="TextBox 2"/>
          <p:cNvSpPr txBox="1"/>
          <p:nvPr/>
        </p:nvSpPr>
        <p:spPr>
          <a:xfrm>
            <a:off x="937846" y="1368808"/>
            <a:ext cx="11035114" cy="5509200"/>
          </a:xfrm>
          <a:prstGeom prst="rect">
            <a:avLst/>
          </a:prstGeom>
          <a:noFill/>
        </p:spPr>
        <p:txBody>
          <a:bodyPr wrap="square" rtlCol="0">
            <a:spAutoFit/>
          </a:bodyPr>
          <a:lstStyle/>
          <a:p>
            <a:pPr marL="285750" indent="-285750">
              <a:buFont typeface="Arial" charset="0"/>
              <a:buChar char="•"/>
            </a:pPr>
            <a:r>
              <a:rPr lang="en-US" sz="2200" dirty="0" smtClean="0"/>
              <a:t>Emergency financial grants </a:t>
            </a:r>
          </a:p>
          <a:p>
            <a:pPr marL="285750" indent="-285750">
              <a:buFont typeface="Arial" charset="0"/>
              <a:buChar char="•"/>
            </a:pPr>
            <a:r>
              <a:rPr lang="en-US" sz="2200" dirty="0" smtClean="0"/>
              <a:t>Experiential learning opportunities that come with a scholarship or stipend </a:t>
            </a:r>
          </a:p>
          <a:p>
            <a:pPr marL="285750" indent="-285750">
              <a:buFont typeface="Arial" charset="0"/>
              <a:buChar char="•"/>
            </a:pPr>
            <a:r>
              <a:rPr lang="en-US" sz="2200" dirty="0" smtClean="0"/>
              <a:t>Affordable on-campus housing options or programs </a:t>
            </a:r>
          </a:p>
          <a:p>
            <a:pPr marL="285750" indent="-285750">
              <a:buFont typeface="Arial" charset="0"/>
              <a:buChar char="•"/>
            </a:pPr>
            <a:r>
              <a:rPr lang="en-US" sz="2200" dirty="0" smtClean="0"/>
              <a:t>Food security assistance </a:t>
            </a:r>
          </a:p>
          <a:p>
            <a:pPr marL="285750" indent="-285750">
              <a:buFont typeface="Arial" charset="0"/>
              <a:buChar char="•"/>
            </a:pPr>
            <a:r>
              <a:rPr lang="en-US" sz="2200" dirty="0" smtClean="0"/>
              <a:t>Book loan programs </a:t>
            </a:r>
          </a:p>
          <a:p>
            <a:pPr marL="285750" indent="-285750">
              <a:buFont typeface="Arial" charset="0"/>
              <a:buChar char="•"/>
            </a:pPr>
            <a:r>
              <a:rPr lang="en-US" sz="2200" dirty="0" smtClean="0"/>
              <a:t>No-cost tutoring programs </a:t>
            </a:r>
          </a:p>
          <a:p>
            <a:pPr marL="285750" indent="-285750">
              <a:buFont typeface="Arial" charset="0"/>
              <a:buChar char="•"/>
            </a:pPr>
            <a:r>
              <a:rPr lang="en-US" sz="2200" dirty="0"/>
              <a:t>Departmental scholarships and grants </a:t>
            </a:r>
            <a:endParaRPr lang="en-US" sz="2200" dirty="0" smtClean="0"/>
          </a:p>
          <a:p>
            <a:pPr marL="285750" indent="-285750">
              <a:buFont typeface="Arial" charset="0"/>
              <a:buChar char="•"/>
            </a:pPr>
            <a:r>
              <a:rPr lang="en-US" sz="2200" dirty="0"/>
              <a:t>Career development office </a:t>
            </a:r>
          </a:p>
          <a:p>
            <a:pPr marL="285750" indent="-285750">
              <a:buFont typeface="Arial" charset="0"/>
              <a:buChar char="•"/>
            </a:pPr>
            <a:r>
              <a:rPr lang="en-US" sz="2200" dirty="0"/>
              <a:t>Entrepreneurship programs </a:t>
            </a:r>
            <a:r>
              <a:rPr lang="en-US" sz="2200" dirty="0" smtClean="0"/>
              <a:t>and Grad School preparation programs</a:t>
            </a:r>
          </a:p>
          <a:p>
            <a:pPr marL="285750" indent="-285750">
              <a:buFont typeface="Arial" charset="0"/>
              <a:buChar char="•"/>
            </a:pPr>
            <a:r>
              <a:rPr lang="en-US" sz="2200" dirty="0"/>
              <a:t>Social workers and academic counselors </a:t>
            </a:r>
          </a:p>
          <a:p>
            <a:pPr marL="285750" indent="-285750">
              <a:buFont typeface="Arial" charset="0"/>
              <a:buChar char="•"/>
            </a:pPr>
            <a:r>
              <a:rPr lang="en-US" sz="2200" dirty="0"/>
              <a:t>First-gen support programs </a:t>
            </a:r>
            <a:endParaRPr lang="en-US" sz="2200" dirty="0" smtClean="0"/>
          </a:p>
          <a:p>
            <a:pPr marL="285750" indent="-285750">
              <a:buFont typeface="Arial" charset="0"/>
              <a:buChar char="•"/>
            </a:pPr>
            <a:r>
              <a:rPr lang="en-US" sz="2200" dirty="0" smtClean="0"/>
              <a:t>Faith leaders on campus </a:t>
            </a:r>
          </a:p>
          <a:p>
            <a:pPr marL="285750" indent="-285750">
              <a:buFont typeface="Arial" charset="0"/>
              <a:buChar char="•"/>
            </a:pPr>
            <a:r>
              <a:rPr lang="en-US" sz="2200" dirty="0" smtClean="0"/>
              <a:t>Mental health and wellbeing services </a:t>
            </a:r>
          </a:p>
          <a:p>
            <a:pPr marL="285750" indent="-285750">
              <a:buFont typeface="Arial" charset="0"/>
              <a:buChar char="•"/>
            </a:pPr>
            <a:r>
              <a:rPr lang="en-US" sz="2200" dirty="0" smtClean="0"/>
              <a:t>Law clinics or law student volunteer programs</a:t>
            </a:r>
          </a:p>
          <a:p>
            <a:pPr marL="285750" indent="-285750">
              <a:buFont typeface="Arial" charset="0"/>
              <a:buChar char="•"/>
            </a:pPr>
            <a:r>
              <a:rPr lang="en-US" sz="2200" dirty="0" smtClean="0"/>
              <a:t>Domestic “study abroad” opportunities </a:t>
            </a:r>
          </a:p>
          <a:p>
            <a:pPr marL="285750" indent="-285750">
              <a:buFont typeface="Arial" charset="0"/>
              <a:buChar char="•"/>
            </a:pPr>
            <a:r>
              <a:rPr lang="en-US" sz="2200" dirty="0" smtClean="0"/>
              <a:t>University advancement </a:t>
            </a:r>
            <a:endParaRPr lang="en-US" sz="2200" dirty="0"/>
          </a:p>
        </p:txBody>
      </p:sp>
    </p:spTree>
    <p:extLst>
      <p:ext uri="{BB962C8B-B14F-4D97-AF65-F5344CB8AC3E}">
        <p14:creationId xmlns:p14="http://schemas.microsoft.com/office/powerpoint/2010/main" val="18343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Sonali’s</a:t>
            </a:r>
            <a:r>
              <a:rPr lang="en-US" dirty="0" smtClean="0"/>
              <a:t> Story</a:t>
            </a:r>
            <a:endParaRPr lang="en-US" dirty="0"/>
          </a:p>
        </p:txBody>
      </p:sp>
      <p:sp>
        <p:nvSpPr>
          <p:cNvPr id="3" name="Text Placeholder 2"/>
          <p:cNvSpPr>
            <a:spLocks noGrp="1"/>
          </p:cNvSpPr>
          <p:nvPr>
            <p:ph type="body" idx="1"/>
          </p:nvPr>
        </p:nvSpPr>
        <p:spPr/>
        <p:txBody>
          <a:bodyPr/>
          <a:lstStyle/>
          <a:p>
            <a:r>
              <a:rPr lang="en-US" i="1" dirty="0" smtClean="0"/>
              <a:t>The Impact of Effective Student Support</a:t>
            </a:r>
            <a:endParaRPr lang="en-US" i="1" dirty="0"/>
          </a:p>
        </p:txBody>
      </p:sp>
    </p:spTree>
    <p:extLst>
      <p:ext uri="{BB962C8B-B14F-4D97-AF65-F5344CB8AC3E}">
        <p14:creationId xmlns:p14="http://schemas.microsoft.com/office/powerpoint/2010/main" val="438200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ACTIONS</a:t>
            </a:r>
            <a:endParaRPr lang="en-US" dirty="0"/>
          </a:p>
        </p:txBody>
      </p:sp>
      <p:sp>
        <p:nvSpPr>
          <p:cNvPr id="3" name="Text Placeholder 2"/>
          <p:cNvSpPr>
            <a:spLocks noGrp="1"/>
          </p:cNvSpPr>
          <p:nvPr>
            <p:ph type="body" idx="1"/>
          </p:nvPr>
        </p:nvSpPr>
        <p:spPr/>
        <p:txBody>
          <a:bodyPr/>
          <a:lstStyle/>
          <a:p>
            <a:r>
              <a:rPr lang="en-US" i="1" dirty="0" smtClean="0"/>
              <a:t>Know your rights</a:t>
            </a:r>
            <a:endParaRPr lang="en-US" i="1" dirty="0"/>
          </a:p>
        </p:txBody>
      </p:sp>
    </p:spTree>
    <p:extLst>
      <p:ext uri="{BB962C8B-B14F-4D97-AF65-F5344CB8AC3E}">
        <p14:creationId xmlns:p14="http://schemas.microsoft.com/office/powerpoint/2010/main" val="1645424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88536" y="304800"/>
            <a:ext cx="6245556" cy="923330"/>
          </a:xfrm>
          <a:prstGeom prst="rect">
            <a:avLst/>
          </a:prstGeom>
          <a:noFill/>
        </p:spPr>
        <p:txBody>
          <a:bodyPr wrap="none" rtlCol="0">
            <a:spAutoFit/>
          </a:bodyPr>
          <a:lstStyle/>
          <a:p>
            <a:r>
              <a:rPr lang="en-US" sz="5400" smtClean="0"/>
              <a:t>KNOW YOUR RIGHTS</a:t>
            </a:r>
            <a:endParaRPr lang="en-US" sz="5400" dirty="0"/>
          </a:p>
        </p:txBody>
      </p:sp>
      <p:sp>
        <p:nvSpPr>
          <p:cNvPr id="3" name="TextBox 2"/>
          <p:cNvSpPr txBox="1"/>
          <p:nvPr/>
        </p:nvSpPr>
        <p:spPr>
          <a:xfrm>
            <a:off x="937846" y="1430215"/>
            <a:ext cx="10996246" cy="5401479"/>
          </a:xfrm>
          <a:prstGeom prst="rect">
            <a:avLst/>
          </a:prstGeom>
          <a:noFill/>
        </p:spPr>
        <p:txBody>
          <a:bodyPr wrap="square" rtlCol="0">
            <a:spAutoFit/>
          </a:bodyPr>
          <a:lstStyle/>
          <a:p>
            <a:r>
              <a:rPr lang="en-US" sz="2300" dirty="0"/>
              <a:t>What do immigrants and others impacted need to know</a:t>
            </a:r>
            <a:r>
              <a:rPr lang="en-US" sz="2300" dirty="0" smtClean="0"/>
              <a:t>? Everyone </a:t>
            </a:r>
            <a:r>
              <a:rPr lang="en-US" sz="2300" dirty="0"/>
              <a:t>has basic rights, </a:t>
            </a:r>
            <a:r>
              <a:rPr lang="en-US" sz="2300" dirty="0" smtClean="0"/>
              <a:t>regardless of status. </a:t>
            </a:r>
          </a:p>
          <a:p>
            <a:pPr marL="342900" indent="-342900">
              <a:buFont typeface="Arial" charset="0"/>
              <a:buChar char="•"/>
            </a:pPr>
            <a:r>
              <a:rPr lang="en-US" sz="2300" dirty="0" smtClean="0"/>
              <a:t>You </a:t>
            </a:r>
            <a:r>
              <a:rPr lang="en-US" sz="2300" dirty="0"/>
              <a:t>have the right to remain silent. You may refuse to speak to immigration officers</a:t>
            </a:r>
            <a:r>
              <a:rPr lang="en-US" sz="2300" dirty="0" smtClean="0"/>
              <a:t>.</a:t>
            </a:r>
          </a:p>
          <a:p>
            <a:pPr marL="342900" indent="-342900">
              <a:buFont typeface="Arial" charset="0"/>
              <a:buChar char="•"/>
            </a:pPr>
            <a:r>
              <a:rPr lang="en-US" sz="2300" dirty="0" smtClean="0"/>
              <a:t>You </a:t>
            </a:r>
            <a:r>
              <a:rPr lang="en-US" sz="2300" dirty="0"/>
              <a:t>have the right to speak with a lawyer. Before you sign anything, talk to a lawyer</a:t>
            </a:r>
            <a:r>
              <a:rPr lang="en-US" sz="2300" dirty="0" smtClean="0"/>
              <a:t>. </a:t>
            </a:r>
          </a:p>
          <a:p>
            <a:pPr marL="342900" indent="-342900">
              <a:buFont typeface="Arial" charset="0"/>
              <a:buChar char="•"/>
            </a:pPr>
            <a:r>
              <a:rPr lang="en-US" sz="2300" dirty="0" smtClean="0"/>
              <a:t>Carry </a:t>
            </a:r>
            <a:r>
              <a:rPr lang="en-US" sz="2300" dirty="0"/>
              <a:t>a know-your-rights card and any valid U.S. immigration document you have</a:t>
            </a:r>
            <a:r>
              <a:rPr lang="en-US" sz="2300" dirty="0" smtClean="0"/>
              <a:t>. </a:t>
            </a:r>
          </a:p>
          <a:p>
            <a:pPr marL="342900" indent="-342900">
              <a:buFont typeface="Arial" charset="0"/>
              <a:buChar char="•"/>
            </a:pPr>
            <a:r>
              <a:rPr lang="en-US" sz="2300" dirty="0" smtClean="0"/>
              <a:t>Do </a:t>
            </a:r>
            <a:r>
              <a:rPr lang="en-US" sz="2300" dirty="0"/>
              <a:t>not open your door to immigration officers unless they show you a warrant signed by a judge. If the officers say they have a warrant, ask them to slip it under the door or to place it against a window so you </a:t>
            </a:r>
            <a:r>
              <a:rPr lang="en-US" sz="2300" dirty="0" smtClean="0"/>
              <a:t>can verify its accuracy. </a:t>
            </a:r>
          </a:p>
          <a:p>
            <a:pPr marL="342900" indent="-342900">
              <a:buFont typeface="Arial" charset="0"/>
              <a:buChar char="•"/>
            </a:pPr>
            <a:r>
              <a:rPr lang="en-US" sz="2300" dirty="0" smtClean="0"/>
              <a:t>If </a:t>
            </a:r>
            <a:r>
              <a:rPr lang="en-US" sz="2300" dirty="0"/>
              <a:t>you have lawfully present or U.S.-citizen children or relatives, health problems, or other factors that may cause you or your family to suffer if you are detained, tell this to the immigration officer if it appears that they’re going to detain you</a:t>
            </a:r>
            <a:r>
              <a:rPr lang="en-US" sz="2300" dirty="0" smtClean="0"/>
              <a:t>.</a:t>
            </a:r>
          </a:p>
          <a:p>
            <a:pPr marL="342900" indent="-342900">
              <a:buFont typeface="Arial" charset="0"/>
              <a:buChar char="•"/>
            </a:pPr>
            <a:r>
              <a:rPr lang="en-US" sz="2300" dirty="0" smtClean="0"/>
              <a:t>Learn </a:t>
            </a:r>
            <a:r>
              <a:rPr lang="en-US" sz="2300" dirty="0"/>
              <a:t>more about your </a:t>
            </a:r>
            <a:r>
              <a:rPr lang="en-US" sz="2300" dirty="0" smtClean="0"/>
              <a:t>rights, visit the websites of the National Immigration Law Center (NILC) and the Immigrant Legal Resource Center (ILRC) </a:t>
            </a:r>
          </a:p>
          <a:p>
            <a:pPr marL="342900" indent="-342900">
              <a:buFont typeface="Arial" charset="0"/>
              <a:buChar char="•"/>
            </a:pPr>
            <a:r>
              <a:rPr lang="en-US" sz="2300" dirty="0" smtClean="0"/>
              <a:t>Report </a:t>
            </a:r>
            <a:r>
              <a:rPr lang="en-US" sz="2300" dirty="0"/>
              <a:t>and document raids and arrests. Call United We Dream’s hotline to report a raid:1-844-363-1423.</a:t>
            </a:r>
          </a:p>
        </p:txBody>
      </p:sp>
    </p:spTree>
    <p:extLst>
      <p:ext uri="{BB962C8B-B14F-4D97-AF65-F5344CB8AC3E}">
        <p14:creationId xmlns:p14="http://schemas.microsoft.com/office/powerpoint/2010/main" val="1035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6880" y="1138429"/>
            <a:ext cx="9917723" cy="2098226"/>
          </a:xfrm>
        </p:spPr>
        <p:txBody>
          <a:bodyPr/>
          <a:lstStyle/>
          <a:p>
            <a:r>
              <a:rPr lang="en-US" sz="6000" dirty="0" smtClean="0"/>
              <a:t>Supporting undocumented students</a:t>
            </a:r>
            <a:endParaRPr lang="en-US" sz="6000" dirty="0"/>
          </a:p>
        </p:txBody>
      </p:sp>
      <p:sp>
        <p:nvSpPr>
          <p:cNvPr id="3" name="Subtitle 2"/>
          <p:cNvSpPr>
            <a:spLocks noGrp="1"/>
          </p:cNvSpPr>
          <p:nvPr>
            <p:ph type="subTitle" idx="1"/>
          </p:nvPr>
        </p:nvSpPr>
        <p:spPr>
          <a:xfrm>
            <a:off x="2679904" y="3298966"/>
            <a:ext cx="6831673" cy="1086237"/>
          </a:xfrm>
        </p:spPr>
        <p:txBody>
          <a:bodyPr>
            <a:noAutofit/>
          </a:bodyPr>
          <a:lstStyle/>
          <a:p>
            <a:r>
              <a:rPr lang="en-US" sz="3600" i="1" dirty="0" smtClean="0"/>
              <a:t>A Public and Private Perspective</a:t>
            </a:r>
          </a:p>
          <a:p>
            <a:endParaRPr lang="en-US" sz="2000" dirty="0" smtClean="0"/>
          </a:p>
          <a:p>
            <a:r>
              <a:rPr lang="en-US" sz="2000" dirty="0" smtClean="0"/>
              <a:t>Janine </a:t>
            </a:r>
            <a:r>
              <a:rPr lang="en-US" sz="2000" dirty="0" err="1" smtClean="0"/>
              <a:t>DuMontelle</a:t>
            </a:r>
            <a:r>
              <a:rPr lang="en-US" sz="2000" dirty="0" smtClean="0"/>
              <a:t>, </a:t>
            </a:r>
            <a:r>
              <a:rPr lang="en-US" sz="2000" dirty="0"/>
              <a:t>Vice President for Legal Affairs and General </a:t>
            </a:r>
            <a:r>
              <a:rPr lang="en-US" sz="2000" dirty="0" smtClean="0"/>
              <a:t>Counsel, Chapman University</a:t>
            </a:r>
          </a:p>
          <a:p>
            <a:r>
              <a:rPr lang="en-US" sz="2000" dirty="0" smtClean="0"/>
              <a:t>Oscar Teran, Director DREAM Center, UC Irvine</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2902" y="336684"/>
            <a:ext cx="2274367" cy="124463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335774">
            <a:off x="594542" y="5600949"/>
            <a:ext cx="1500444" cy="132993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990" y="6102850"/>
            <a:ext cx="4123944" cy="326136"/>
          </a:xfrm>
          <a:prstGeom prst="rect">
            <a:avLst/>
          </a:prstGeom>
        </p:spPr>
      </p:pic>
    </p:spTree>
    <p:extLst>
      <p:ext uri="{BB962C8B-B14F-4D97-AF65-F5344CB8AC3E}">
        <p14:creationId xmlns:p14="http://schemas.microsoft.com/office/powerpoint/2010/main" val="58969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Text Placeholder 2"/>
          <p:cNvSpPr>
            <a:spLocks noGrp="1"/>
          </p:cNvSpPr>
          <p:nvPr>
            <p:ph type="body" idx="1"/>
          </p:nvPr>
        </p:nvSpPr>
        <p:spPr/>
        <p:txBody>
          <a:bodyPr/>
          <a:lstStyle/>
          <a:p>
            <a:r>
              <a:rPr lang="en-US" i="1" dirty="0" smtClean="0"/>
              <a:t>The terms driving the debate</a:t>
            </a:r>
            <a:endParaRPr lang="en-US" i="1" dirty="0"/>
          </a:p>
        </p:txBody>
      </p:sp>
    </p:spTree>
    <p:extLst>
      <p:ext uri="{BB962C8B-B14F-4D97-AF65-F5344CB8AC3E}">
        <p14:creationId xmlns:p14="http://schemas.microsoft.com/office/powerpoint/2010/main" val="204379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8861" y="1430215"/>
            <a:ext cx="7858690" cy="5293757"/>
          </a:xfrm>
          <a:prstGeom prst="rect">
            <a:avLst/>
          </a:prstGeom>
          <a:noFill/>
        </p:spPr>
        <p:txBody>
          <a:bodyPr wrap="none" rtlCol="0">
            <a:spAutoFit/>
          </a:bodyPr>
          <a:lstStyle/>
          <a:p>
            <a:pPr marL="1200150" lvl="2" indent="-285750">
              <a:buFont typeface="Arial" charset="0"/>
              <a:buChar char="•"/>
            </a:pPr>
            <a:r>
              <a:rPr lang="en-US" sz="4000" dirty="0"/>
              <a:t>Undocumented </a:t>
            </a:r>
          </a:p>
          <a:p>
            <a:pPr marL="1200150" lvl="2" indent="-285750">
              <a:buFont typeface="Arial" charset="0"/>
              <a:buChar char="•"/>
            </a:pPr>
            <a:r>
              <a:rPr lang="en-US" sz="4000" dirty="0"/>
              <a:t>DACA </a:t>
            </a:r>
          </a:p>
          <a:p>
            <a:pPr marL="1200150" lvl="2" indent="-285750">
              <a:buFont typeface="Arial" charset="0"/>
              <a:buChar char="•"/>
            </a:pPr>
            <a:r>
              <a:rPr lang="en-US" sz="4000" dirty="0" smtClean="0"/>
              <a:t>Dreamer </a:t>
            </a:r>
          </a:p>
          <a:p>
            <a:pPr marL="1200150" lvl="2" indent="-285750">
              <a:buFont typeface="Arial" charset="0"/>
              <a:buChar char="•"/>
            </a:pPr>
            <a:r>
              <a:rPr lang="en-US" sz="4000" dirty="0"/>
              <a:t>Monarch Butterfly </a:t>
            </a:r>
          </a:p>
          <a:p>
            <a:pPr marL="1200150" lvl="2" indent="-285750">
              <a:buFont typeface="Arial" charset="0"/>
              <a:buChar char="•"/>
            </a:pPr>
            <a:r>
              <a:rPr lang="en-US" sz="4000" dirty="0" err="1"/>
              <a:t>UndocuQueer</a:t>
            </a:r>
            <a:r>
              <a:rPr lang="en-US" sz="4000" dirty="0"/>
              <a:t>, </a:t>
            </a:r>
            <a:r>
              <a:rPr lang="en-US" sz="4000" dirty="0" err="1"/>
              <a:t>UndocuBlack</a:t>
            </a:r>
            <a:endParaRPr lang="en-US" sz="4000" dirty="0"/>
          </a:p>
          <a:p>
            <a:pPr marL="1200150" lvl="2" indent="-285750">
              <a:buFont typeface="Arial" charset="0"/>
              <a:buChar char="•"/>
            </a:pPr>
            <a:r>
              <a:rPr lang="en-US" sz="4000" dirty="0"/>
              <a:t>AB540 </a:t>
            </a:r>
            <a:endParaRPr lang="en-US" sz="4000" dirty="0" smtClean="0"/>
          </a:p>
          <a:p>
            <a:pPr marL="1200150" lvl="2" indent="-285750">
              <a:buFont typeface="Arial" charset="0"/>
              <a:buChar char="•"/>
            </a:pPr>
            <a:r>
              <a:rPr lang="en-US" sz="4000" dirty="0" smtClean="0"/>
              <a:t>CA Dream Act</a:t>
            </a:r>
            <a:endParaRPr lang="en-US" sz="4000" dirty="0"/>
          </a:p>
          <a:p>
            <a:pPr marL="1200150" lvl="2" indent="-285750">
              <a:buFont typeface="Arial" charset="0"/>
              <a:buChar char="•"/>
            </a:pPr>
            <a:r>
              <a:rPr lang="en-US" sz="4000" dirty="0"/>
              <a:t>Sanctuary </a:t>
            </a:r>
            <a:r>
              <a:rPr lang="en-US" sz="4000" dirty="0" smtClean="0"/>
              <a:t>City/State/Campus</a:t>
            </a:r>
            <a:endParaRPr lang="en-US" sz="4000" dirty="0"/>
          </a:p>
          <a:p>
            <a:endParaRPr lang="en-US" dirty="0"/>
          </a:p>
        </p:txBody>
      </p:sp>
      <p:sp>
        <p:nvSpPr>
          <p:cNvPr id="3" name="TextBox 2"/>
          <p:cNvSpPr txBox="1"/>
          <p:nvPr/>
        </p:nvSpPr>
        <p:spPr>
          <a:xfrm>
            <a:off x="7432431" y="506885"/>
            <a:ext cx="4490204" cy="923330"/>
          </a:xfrm>
          <a:prstGeom prst="rect">
            <a:avLst/>
          </a:prstGeom>
          <a:noFill/>
        </p:spPr>
        <p:txBody>
          <a:bodyPr wrap="none" rtlCol="0">
            <a:spAutoFit/>
          </a:bodyPr>
          <a:lstStyle/>
          <a:p>
            <a:r>
              <a:rPr lang="en-US" sz="5400" dirty="0" smtClean="0"/>
              <a:t>TERMINOLOGY</a:t>
            </a:r>
            <a:endParaRPr lang="en-US" sz="5400" dirty="0"/>
          </a:p>
        </p:txBody>
      </p:sp>
    </p:spTree>
    <p:extLst>
      <p:ext uri="{BB962C8B-B14F-4D97-AF65-F5344CB8AC3E}">
        <p14:creationId xmlns:p14="http://schemas.microsoft.com/office/powerpoint/2010/main" val="20499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we get here?</a:t>
            </a:r>
            <a:endParaRPr lang="en-US" dirty="0"/>
          </a:p>
        </p:txBody>
      </p:sp>
      <p:sp>
        <p:nvSpPr>
          <p:cNvPr id="3" name="Text Placeholder 2"/>
          <p:cNvSpPr>
            <a:spLocks noGrp="1"/>
          </p:cNvSpPr>
          <p:nvPr>
            <p:ph type="body" idx="1"/>
          </p:nvPr>
        </p:nvSpPr>
        <p:spPr/>
        <p:txBody>
          <a:bodyPr/>
          <a:lstStyle/>
          <a:p>
            <a:r>
              <a:rPr lang="en-US" i="1" dirty="0" smtClean="0"/>
              <a:t>Brief history of the undocumented immigrant youth movement</a:t>
            </a:r>
            <a:endParaRPr lang="en-US" i="1" dirty="0"/>
          </a:p>
        </p:txBody>
      </p:sp>
    </p:spTree>
    <p:extLst>
      <p:ext uri="{BB962C8B-B14F-4D97-AF65-F5344CB8AC3E}">
        <p14:creationId xmlns:p14="http://schemas.microsoft.com/office/powerpoint/2010/main" val="90288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077" y="211015"/>
            <a:ext cx="10574215" cy="7540526"/>
          </a:xfrm>
          <a:prstGeom prst="rect">
            <a:avLst/>
          </a:prstGeom>
          <a:noFill/>
        </p:spPr>
        <p:txBody>
          <a:bodyPr wrap="square" rtlCol="0">
            <a:spAutoFit/>
          </a:bodyPr>
          <a:lstStyle/>
          <a:p>
            <a:pPr marL="457200" indent="-457200">
              <a:buFont typeface="Arial" charset="0"/>
              <a:buChar char="•"/>
            </a:pPr>
            <a:r>
              <a:rPr lang="en-US" sz="2800" dirty="0" smtClean="0"/>
              <a:t>1994 California Proposition 187</a:t>
            </a:r>
            <a:endParaRPr lang="en-US" sz="2800" dirty="0"/>
          </a:p>
          <a:p>
            <a:pPr marL="457200" indent="-457200">
              <a:buFont typeface="Arial" charset="0"/>
              <a:buChar char="•"/>
            </a:pPr>
            <a:r>
              <a:rPr lang="en-US" sz="2800" dirty="0" smtClean="0"/>
              <a:t>2001 California AB540 Enacted</a:t>
            </a:r>
          </a:p>
          <a:p>
            <a:pPr marL="457200" indent="-457200">
              <a:buFont typeface="Arial" charset="0"/>
              <a:buChar char="•"/>
            </a:pPr>
            <a:r>
              <a:rPr lang="en-US" sz="2800" dirty="0" smtClean="0"/>
              <a:t>2001 First introduction of Federal DREAM Act</a:t>
            </a:r>
          </a:p>
          <a:p>
            <a:pPr marL="457200" indent="-457200">
              <a:buFont typeface="Arial" charset="0"/>
              <a:buChar char="•"/>
            </a:pPr>
            <a:r>
              <a:rPr lang="en-US" sz="2800" dirty="0" smtClean="0"/>
              <a:t>2010 National May Day Immigrant Youth Protests</a:t>
            </a:r>
          </a:p>
          <a:p>
            <a:pPr marL="457200" indent="-457200">
              <a:buFont typeface="Arial" charset="0"/>
              <a:buChar char="•"/>
            </a:pPr>
            <a:r>
              <a:rPr lang="en-US" sz="2800" dirty="0" smtClean="0"/>
              <a:t>2011 CA DREAM Act  Enacted </a:t>
            </a:r>
          </a:p>
          <a:p>
            <a:pPr marL="457200" indent="-457200">
              <a:buFont typeface="Arial" charset="0"/>
              <a:buChar char="•"/>
            </a:pPr>
            <a:r>
              <a:rPr lang="en-US" sz="2800" dirty="0" smtClean="0"/>
              <a:t>2012 DACA Issued </a:t>
            </a:r>
          </a:p>
          <a:p>
            <a:pPr marL="457200" indent="-457200">
              <a:buFont typeface="Arial" charset="0"/>
              <a:buChar char="•"/>
            </a:pPr>
            <a:r>
              <a:rPr lang="en-US" sz="2800" dirty="0" smtClean="0"/>
              <a:t>2014 Expansion of DACA and Creation of DAPA</a:t>
            </a:r>
          </a:p>
          <a:p>
            <a:pPr marL="457200" indent="-457200">
              <a:buFont typeface="Arial" charset="0"/>
              <a:buChar char="•"/>
            </a:pPr>
            <a:r>
              <a:rPr lang="en-US" sz="2800" dirty="0" smtClean="0"/>
              <a:t>2016 Legal Challenge to DACA+ and DAPA led by Texas, split decision by SCOTUS affirms lower court denial</a:t>
            </a:r>
          </a:p>
          <a:p>
            <a:pPr marL="457200" indent="-457200">
              <a:buFont typeface="Arial" charset="0"/>
              <a:buChar char="•"/>
            </a:pPr>
            <a:r>
              <a:rPr lang="en-US" sz="2800" dirty="0" smtClean="0"/>
              <a:t>2017 Trump Administration rescinds DACA, bowing to pressure from coalition of states led by Texas</a:t>
            </a:r>
          </a:p>
          <a:p>
            <a:pPr marL="457200" indent="-457200">
              <a:buFont typeface="Arial" charset="0"/>
              <a:buChar char="•"/>
            </a:pPr>
            <a:r>
              <a:rPr lang="en-US" sz="2800" dirty="0" smtClean="0"/>
              <a:t>2018 Current federal litigation regarding the future of DACA as well as legislative attempts to replace program</a:t>
            </a:r>
          </a:p>
          <a:p>
            <a:pPr marL="457200" indent="-457200">
              <a:buFont typeface="Arial" charset="0"/>
              <a:buChar char="•"/>
            </a:pPr>
            <a:r>
              <a:rPr lang="en-US" sz="2800" dirty="0" smtClean="0"/>
              <a:t>3.6 million undocumented youth and 700,000+ DACA recipients wait in limbo</a:t>
            </a:r>
          </a:p>
          <a:p>
            <a:pPr marL="457200" indent="-457200">
              <a:buFont typeface="Arial" charset="0"/>
              <a:buChar char="•"/>
            </a:pPr>
            <a:endParaRPr lang="en-US" sz="3200" dirty="0" smtClean="0"/>
          </a:p>
          <a:p>
            <a:pPr marL="457200" indent="-457200">
              <a:buFont typeface="Arial" charset="0"/>
              <a:buChar char="•"/>
            </a:pPr>
            <a:endParaRPr lang="en-US" sz="3200" dirty="0"/>
          </a:p>
        </p:txBody>
      </p:sp>
    </p:spTree>
    <p:extLst>
      <p:ext uri="{BB962C8B-B14F-4D97-AF65-F5344CB8AC3E}">
        <p14:creationId xmlns:p14="http://schemas.microsoft.com/office/powerpoint/2010/main" val="140514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Daca</a:t>
            </a:r>
            <a:r>
              <a:rPr lang="en-US" dirty="0" smtClean="0"/>
              <a:t> protections</a:t>
            </a:r>
            <a:endParaRPr lang="en-US" dirty="0"/>
          </a:p>
        </p:txBody>
      </p:sp>
      <p:sp>
        <p:nvSpPr>
          <p:cNvPr id="3" name="Text Placeholder 2"/>
          <p:cNvSpPr>
            <a:spLocks noGrp="1"/>
          </p:cNvSpPr>
          <p:nvPr>
            <p:ph type="body" idx="1"/>
          </p:nvPr>
        </p:nvSpPr>
        <p:spPr/>
        <p:txBody>
          <a:bodyPr/>
          <a:lstStyle/>
          <a:p>
            <a:r>
              <a:rPr lang="en-US" i="1" dirty="0" smtClean="0"/>
              <a:t>What is at stake</a:t>
            </a:r>
            <a:endParaRPr lang="en-US" i="1" dirty="0"/>
          </a:p>
        </p:txBody>
      </p:sp>
    </p:spTree>
    <p:extLst>
      <p:ext uri="{BB962C8B-B14F-4D97-AF65-F5344CB8AC3E}">
        <p14:creationId xmlns:p14="http://schemas.microsoft.com/office/powerpoint/2010/main" val="135475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078" y="1852246"/>
            <a:ext cx="10972800" cy="4641473"/>
          </a:xfrm>
          <a:prstGeom prst="rect">
            <a:avLst/>
          </a:prstGeom>
          <a:noFill/>
        </p:spPr>
        <p:txBody>
          <a:bodyPr wrap="square" rtlCol="0">
            <a:spAutoFit/>
          </a:bodyPr>
          <a:lstStyle/>
          <a:p>
            <a:pPr marL="342900" indent="-342900">
              <a:buAutoNum type="arabicPeriod"/>
            </a:pPr>
            <a:r>
              <a:rPr lang="en-US" sz="3200" dirty="0" smtClean="0"/>
              <a:t>Protection from Deportation </a:t>
            </a:r>
          </a:p>
          <a:p>
            <a:pPr marL="514350" indent="-514350">
              <a:buFont typeface="+mj-lt"/>
              <a:buAutoNum type="arabicPeriod"/>
            </a:pPr>
            <a:endParaRPr lang="en-US" sz="3200" dirty="0" smtClean="0"/>
          </a:p>
          <a:p>
            <a:pPr marL="342900" indent="-342900">
              <a:buAutoNum type="arabicPeriod"/>
            </a:pPr>
            <a:r>
              <a:rPr lang="en-US" sz="3200" dirty="0" smtClean="0"/>
              <a:t>Employment Authorization &amp; Social Security Number</a:t>
            </a:r>
          </a:p>
          <a:p>
            <a:pPr marL="514350" indent="-514350">
              <a:buFont typeface="+mj-lt"/>
              <a:buAutoNum type="arabicPeriod"/>
            </a:pPr>
            <a:endParaRPr lang="en-US" sz="3200" dirty="0" smtClean="0"/>
          </a:p>
          <a:p>
            <a:pPr marL="342900" indent="-342900">
              <a:buAutoNum type="arabicPeriod"/>
            </a:pPr>
            <a:r>
              <a:rPr lang="en-US" sz="3200" dirty="0" smtClean="0"/>
              <a:t>Advanced Parole Travel Opportunities </a:t>
            </a:r>
          </a:p>
          <a:p>
            <a:pPr marL="342900" indent="-342900">
              <a:buAutoNum type="arabicPeriod"/>
            </a:pPr>
            <a:endParaRPr lang="en-US" sz="3200" dirty="0"/>
          </a:p>
          <a:p>
            <a:r>
              <a:rPr lang="en-US" sz="3200" i="1" dirty="0" smtClean="0"/>
              <a:t>“</a:t>
            </a:r>
            <a:r>
              <a:rPr lang="en-US" sz="3200" i="1" dirty="0"/>
              <a:t>Have continuously resided in the United States since June 15, 2007, up to the present </a:t>
            </a:r>
            <a:r>
              <a:rPr lang="en-US" sz="3200" i="1" dirty="0" smtClean="0"/>
              <a:t>time”</a:t>
            </a:r>
          </a:p>
          <a:p>
            <a:r>
              <a:rPr lang="en-US" sz="3200" dirty="0" smtClean="0"/>
              <a:t>One way or another, we are living in a post-DACA world. </a:t>
            </a:r>
            <a:endParaRPr lang="en-US" sz="3200" dirty="0"/>
          </a:p>
        </p:txBody>
      </p:sp>
      <p:sp>
        <p:nvSpPr>
          <p:cNvPr id="3" name="TextBox 2"/>
          <p:cNvSpPr txBox="1"/>
          <p:nvPr/>
        </p:nvSpPr>
        <p:spPr>
          <a:xfrm>
            <a:off x="5603631" y="445477"/>
            <a:ext cx="6051465" cy="923330"/>
          </a:xfrm>
          <a:prstGeom prst="rect">
            <a:avLst/>
          </a:prstGeom>
          <a:noFill/>
        </p:spPr>
        <p:txBody>
          <a:bodyPr wrap="none" rtlCol="0">
            <a:spAutoFit/>
          </a:bodyPr>
          <a:lstStyle/>
          <a:p>
            <a:r>
              <a:rPr lang="en-US" sz="5400" dirty="0" smtClean="0"/>
              <a:t>DACA PROTECTIONS</a:t>
            </a:r>
            <a:endParaRPr lang="en-US" sz="5400" dirty="0"/>
          </a:p>
        </p:txBody>
      </p:sp>
    </p:spTree>
    <p:extLst>
      <p:ext uri="{BB962C8B-B14F-4D97-AF65-F5344CB8AC3E}">
        <p14:creationId xmlns:p14="http://schemas.microsoft.com/office/powerpoint/2010/main" val="155675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8862" y="1779687"/>
            <a:ext cx="10104818" cy="5078313"/>
          </a:xfrm>
          <a:prstGeom prst="rect">
            <a:avLst/>
          </a:prstGeom>
          <a:noFill/>
        </p:spPr>
        <p:txBody>
          <a:bodyPr wrap="none" rtlCol="0">
            <a:spAutoFit/>
          </a:bodyPr>
          <a:lstStyle/>
          <a:p>
            <a:r>
              <a:rPr lang="en-US" sz="3200" dirty="0" smtClean="0"/>
              <a:t>83% of undocumented youth in the country are non-DACA</a:t>
            </a:r>
          </a:p>
          <a:p>
            <a:endParaRPr lang="en-US" sz="3200" dirty="0" smtClean="0"/>
          </a:p>
          <a:p>
            <a:r>
              <a:rPr lang="en-US" sz="3200" dirty="0" smtClean="0"/>
              <a:t>Non-DACA youth lack: </a:t>
            </a:r>
          </a:p>
          <a:p>
            <a:pPr marL="285750" indent="-285750">
              <a:buFont typeface="Arial" charset="0"/>
              <a:buChar char="•"/>
            </a:pPr>
            <a:r>
              <a:rPr lang="en-US" sz="3200" dirty="0" smtClean="0"/>
              <a:t>Protection against deportation </a:t>
            </a:r>
          </a:p>
          <a:p>
            <a:pPr marL="285750" indent="-285750">
              <a:buFont typeface="Arial" charset="0"/>
              <a:buChar char="•"/>
            </a:pPr>
            <a:r>
              <a:rPr lang="en-US" sz="3200" dirty="0" smtClean="0"/>
              <a:t>The ability to lawfully work</a:t>
            </a:r>
          </a:p>
          <a:p>
            <a:pPr marL="285750" indent="-285750">
              <a:buFont typeface="Arial" charset="0"/>
              <a:buChar char="•"/>
            </a:pPr>
            <a:r>
              <a:rPr lang="en-US" sz="3200" dirty="0"/>
              <a:t>A</a:t>
            </a:r>
            <a:r>
              <a:rPr lang="en-US" sz="3200" dirty="0" smtClean="0"/>
              <a:t> federally recognized driver’s license </a:t>
            </a:r>
          </a:p>
          <a:p>
            <a:pPr marL="285750" indent="-285750">
              <a:buFont typeface="Arial" charset="0"/>
              <a:buChar char="•"/>
            </a:pPr>
            <a:r>
              <a:rPr lang="en-US" sz="3200" dirty="0" smtClean="0"/>
              <a:t>Easy access to banking, loans, and credit cards</a:t>
            </a:r>
          </a:p>
          <a:p>
            <a:pPr marL="285750" indent="-285750">
              <a:buFont typeface="Arial" charset="0"/>
              <a:buChar char="•"/>
            </a:pPr>
            <a:r>
              <a:rPr lang="en-US" sz="3200" dirty="0" smtClean="0"/>
              <a:t>Student aid </a:t>
            </a:r>
          </a:p>
          <a:p>
            <a:pPr marL="285750" indent="-285750">
              <a:buFont typeface="Arial" charset="0"/>
              <a:buChar char="•"/>
            </a:pPr>
            <a:r>
              <a:rPr lang="en-US" sz="3200" dirty="0" smtClean="0"/>
              <a:t>The goodwill and attention received by DACA recipients </a:t>
            </a:r>
          </a:p>
          <a:p>
            <a:endParaRPr lang="en-US" dirty="0" smtClean="0"/>
          </a:p>
          <a:p>
            <a:endParaRPr lang="en-US" dirty="0"/>
          </a:p>
        </p:txBody>
      </p:sp>
      <p:sp>
        <p:nvSpPr>
          <p:cNvPr id="3" name="TextBox 2"/>
          <p:cNvSpPr txBox="1"/>
          <p:nvPr/>
        </p:nvSpPr>
        <p:spPr>
          <a:xfrm>
            <a:off x="6471139" y="351692"/>
            <a:ext cx="5405454" cy="923330"/>
          </a:xfrm>
          <a:prstGeom prst="rect">
            <a:avLst/>
          </a:prstGeom>
          <a:noFill/>
        </p:spPr>
        <p:txBody>
          <a:bodyPr wrap="none" rtlCol="0">
            <a:spAutoFit/>
          </a:bodyPr>
          <a:lstStyle/>
          <a:p>
            <a:r>
              <a:rPr lang="en-US" sz="5400" dirty="0" smtClean="0"/>
              <a:t>NON-DACA YOUTH</a:t>
            </a:r>
            <a:endParaRPr lang="en-US" sz="5400" dirty="0"/>
          </a:p>
        </p:txBody>
      </p:sp>
    </p:spTree>
    <p:extLst>
      <p:ext uri="{BB962C8B-B14F-4D97-AF65-F5344CB8AC3E}">
        <p14:creationId xmlns:p14="http://schemas.microsoft.com/office/powerpoint/2010/main" val="75328058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140</TotalTime>
  <Words>959</Words>
  <Application>Microsoft Office PowerPoint</Application>
  <PresentationFormat>Widescreen</PresentationFormat>
  <Paragraphs>144</Paragraphs>
  <Slides>22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Franklin Gothic Book</vt:lpstr>
      <vt:lpstr>Crop</vt:lpstr>
      <vt:lpstr>Supporting undocumented students</vt:lpstr>
      <vt:lpstr>Sonali’s Story</vt:lpstr>
      <vt:lpstr>terminology</vt:lpstr>
      <vt:lpstr>PowerPoint Presentation</vt:lpstr>
      <vt:lpstr>How did we get here?</vt:lpstr>
      <vt:lpstr>PowerPoint Presentation</vt:lpstr>
      <vt:lpstr>Daca protections</vt:lpstr>
      <vt:lpstr>PowerPoint Presentation</vt:lpstr>
      <vt:lpstr>PowerPoint Presentation</vt:lpstr>
      <vt:lpstr>THE FUTURE OF DACA</vt:lpstr>
      <vt:lpstr>PowerPoint Presentation</vt:lpstr>
      <vt:lpstr>PowerPoint Presentation</vt:lpstr>
      <vt:lpstr>PowerPoint Presentation</vt:lpstr>
      <vt:lpstr>Supporting &amp; serving students</vt:lpstr>
      <vt:lpstr>PowerPoint Presentation</vt:lpstr>
      <vt:lpstr>PowerPoint Presentation</vt:lpstr>
      <vt:lpstr>PowerPoint Presentation</vt:lpstr>
      <vt:lpstr>PowerPoint Presentation</vt:lpstr>
      <vt:lpstr>PowerPoint Presentation</vt:lpstr>
      <vt:lpstr>Enforcement ACTIONS</vt:lpstr>
      <vt:lpstr>PowerPoint Presentation</vt:lpstr>
      <vt:lpstr>Supporting undocumented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undocumented students</dc:title>
  <dc:creator>Oscar Teran</dc:creator>
  <cp:lastModifiedBy>Windows User</cp:lastModifiedBy>
  <cp:revision>18</cp:revision>
  <dcterms:created xsi:type="dcterms:W3CDTF">2018-05-08T19:07:48Z</dcterms:created>
  <dcterms:modified xsi:type="dcterms:W3CDTF">2018-05-29T15:47:25Z</dcterms:modified>
</cp:coreProperties>
</file>