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83" r:id="rId3"/>
    <p:sldId id="257" r:id="rId4"/>
    <p:sldId id="284" r:id="rId5"/>
    <p:sldId id="285" r:id="rId6"/>
    <p:sldId id="286" r:id="rId7"/>
    <p:sldId id="261" r:id="rId8"/>
    <p:sldId id="262" r:id="rId9"/>
    <p:sldId id="287" r:id="rId10"/>
    <p:sldId id="264" r:id="rId11"/>
    <p:sldId id="265" r:id="rId12"/>
    <p:sldId id="288" r:id="rId13"/>
    <p:sldId id="289" r:id="rId14"/>
    <p:sldId id="268" r:id="rId15"/>
    <p:sldId id="291" r:id="rId16"/>
    <p:sldId id="293" r:id="rId17"/>
    <p:sldId id="282" r:id="rId18"/>
    <p:sldId id="272" r:id="rId19"/>
    <p:sldId id="270" r:id="rId20"/>
    <p:sldId id="271" r:id="rId21"/>
    <p:sldId id="296" r:id="rId22"/>
    <p:sldId id="295" r:id="rId23"/>
    <p:sldId id="279" r:id="rId24"/>
    <p:sldId id="281" r:id="rId25"/>
    <p:sldId id="290" r:id="rId26"/>
    <p:sldId id="273" r:id="rId27"/>
    <p:sldId id="294"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1"/>
    <p:restoredTop sz="94663"/>
  </p:normalViewPr>
  <p:slideViewPr>
    <p:cSldViewPr snapToGrid="0" snapToObjects="1">
      <p:cViewPr varScale="1">
        <p:scale>
          <a:sx n="86" d="100"/>
          <a:sy n="86" d="100"/>
        </p:scale>
        <p:origin x="248"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0164-DC31-5B49-8E25-708AA8F04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A36ED-2B2E-594F-ACA9-7EF96E11D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D2A80-4BD4-854C-8A4B-BF6FD23616A3}"/>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9D923F25-5D40-A246-A351-48375CC7B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948B8-C1C2-2045-848B-51135510281A}"/>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309059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C97B-8406-B646-959E-146C3315D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6CC5B-1537-4E4C-9D2A-FB187A93C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1ED36-0E12-B84F-BCE0-A058471EA75E}"/>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AD6D8062-4D15-B540-9E13-81390D04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965E5-5E75-994A-A5B4-43318CFF359F}"/>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195346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80D02-7F9B-6447-9C24-3E8986ED6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35DD6-6254-DC42-9D63-0FCCE0863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DB57D-C016-7949-A7B3-B3FE17EF838B}"/>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2B9ED298-CA0A-1340-97BD-A6608C8C5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9A394-3878-1548-B852-DC1A10296689}"/>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179915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75DB-6EA7-0C43-88A9-942FB27BD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8C891-067A-B84E-A27E-63C96EFD72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07D47-F3B1-284F-8FF9-45400983BD27}"/>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CB16F38B-585C-F642-892F-368B2D042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1D44C-AEF4-3C49-AFBF-031C1679636E}"/>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168314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5973-198F-D44E-8C1E-76B9776DE9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38EBB-DDDF-BE4E-ADB7-BDF46F7B1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6B90E-F276-DE44-81D4-85B40C393D1F}"/>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563A7922-7B19-B547-8574-AEFD2D804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38B2C-8762-EE4F-9A57-5E8424C3F0D5}"/>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235282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2011-6485-124E-B24F-C45901C5C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D421-8442-A543-9F1D-F27802FBE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CEF65-F42C-C445-BE76-99B2CD367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307724-922C-EA49-B33B-75AB8030464F}"/>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6" name="Footer Placeholder 5">
            <a:extLst>
              <a:ext uri="{FF2B5EF4-FFF2-40B4-BE49-F238E27FC236}">
                <a16:creationId xmlns:a16="http://schemas.microsoft.com/office/drawing/2014/main" id="{84A60EAD-178B-E54C-83F7-6813632FA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537DD-0672-2B48-9C3A-2F307A3D3C22}"/>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14634862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AB44-69EE-9446-B03D-6E73177C38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6CC4CD-E4A7-4142-8B93-E2C0D8EFA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EAB6B7-25E9-314B-B379-C721F36EA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ECE0C4-6C32-F445-9886-C6BE796EA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961BB-A188-9A4A-9948-0D8A4B3F7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F26461-E5A5-A246-86C7-3C2449D9633B}"/>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8" name="Footer Placeholder 7">
            <a:extLst>
              <a:ext uri="{FF2B5EF4-FFF2-40B4-BE49-F238E27FC236}">
                <a16:creationId xmlns:a16="http://schemas.microsoft.com/office/drawing/2014/main" id="{4D0150EF-0323-B649-8B16-F38EFD189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00148-E946-9848-891A-C29D71976A4C}"/>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31200365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F124-4213-854F-BC0A-D45147E263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2E81-2685-774A-90A0-E493B6EB55DC}"/>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4" name="Footer Placeholder 3">
            <a:extLst>
              <a:ext uri="{FF2B5EF4-FFF2-40B4-BE49-F238E27FC236}">
                <a16:creationId xmlns:a16="http://schemas.microsoft.com/office/drawing/2014/main" id="{19750693-A0D5-6246-AC4D-2EF80570C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126079-E3CA-A140-99F5-3DBD96601372}"/>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255617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42E54-C3BA-1649-92B0-28233986C9E6}"/>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3" name="Footer Placeholder 2">
            <a:extLst>
              <a:ext uri="{FF2B5EF4-FFF2-40B4-BE49-F238E27FC236}">
                <a16:creationId xmlns:a16="http://schemas.microsoft.com/office/drawing/2014/main" id="{99F1FA86-D112-4541-A11F-3925A43BE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7C3F9-41B4-8C47-8D4C-B333883DB0D3}"/>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12268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E356-7D53-0B4A-803C-FA4262768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9BCF99-E7CB-7443-A0AB-3CA12B0B9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FDB2F-4E91-CC46-B1C5-00FE9145A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74BFD-0A99-984D-8C80-2F894E84A9BC}"/>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6" name="Footer Placeholder 5">
            <a:extLst>
              <a:ext uri="{FF2B5EF4-FFF2-40B4-BE49-F238E27FC236}">
                <a16:creationId xmlns:a16="http://schemas.microsoft.com/office/drawing/2014/main" id="{D8D283BA-7227-DD45-B66D-FA4178873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CB791-F84A-3747-8452-E14ACD4E2799}"/>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37489843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9828-1A66-0241-89CD-DBCC84034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EA02E-EE8B-084F-9716-B4410CCDF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0D3A0-85C2-9E45-9F9C-10959D313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ADB15-0C6E-D34A-9D6B-5902253FEB5B}"/>
              </a:ext>
            </a:extLst>
          </p:cNvPr>
          <p:cNvSpPr>
            <a:spLocks noGrp="1"/>
          </p:cNvSpPr>
          <p:nvPr>
            <p:ph type="dt" sz="half" idx="10"/>
          </p:nvPr>
        </p:nvSpPr>
        <p:spPr/>
        <p:txBody>
          <a:bodyPr/>
          <a:lstStyle/>
          <a:p>
            <a:fld id="{18233157-74ED-8041-872A-7BDD6E15AFFA}" type="datetimeFigureOut">
              <a:rPr lang="en-US" smtClean="0"/>
              <a:t>5/13/19</a:t>
            </a:fld>
            <a:endParaRPr lang="en-US"/>
          </a:p>
        </p:txBody>
      </p:sp>
      <p:sp>
        <p:nvSpPr>
          <p:cNvPr id="6" name="Footer Placeholder 5">
            <a:extLst>
              <a:ext uri="{FF2B5EF4-FFF2-40B4-BE49-F238E27FC236}">
                <a16:creationId xmlns:a16="http://schemas.microsoft.com/office/drawing/2014/main" id="{3292E87D-AF5E-D740-9BE1-4D406AE28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BA703-571E-6248-8CDD-E0AB6E15EC05}"/>
              </a:ext>
            </a:extLst>
          </p:cNvPr>
          <p:cNvSpPr>
            <a:spLocks noGrp="1"/>
          </p:cNvSpPr>
          <p:nvPr>
            <p:ph type="sldNum" sz="quarter" idx="12"/>
          </p:nvPr>
        </p:nvSpPr>
        <p:spPr/>
        <p:txBody>
          <a:bodyPr/>
          <a:lstStyle/>
          <a:p>
            <a:fld id="{395249FA-6A08-7646-B285-06D9950920DF}" type="slidenum">
              <a:rPr lang="en-US" smtClean="0"/>
              <a:t>‹#›</a:t>
            </a:fld>
            <a:endParaRPr lang="en-US"/>
          </a:p>
        </p:txBody>
      </p:sp>
    </p:spTree>
    <p:extLst>
      <p:ext uri="{BB962C8B-B14F-4D97-AF65-F5344CB8AC3E}">
        <p14:creationId xmlns:p14="http://schemas.microsoft.com/office/powerpoint/2010/main" val="413423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86222-6813-6C41-AB0D-9A3FC6703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7FFE7F-FDB3-314F-AA13-03284508C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4AA82-486F-7645-9FF9-2A4B77591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33157-74ED-8041-872A-7BDD6E15AFFA}" type="datetimeFigureOut">
              <a:rPr lang="en-US" smtClean="0"/>
              <a:t>5/13/19</a:t>
            </a:fld>
            <a:endParaRPr lang="en-US"/>
          </a:p>
        </p:txBody>
      </p:sp>
      <p:sp>
        <p:nvSpPr>
          <p:cNvPr id="5" name="Footer Placeholder 4">
            <a:extLst>
              <a:ext uri="{FF2B5EF4-FFF2-40B4-BE49-F238E27FC236}">
                <a16:creationId xmlns:a16="http://schemas.microsoft.com/office/drawing/2014/main" id="{1C63D31B-A918-D545-BCD7-9EE8429B4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EEE45A-5DC3-714B-98C6-AE9EA08D9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249FA-6A08-7646-B285-06D9950920DF}" type="slidenum">
              <a:rPr lang="en-US" smtClean="0"/>
              <a:t>‹#›</a:t>
            </a:fld>
            <a:endParaRPr lang="en-US"/>
          </a:p>
        </p:txBody>
      </p:sp>
    </p:spTree>
    <p:extLst>
      <p:ext uri="{BB962C8B-B14F-4D97-AF65-F5344CB8AC3E}">
        <p14:creationId xmlns:p14="http://schemas.microsoft.com/office/powerpoint/2010/main" val="24269527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iss.sa.ucsb.edu/student/paying-tuition-and-fees-at-ucsb" TargetMode="External"/><Relationship Id="rId2" Type="http://schemas.openxmlformats.org/officeDocument/2006/relationships/hyperlink" Target="http://oiss.sa.ucsb.edu/programs/cali-train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F1D9-9E8D-2D46-8E2B-072CBF0ABD85}"/>
              </a:ext>
            </a:extLst>
          </p:cNvPr>
          <p:cNvSpPr>
            <a:spLocks noGrp="1"/>
          </p:cNvSpPr>
          <p:nvPr>
            <p:ph type="ctrTitle"/>
          </p:nvPr>
        </p:nvSpPr>
        <p:spPr>
          <a:xfrm>
            <a:off x="5943600" y="265112"/>
            <a:ext cx="5743574" cy="4937126"/>
          </a:xfrm>
          <a:noFill/>
        </p:spPr>
        <p:txBody>
          <a:bodyPr anchor="ctr">
            <a:normAutofit/>
          </a:bodyPr>
          <a:lstStyle/>
          <a:p>
            <a:pPr algn="l"/>
            <a:r>
              <a:rPr lang="en-US" sz="5400" dirty="0">
                <a:solidFill>
                  <a:schemeClr val="tx1">
                    <a:lumMod val="85000"/>
                    <a:lumOff val="15000"/>
                  </a:schemeClr>
                </a:solidFill>
              </a:rPr>
              <a:t>International Student Payment, Outreach &amp; Collection</a:t>
            </a:r>
          </a:p>
        </p:txBody>
      </p:sp>
      <p:sp>
        <p:nvSpPr>
          <p:cNvPr id="16" name="Subtitle 15">
            <a:extLst>
              <a:ext uri="{FF2B5EF4-FFF2-40B4-BE49-F238E27FC236}">
                <a16:creationId xmlns:a16="http://schemas.microsoft.com/office/drawing/2014/main" id="{EB0765FC-5710-384A-A7FC-5A844B44F0EA}"/>
              </a:ext>
            </a:extLst>
          </p:cNvPr>
          <p:cNvSpPr>
            <a:spLocks noGrp="1"/>
          </p:cNvSpPr>
          <p:nvPr>
            <p:ph type="subTitle" idx="1"/>
          </p:nvPr>
        </p:nvSpPr>
        <p:spPr>
          <a:xfrm>
            <a:off x="6096000" y="4782345"/>
            <a:ext cx="3209924" cy="1104105"/>
          </a:xfrm>
        </p:spPr>
        <p:txBody>
          <a:bodyPr/>
          <a:lstStyle/>
          <a:p>
            <a:pPr algn="l"/>
            <a:r>
              <a:rPr lang="en-US" dirty="0"/>
              <a:t>PacWest SFS, 2019</a:t>
            </a:r>
          </a:p>
        </p:txBody>
      </p:sp>
      <p:pic>
        <p:nvPicPr>
          <p:cNvPr id="19" name="Picture 18">
            <a:extLst>
              <a:ext uri="{FF2B5EF4-FFF2-40B4-BE49-F238E27FC236}">
                <a16:creationId xmlns:a16="http://schemas.microsoft.com/office/drawing/2014/main" id="{F71673D4-8525-6A40-954C-07E2D8E22EE7}"/>
              </a:ext>
            </a:extLst>
          </p:cNvPr>
          <p:cNvPicPr>
            <a:picLocks noChangeAspect="1"/>
          </p:cNvPicPr>
          <p:nvPr/>
        </p:nvPicPr>
        <p:blipFill>
          <a:blip r:embed="rId2"/>
          <a:stretch>
            <a:fillRect/>
          </a:stretch>
        </p:blipFill>
        <p:spPr>
          <a:xfrm>
            <a:off x="628651" y="1697831"/>
            <a:ext cx="4567237" cy="2187127"/>
          </a:xfrm>
          <a:prstGeom prst="rect">
            <a:avLst/>
          </a:prstGeom>
        </p:spPr>
      </p:pic>
    </p:spTree>
    <p:extLst>
      <p:ext uri="{BB962C8B-B14F-4D97-AF65-F5344CB8AC3E}">
        <p14:creationId xmlns:p14="http://schemas.microsoft.com/office/powerpoint/2010/main" val="178330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Why International payments matter…</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3C091171-0E8C-0F45-89B6-6E4269F9B894}"/>
              </a:ext>
            </a:extLst>
          </p:cNvPr>
          <p:cNvSpPr>
            <a:spLocks noGrp="1"/>
          </p:cNvSpPr>
          <p:nvPr>
            <p:ph idx="1"/>
          </p:nvPr>
        </p:nvSpPr>
        <p:spPr>
          <a:xfrm>
            <a:off x="6579790" y="2058987"/>
            <a:ext cx="4290219" cy="2740025"/>
          </a:xfrm>
        </p:spPr>
        <p:txBody>
          <a:bodyPr vert="horz" lIns="91440" tIns="45720" rIns="91440" bIns="45720" rtlCol="0">
            <a:noAutofit/>
          </a:bodyPr>
          <a:lstStyle/>
          <a:p>
            <a:pPr marL="0" indent="0">
              <a:buNone/>
            </a:pPr>
            <a:r>
              <a:rPr lang="en-US" sz="2500" dirty="0"/>
              <a:t>- </a:t>
            </a:r>
            <a:r>
              <a:rPr lang="en-US" sz="2500" b="1" dirty="0"/>
              <a:t>1,094,072</a:t>
            </a:r>
            <a:r>
              <a:rPr lang="en-US" sz="2500" dirty="0"/>
              <a:t> International Students in the US in 2017/18, an increase of 1.5%</a:t>
            </a:r>
            <a:br>
              <a:rPr lang="en-US" sz="2500" dirty="0"/>
            </a:br>
            <a:endParaRPr lang="en-US" sz="2500" dirty="0"/>
          </a:p>
        </p:txBody>
      </p:sp>
      <p:sp>
        <p:nvSpPr>
          <p:cNvPr id="9" name="Content Placeholder 2">
            <a:extLst>
              <a:ext uri="{FF2B5EF4-FFF2-40B4-BE49-F238E27FC236}">
                <a16:creationId xmlns:a16="http://schemas.microsoft.com/office/drawing/2014/main" id="{9CD48576-0DFD-8941-9361-713C8CE73881}"/>
              </a:ext>
            </a:extLst>
          </p:cNvPr>
          <p:cNvSpPr txBox="1">
            <a:spLocks/>
          </p:cNvSpPr>
          <p:nvPr/>
        </p:nvSpPr>
        <p:spPr>
          <a:xfrm>
            <a:off x="6579790" y="3381481"/>
            <a:ext cx="4065588" cy="1559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dirty="0"/>
              <a:t>- International students make up </a:t>
            </a:r>
            <a:r>
              <a:rPr lang="en-US" sz="2500" b="1" dirty="0"/>
              <a:t>5.5% </a:t>
            </a:r>
            <a:r>
              <a:rPr lang="en-US" sz="2500" dirty="0"/>
              <a:t>of all students in the US</a:t>
            </a:r>
            <a:br>
              <a:rPr lang="en-US" sz="2500" dirty="0"/>
            </a:br>
            <a:endParaRPr lang="en-US" sz="2500" dirty="0"/>
          </a:p>
        </p:txBody>
      </p:sp>
      <p:pic>
        <p:nvPicPr>
          <p:cNvPr id="6" name="Picture 5">
            <a:extLst>
              <a:ext uri="{FF2B5EF4-FFF2-40B4-BE49-F238E27FC236}">
                <a16:creationId xmlns:a16="http://schemas.microsoft.com/office/drawing/2014/main" id="{8F269CB9-4C76-644E-A4E0-C9E09FE5311C}"/>
              </a:ext>
            </a:extLst>
          </p:cNvPr>
          <p:cNvPicPr>
            <a:picLocks noChangeAspect="1"/>
          </p:cNvPicPr>
          <p:nvPr/>
        </p:nvPicPr>
        <p:blipFill>
          <a:blip r:embed="rId2"/>
          <a:stretch>
            <a:fillRect/>
          </a:stretch>
        </p:blipFill>
        <p:spPr>
          <a:xfrm>
            <a:off x="529876" y="1917700"/>
            <a:ext cx="5566124" cy="2740025"/>
          </a:xfrm>
          <a:prstGeom prst="rect">
            <a:avLst/>
          </a:prstGeom>
        </p:spPr>
      </p:pic>
      <p:sp>
        <p:nvSpPr>
          <p:cNvPr id="11" name="Content Placeholder 2">
            <a:extLst>
              <a:ext uri="{FF2B5EF4-FFF2-40B4-BE49-F238E27FC236}">
                <a16:creationId xmlns:a16="http://schemas.microsoft.com/office/drawing/2014/main" id="{AE437A38-30C1-3540-9B62-327AFFA7FD2F}"/>
              </a:ext>
            </a:extLst>
          </p:cNvPr>
          <p:cNvSpPr txBox="1">
            <a:spLocks/>
          </p:cNvSpPr>
          <p:nvPr/>
        </p:nvSpPr>
        <p:spPr>
          <a:xfrm>
            <a:off x="10294938" y="6066243"/>
            <a:ext cx="1897062" cy="39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t>Source: Open Doors</a:t>
            </a:r>
            <a:br>
              <a:rPr lang="en-US" sz="2500" dirty="0"/>
            </a:br>
            <a:endParaRPr lang="en-US" sz="2500" dirty="0"/>
          </a:p>
        </p:txBody>
      </p:sp>
    </p:spTree>
    <p:extLst>
      <p:ext uri="{BB962C8B-B14F-4D97-AF65-F5344CB8AC3E}">
        <p14:creationId xmlns:p14="http://schemas.microsoft.com/office/powerpoint/2010/main" val="162432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481013" y="105162"/>
            <a:ext cx="10515600" cy="1325563"/>
          </a:xfrm>
        </p:spPr>
        <p:txBody>
          <a:bodyPr>
            <a:normAutofit/>
          </a:bodyPr>
          <a:lstStyle/>
          <a:p>
            <a:r>
              <a:rPr lang="en-US" dirty="0"/>
              <a:t>International student trends</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E020C555-0CDA-A74C-96D9-001F571D0CB2}"/>
              </a:ext>
            </a:extLst>
          </p:cNvPr>
          <p:cNvSpPr txBox="1">
            <a:spLocks/>
          </p:cNvSpPr>
          <p:nvPr/>
        </p:nvSpPr>
        <p:spPr>
          <a:xfrm>
            <a:off x="10294938" y="6066243"/>
            <a:ext cx="1897062" cy="39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t>Source: Open Doors</a:t>
            </a:r>
            <a:br>
              <a:rPr lang="en-US" sz="2500" dirty="0"/>
            </a:br>
            <a:endParaRPr lang="en-US" sz="2500" dirty="0"/>
          </a:p>
        </p:txBody>
      </p:sp>
      <p:pic>
        <p:nvPicPr>
          <p:cNvPr id="10" name="Picture 9">
            <a:extLst>
              <a:ext uri="{FF2B5EF4-FFF2-40B4-BE49-F238E27FC236}">
                <a16:creationId xmlns:a16="http://schemas.microsoft.com/office/drawing/2014/main" id="{70F83816-EE41-094E-A7D1-2F66FE422E2A}"/>
              </a:ext>
            </a:extLst>
          </p:cNvPr>
          <p:cNvPicPr>
            <a:picLocks noChangeAspect="1"/>
          </p:cNvPicPr>
          <p:nvPr/>
        </p:nvPicPr>
        <p:blipFill>
          <a:blip r:embed="rId2"/>
          <a:stretch>
            <a:fillRect/>
          </a:stretch>
        </p:blipFill>
        <p:spPr>
          <a:xfrm>
            <a:off x="1040154" y="1227810"/>
            <a:ext cx="10460942" cy="4862246"/>
          </a:xfrm>
          <a:prstGeom prst="rect">
            <a:avLst/>
          </a:prstGeom>
        </p:spPr>
      </p:pic>
    </p:spTree>
    <p:extLst>
      <p:ext uri="{BB962C8B-B14F-4D97-AF65-F5344CB8AC3E}">
        <p14:creationId xmlns:p14="http://schemas.microsoft.com/office/powerpoint/2010/main" val="68309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509587" y="157754"/>
            <a:ext cx="10515600" cy="1325563"/>
          </a:xfrm>
        </p:spPr>
        <p:txBody>
          <a:bodyPr>
            <a:normAutofit/>
          </a:bodyPr>
          <a:lstStyle/>
          <a:p>
            <a:r>
              <a:rPr lang="en-US" dirty="0"/>
              <a:t>International student trends</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2">
            <a:extLst>
              <a:ext uri="{FF2B5EF4-FFF2-40B4-BE49-F238E27FC236}">
                <a16:creationId xmlns:a16="http://schemas.microsoft.com/office/drawing/2014/main" id="{ECA24115-B378-0F44-8447-97EF62E0D525}"/>
              </a:ext>
            </a:extLst>
          </p:cNvPr>
          <p:cNvSpPr txBox="1">
            <a:spLocks/>
          </p:cNvSpPr>
          <p:nvPr/>
        </p:nvSpPr>
        <p:spPr>
          <a:xfrm>
            <a:off x="10294938" y="6066243"/>
            <a:ext cx="1897062" cy="39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t>Source: Open Doors</a:t>
            </a:r>
            <a:br>
              <a:rPr lang="en-US" sz="2500" dirty="0"/>
            </a:br>
            <a:endParaRPr lang="en-US" sz="2500" dirty="0"/>
          </a:p>
        </p:txBody>
      </p:sp>
      <p:pic>
        <p:nvPicPr>
          <p:cNvPr id="3" name="Picture 2">
            <a:extLst>
              <a:ext uri="{FF2B5EF4-FFF2-40B4-BE49-F238E27FC236}">
                <a16:creationId xmlns:a16="http://schemas.microsoft.com/office/drawing/2014/main" id="{81126E6E-C3BB-6C41-ADDB-8C2C1C0B15D7}"/>
              </a:ext>
            </a:extLst>
          </p:cNvPr>
          <p:cNvPicPr>
            <a:picLocks noChangeAspect="1"/>
          </p:cNvPicPr>
          <p:nvPr/>
        </p:nvPicPr>
        <p:blipFill>
          <a:blip r:embed="rId2"/>
          <a:stretch>
            <a:fillRect/>
          </a:stretch>
        </p:blipFill>
        <p:spPr>
          <a:xfrm>
            <a:off x="781050" y="1381125"/>
            <a:ext cx="10629900" cy="4381500"/>
          </a:xfrm>
          <a:prstGeom prst="rect">
            <a:avLst/>
          </a:prstGeom>
        </p:spPr>
      </p:pic>
    </p:spTree>
    <p:extLst>
      <p:ext uri="{BB962C8B-B14F-4D97-AF65-F5344CB8AC3E}">
        <p14:creationId xmlns:p14="http://schemas.microsoft.com/office/powerpoint/2010/main" val="340023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Who are we? USD </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a:xfrm>
            <a:off x="509587" y="2714425"/>
            <a:ext cx="4033838" cy="722389"/>
          </a:xfrm>
        </p:spPr>
        <p:txBody>
          <a:bodyPr vert="horz" lIns="91440" tIns="45720" rIns="91440" bIns="45720" rtlCol="0">
            <a:noAutofit/>
          </a:bodyPr>
          <a:lstStyle/>
          <a:p>
            <a:pPr marL="0" indent="0">
              <a:buNone/>
            </a:pPr>
            <a:r>
              <a:rPr lang="en-US" sz="2000" b="1" dirty="0"/>
              <a:t>Total Enrollment: </a:t>
            </a:r>
          </a:p>
          <a:p>
            <a:pPr marL="0" indent="0">
              <a:buNone/>
            </a:pPr>
            <a:r>
              <a:rPr lang="en-US" sz="2000" b="1" dirty="0"/>
              <a:t>International Enrollment:</a:t>
            </a:r>
          </a:p>
          <a:p>
            <a:pPr marL="0" indent="0">
              <a:buNone/>
            </a:pPr>
            <a:r>
              <a:rPr lang="en-US" sz="2000" b="1" dirty="0"/>
              <a:t> </a:t>
            </a:r>
            <a:br>
              <a:rPr lang="en-US" sz="2000" b="1" dirty="0"/>
            </a:br>
            <a:endParaRPr lang="en-US" sz="2000" b="1" dirty="0"/>
          </a:p>
          <a:p>
            <a:pPr marL="0" indent="0">
              <a:buNone/>
            </a:pPr>
            <a:r>
              <a:rPr lang="en-US" sz="2000" b="1" dirty="0"/>
              <a:t>Top Countries: </a:t>
            </a:r>
          </a:p>
        </p:txBody>
      </p:sp>
      <p:pic>
        <p:nvPicPr>
          <p:cNvPr id="26" name="Picture 25">
            <a:extLst>
              <a:ext uri="{FF2B5EF4-FFF2-40B4-BE49-F238E27FC236}">
                <a16:creationId xmlns:a16="http://schemas.microsoft.com/office/drawing/2014/main" id="{D13D402C-5610-DA46-B0C5-C94CFC07C4FC}"/>
              </a:ext>
            </a:extLst>
          </p:cNvPr>
          <p:cNvPicPr>
            <a:picLocks noChangeAspect="1"/>
          </p:cNvPicPr>
          <p:nvPr/>
        </p:nvPicPr>
        <p:blipFill>
          <a:blip r:embed="rId2"/>
          <a:stretch>
            <a:fillRect/>
          </a:stretch>
        </p:blipFill>
        <p:spPr>
          <a:xfrm>
            <a:off x="838200" y="1412488"/>
            <a:ext cx="1231870" cy="1055889"/>
          </a:xfrm>
          <a:prstGeom prst="rect">
            <a:avLst/>
          </a:prstGeom>
        </p:spPr>
      </p:pic>
      <p:sp>
        <p:nvSpPr>
          <p:cNvPr id="7" name="Title 1">
            <a:extLst>
              <a:ext uri="{FF2B5EF4-FFF2-40B4-BE49-F238E27FC236}">
                <a16:creationId xmlns:a16="http://schemas.microsoft.com/office/drawing/2014/main" id="{D31A8890-2DDD-114C-B241-DEE9A00A1088}"/>
              </a:ext>
            </a:extLst>
          </p:cNvPr>
          <p:cNvSpPr txBox="1">
            <a:spLocks/>
          </p:cNvSpPr>
          <p:nvPr/>
        </p:nvSpPr>
        <p:spPr>
          <a:xfrm>
            <a:off x="509587" y="157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International Student Profiles</a:t>
            </a:r>
          </a:p>
        </p:txBody>
      </p:sp>
      <p:sp>
        <p:nvSpPr>
          <p:cNvPr id="9" name="Content Placeholder 2">
            <a:extLst>
              <a:ext uri="{FF2B5EF4-FFF2-40B4-BE49-F238E27FC236}">
                <a16:creationId xmlns:a16="http://schemas.microsoft.com/office/drawing/2014/main" id="{CF3C64B7-D0DE-3E4C-94F9-16129DC61E06}"/>
              </a:ext>
            </a:extLst>
          </p:cNvPr>
          <p:cNvSpPr txBox="1">
            <a:spLocks/>
          </p:cNvSpPr>
          <p:nvPr/>
        </p:nvSpPr>
        <p:spPr>
          <a:xfrm>
            <a:off x="3334371" y="2744324"/>
            <a:ext cx="1806161" cy="722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9,073</a:t>
            </a:r>
          </a:p>
          <a:p>
            <a:pPr marL="0" indent="0">
              <a:buFont typeface="Arial" panose="020B0604020202020204" pitchFamily="34" charset="0"/>
              <a:buNone/>
            </a:pPr>
            <a:r>
              <a:rPr lang="en-US" sz="2000" dirty="0"/>
              <a:t>600 +  from 73 countries </a:t>
            </a:r>
          </a:p>
          <a:p>
            <a:pPr marL="0" indent="0">
              <a:buNone/>
            </a:pPr>
            <a:r>
              <a:rPr lang="en-US" sz="2000" dirty="0"/>
              <a:t> </a:t>
            </a:r>
            <a:br>
              <a:rPr lang="en-US" sz="2000" dirty="0"/>
            </a:br>
            <a:r>
              <a:rPr lang="en-US" sz="2000" dirty="0"/>
              <a:t>Saudi Arabia, Kuwait, China, Mexico, and Canada</a:t>
            </a:r>
          </a:p>
        </p:txBody>
      </p:sp>
      <p:sp>
        <p:nvSpPr>
          <p:cNvPr id="11" name="Content Placeholder 2">
            <a:extLst>
              <a:ext uri="{FF2B5EF4-FFF2-40B4-BE49-F238E27FC236}">
                <a16:creationId xmlns:a16="http://schemas.microsoft.com/office/drawing/2014/main" id="{CB945931-0C3B-5644-85B2-9A0710B56894}"/>
              </a:ext>
            </a:extLst>
          </p:cNvPr>
          <p:cNvSpPr txBox="1">
            <a:spLocks/>
          </p:cNvSpPr>
          <p:nvPr/>
        </p:nvSpPr>
        <p:spPr>
          <a:xfrm>
            <a:off x="6437693" y="2714425"/>
            <a:ext cx="4033838" cy="722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Total Enrollment: </a:t>
            </a:r>
          </a:p>
          <a:p>
            <a:pPr marL="0" indent="0">
              <a:buFont typeface="Arial" panose="020B0604020202020204" pitchFamily="34" charset="0"/>
              <a:buNone/>
            </a:pPr>
            <a:r>
              <a:rPr lang="en-US" sz="2000" b="1" dirty="0"/>
              <a:t>International Enrollment:</a:t>
            </a:r>
          </a:p>
          <a:p>
            <a:pPr marL="0" indent="0">
              <a:buFont typeface="Arial" panose="020B0604020202020204" pitchFamily="34" charset="0"/>
              <a:buNone/>
            </a:pPr>
            <a:r>
              <a:rPr lang="en-US" sz="2000" b="1" dirty="0"/>
              <a:t> </a:t>
            </a:r>
            <a:br>
              <a:rPr lang="en-US" sz="2000" b="1" dirty="0"/>
            </a:br>
            <a:endParaRPr lang="en-US" sz="2000" b="1" dirty="0"/>
          </a:p>
          <a:p>
            <a:pPr marL="0" indent="0">
              <a:buFont typeface="Arial" panose="020B0604020202020204" pitchFamily="34" charset="0"/>
              <a:buNone/>
            </a:pPr>
            <a:r>
              <a:rPr lang="en-US" sz="2000" b="1" dirty="0"/>
              <a:t>Top Countries: </a:t>
            </a:r>
          </a:p>
        </p:txBody>
      </p:sp>
      <p:sp>
        <p:nvSpPr>
          <p:cNvPr id="12" name="Content Placeholder 2">
            <a:extLst>
              <a:ext uri="{FF2B5EF4-FFF2-40B4-BE49-F238E27FC236}">
                <a16:creationId xmlns:a16="http://schemas.microsoft.com/office/drawing/2014/main" id="{26C260B4-B29D-4E4F-AF00-4C7AC8EB1B48}"/>
              </a:ext>
            </a:extLst>
          </p:cNvPr>
          <p:cNvSpPr txBox="1">
            <a:spLocks/>
          </p:cNvSpPr>
          <p:nvPr/>
        </p:nvSpPr>
        <p:spPr>
          <a:xfrm>
            <a:off x="9323801" y="2730237"/>
            <a:ext cx="1806161" cy="722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21,574</a:t>
            </a:r>
          </a:p>
          <a:p>
            <a:pPr marL="0" indent="0">
              <a:buFont typeface="Arial" panose="020B0604020202020204" pitchFamily="34" charset="0"/>
              <a:buNone/>
            </a:pPr>
            <a:r>
              <a:rPr lang="en-US" sz="2000" dirty="0"/>
              <a:t>3,678</a:t>
            </a:r>
          </a:p>
          <a:p>
            <a:pPr marL="0" indent="0">
              <a:buFont typeface="Arial" panose="020B0604020202020204" pitchFamily="34" charset="0"/>
              <a:buNone/>
            </a:pPr>
            <a:endParaRPr lang="en-US" sz="2000" dirty="0"/>
          </a:p>
          <a:p>
            <a:pPr marL="0" indent="0">
              <a:buFont typeface="Arial" panose="020B0604020202020204" pitchFamily="34" charset="0"/>
              <a:buNone/>
            </a:pPr>
            <a:br>
              <a:rPr lang="en-US" sz="2000" dirty="0"/>
            </a:br>
            <a:r>
              <a:rPr lang="en-US" sz="2000" dirty="0"/>
              <a:t>China, Japan, India</a:t>
            </a:r>
          </a:p>
        </p:txBody>
      </p:sp>
      <p:pic>
        <p:nvPicPr>
          <p:cNvPr id="13" name="Picture 12">
            <a:extLst>
              <a:ext uri="{FF2B5EF4-FFF2-40B4-BE49-F238E27FC236}">
                <a16:creationId xmlns:a16="http://schemas.microsoft.com/office/drawing/2014/main" id="{B738E2BB-E06E-2245-8364-09B1C811C364}"/>
              </a:ext>
            </a:extLst>
          </p:cNvPr>
          <p:cNvPicPr>
            <a:picLocks noChangeAspect="1"/>
          </p:cNvPicPr>
          <p:nvPr/>
        </p:nvPicPr>
        <p:blipFill>
          <a:blip r:embed="rId3"/>
          <a:stretch>
            <a:fillRect/>
          </a:stretch>
        </p:blipFill>
        <p:spPr>
          <a:xfrm>
            <a:off x="6437693" y="1661663"/>
            <a:ext cx="1615085" cy="822779"/>
          </a:xfrm>
          <a:prstGeom prst="rect">
            <a:avLst/>
          </a:prstGeom>
        </p:spPr>
      </p:pic>
    </p:spTree>
    <p:extLst>
      <p:ext uri="{BB962C8B-B14F-4D97-AF65-F5344CB8AC3E}">
        <p14:creationId xmlns:p14="http://schemas.microsoft.com/office/powerpoint/2010/main" val="143548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4B8CB1D-10FA-B644-B6CA-F83DD552675D}"/>
              </a:ext>
            </a:extLst>
          </p:cNvPr>
          <p:cNvSpPr txBox="1">
            <a:spLocks/>
          </p:cNvSpPr>
          <p:nvPr/>
        </p:nvSpPr>
        <p:spPr>
          <a:xfrm>
            <a:off x="1034257" y="1901031"/>
            <a:ext cx="9624218" cy="4156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Title 1">
            <a:extLst>
              <a:ext uri="{FF2B5EF4-FFF2-40B4-BE49-F238E27FC236}">
                <a16:creationId xmlns:a16="http://schemas.microsoft.com/office/drawing/2014/main" id="{CFFC1B25-350B-A146-ADDB-522706D3351D}"/>
              </a:ext>
            </a:extLst>
          </p:cNvPr>
          <p:cNvSpPr txBox="1">
            <a:spLocks/>
          </p:cNvSpPr>
          <p:nvPr/>
        </p:nvSpPr>
        <p:spPr>
          <a:xfrm>
            <a:off x="509587" y="157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Discuss: International Payments</a:t>
            </a:r>
          </a:p>
        </p:txBody>
      </p:sp>
      <p:sp>
        <p:nvSpPr>
          <p:cNvPr id="13" name="Content Placeholder 3">
            <a:extLst>
              <a:ext uri="{FF2B5EF4-FFF2-40B4-BE49-F238E27FC236}">
                <a16:creationId xmlns:a16="http://schemas.microsoft.com/office/drawing/2014/main" id="{09C82D13-2B31-7F49-AFE4-E0CE3FA52E4A}"/>
              </a:ext>
            </a:extLst>
          </p:cNvPr>
          <p:cNvSpPr txBox="1">
            <a:spLocks/>
          </p:cNvSpPr>
          <p:nvPr/>
        </p:nvSpPr>
        <p:spPr>
          <a:xfrm>
            <a:off x="1034257" y="1807976"/>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How does your institution receive international payments? </a:t>
            </a:r>
          </a:p>
        </p:txBody>
      </p:sp>
      <p:sp>
        <p:nvSpPr>
          <p:cNvPr id="8" name="Content Placeholder 3">
            <a:extLst>
              <a:ext uri="{FF2B5EF4-FFF2-40B4-BE49-F238E27FC236}">
                <a16:creationId xmlns:a16="http://schemas.microsoft.com/office/drawing/2014/main" id="{2689B8DF-FA21-DA41-904A-558A9B4173CD}"/>
              </a:ext>
            </a:extLst>
          </p:cNvPr>
          <p:cNvSpPr txBox="1">
            <a:spLocks/>
          </p:cNvSpPr>
          <p:nvPr/>
        </p:nvSpPr>
        <p:spPr>
          <a:xfrm>
            <a:off x="1813745" y="4261687"/>
            <a:ext cx="8295481" cy="949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Do you still receive many direct international wires? Do you make your banking info available online or otherwise?</a:t>
            </a:r>
          </a:p>
        </p:txBody>
      </p:sp>
      <p:sp>
        <p:nvSpPr>
          <p:cNvPr id="2" name="Rectangle 1">
            <a:extLst>
              <a:ext uri="{FF2B5EF4-FFF2-40B4-BE49-F238E27FC236}">
                <a16:creationId xmlns:a16="http://schemas.microsoft.com/office/drawing/2014/main" id="{05590105-6DAE-134D-93D8-114D76F14501}"/>
              </a:ext>
            </a:extLst>
          </p:cNvPr>
          <p:cNvSpPr/>
          <p:nvPr/>
        </p:nvSpPr>
        <p:spPr>
          <a:xfrm>
            <a:off x="4232222" y="2819428"/>
            <a:ext cx="7834859" cy="949325"/>
          </a:xfrm>
          <a:prstGeom prst="rect">
            <a:avLst/>
          </a:prstGeom>
        </p:spPr>
        <p:txBody>
          <a:bodyPr wrap="square">
            <a:spAutoFit/>
          </a:bodyPr>
          <a:lstStyle/>
          <a:p>
            <a:r>
              <a:rPr lang="en-US" sz="2800" i="1" dirty="0"/>
              <a:t>What are challenges has your school had with receiving international payments?</a:t>
            </a:r>
          </a:p>
        </p:txBody>
      </p:sp>
    </p:spTree>
    <p:extLst>
      <p:ext uri="{BB962C8B-B14F-4D97-AF65-F5344CB8AC3E}">
        <p14:creationId xmlns:p14="http://schemas.microsoft.com/office/powerpoint/2010/main" val="177231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4B8CB1D-10FA-B644-B6CA-F83DD552675D}"/>
              </a:ext>
            </a:extLst>
          </p:cNvPr>
          <p:cNvSpPr txBox="1">
            <a:spLocks/>
          </p:cNvSpPr>
          <p:nvPr/>
        </p:nvSpPr>
        <p:spPr>
          <a:xfrm>
            <a:off x="1034257" y="1901031"/>
            <a:ext cx="9624218" cy="4156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Title 1">
            <a:extLst>
              <a:ext uri="{FF2B5EF4-FFF2-40B4-BE49-F238E27FC236}">
                <a16:creationId xmlns:a16="http://schemas.microsoft.com/office/drawing/2014/main" id="{CFFC1B25-350B-A146-ADDB-522706D3351D}"/>
              </a:ext>
            </a:extLst>
          </p:cNvPr>
          <p:cNvSpPr txBox="1">
            <a:spLocks/>
          </p:cNvSpPr>
          <p:nvPr/>
        </p:nvSpPr>
        <p:spPr>
          <a:xfrm>
            <a:off x="509587" y="157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Discuss: Fraud &amp; Security</a:t>
            </a:r>
          </a:p>
        </p:txBody>
      </p:sp>
      <p:sp>
        <p:nvSpPr>
          <p:cNvPr id="13" name="Content Placeholder 3">
            <a:extLst>
              <a:ext uri="{FF2B5EF4-FFF2-40B4-BE49-F238E27FC236}">
                <a16:creationId xmlns:a16="http://schemas.microsoft.com/office/drawing/2014/main" id="{09C82D13-2B31-7F49-AFE4-E0CE3FA52E4A}"/>
              </a:ext>
            </a:extLst>
          </p:cNvPr>
          <p:cNvSpPr txBox="1">
            <a:spLocks/>
          </p:cNvSpPr>
          <p:nvPr/>
        </p:nvSpPr>
        <p:spPr>
          <a:xfrm>
            <a:off x="1034257" y="210790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Has fraud occurred with your International population? What happened? </a:t>
            </a:r>
          </a:p>
        </p:txBody>
      </p:sp>
      <p:sp>
        <p:nvSpPr>
          <p:cNvPr id="8" name="Content Placeholder 3">
            <a:extLst>
              <a:ext uri="{FF2B5EF4-FFF2-40B4-BE49-F238E27FC236}">
                <a16:creationId xmlns:a16="http://schemas.microsoft.com/office/drawing/2014/main" id="{35A7E4EB-4A9D-104F-AB16-BF644D0EBD97}"/>
              </a:ext>
            </a:extLst>
          </p:cNvPr>
          <p:cNvSpPr txBox="1">
            <a:spLocks/>
          </p:cNvSpPr>
          <p:nvPr/>
        </p:nvSpPr>
        <p:spPr>
          <a:xfrm>
            <a:off x="4827588" y="3473021"/>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steps do you take to prevent Fraud?</a:t>
            </a:r>
          </a:p>
        </p:txBody>
      </p:sp>
      <p:sp>
        <p:nvSpPr>
          <p:cNvPr id="10" name="Content Placeholder 3">
            <a:extLst>
              <a:ext uri="{FF2B5EF4-FFF2-40B4-BE49-F238E27FC236}">
                <a16:creationId xmlns:a16="http://schemas.microsoft.com/office/drawing/2014/main" id="{CAF09A31-19A2-4C4E-AECB-A7FD09173BB9}"/>
              </a:ext>
            </a:extLst>
          </p:cNvPr>
          <p:cNvSpPr txBox="1">
            <a:spLocks/>
          </p:cNvSpPr>
          <p:nvPr/>
        </p:nvSpPr>
        <p:spPr>
          <a:xfrm>
            <a:off x="1533525" y="4770171"/>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other security measures are important for international students?</a:t>
            </a:r>
          </a:p>
        </p:txBody>
      </p:sp>
    </p:spTree>
    <p:extLst>
      <p:ext uri="{BB962C8B-B14F-4D97-AF65-F5344CB8AC3E}">
        <p14:creationId xmlns:p14="http://schemas.microsoft.com/office/powerpoint/2010/main" val="354645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4B8CB1D-10FA-B644-B6CA-F83DD552675D}"/>
              </a:ext>
            </a:extLst>
          </p:cNvPr>
          <p:cNvSpPr txBox="1">
            <a:spLocks/>
          </p:cNvSpPr>
          <p:nvPr/>
        </p:nvSpPr>
        <p:spPr>
          <a:xfrm>
            <a:off x="1034257" y="1901031"/>
            <a:ext cx="9624218" cy="4156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Title 1">
            <a:extLst>
              <a:ext uri="{FF2B5EF4-FFF2-40B4-BE49-F238E27FC236}">
                <a16:creationId xmlns:a16="http://schemas.microsoft.com/office/drawing/2014/main" id="{CFFC1B25-350B-A146-ADDB-522706D3351D}"/>
              </a:ext>
            </a:extLst>
          </p:cNvPr>
          <p:cNvSpPr txBox="1">
            <a:spLocks/>
          </p:cNvSpPr>
          <p:nvPr/>
        </p:nvSpPr>
        <p:spPr>
          <a:xfrm>
            <a:off x="509587" y="157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Discuss: International Payments</a:t>
            </a:r>
          </a:p>
        </p:txBody>
      </p:sp>
      <p:sp>
        <p:nvSpPr>
          <p:cNvPr id="8" name="Content Placeholder 3">
            <a:extLst>
              <a:ext uri="{FF2B5EF4-FFF2-40B4-BE49-F238E27FC236}">
                <a16:creationId xmlns:a16="http://schemas.microsoft.com/office/drawing/2014/main" id="{6245F273-BFEE-514F-B387-2B78886C83DD}"/>
              </a:ext>
            </a:extLst>
          </p:cNvPr>
          <p:cNvSpPr txBox="1">
            <a:spLocks/>
          </p:cNvSpPr>
          <p:nvPr/>
        </p:nvSpPr>
        <p:spPr>
          <a:xfrm>
            <a:off x="1999456" y="2834885"/>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were the important considerations when choosing an international payment provider?</a:t>
            </a:r>
          </a:p>
        </p:txBody>
      </p:sp>
    </p:spTree>
    <p:extLst>
      <p:ext uri="{BB962C8B-B14F-4D97-AF65-F5344CB8AC3E}">
        <p14:creationId xmlns:p14="http://schemas.microsoft.com/office/powerpoint/2010/main" val="24649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361950" y="168476"/>
            <a:ext cx="10515600" cy="1325563"/>
          </a:xfrm>
        </p:spPr>
        <p:txBody>
          <a:bodyPr/>
          <a:lstStyle/>
          <a:p>
            <a:r>
              <a:rPr lang="en-US" dirty="0"/>
              <a:t>International Payment Providers</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601550" y="1832769"/>
            <a:ext cx="10515600" cy="3452812"/>
          </a:xfrm>
        </p:spPr>
        <p:txBody>
          <a:bodyPr>
            <a:normAutofit fontScale="92500" lnSpcReduction="10000"/>
          </a:bodyPr>
          <a:lstStyle/>
          <a:p>
            <a:pPr marL="457200" lvl="1" indent="0">
              <a:buNone/>
            </a:pPr>
            <a:endParaRPr lang="en-US" sz="1900" i="1" dirty="0"/>
          </a:p>
          <a:p>
            <a:pPr lvl="1">
              <a:buFontTx/>
              <a:buChar char="-"/>
            </a:pPr>
            <a:r>
              <a:rPr lang="en-US" sz="1900" i="1" dirty="0"/>
              <a:t>Do they facilitate easy payment reconciliation and refunds?</a:t>
            </a:r>
          </a:p>
          <a:p>
            <a:pPr lvl="1">
              <a:buFontTx/>
              <a:buChar char="-"/>
            </a:pPr>
            <a:endParaRPr lang="en-US" sz="1900" i="1" dirty="0"/>
          </a:p>
          <a:p>
            <a:pPr lvl="1">
              <a:buFontTx/>
              <a:buChar char="-"/>
            </a:pPr>
            <a:r>
              <a:rPr lang="en-US" sz="1900" i="1" dirty="0"/>
              <a:t>Do they charge consistent foreign exchange rates across all of their educational clients?</a:t>
            </a:r>
          </a:p>
          <a:p>
            <a:pPr lvl="1">
              <a:buFontTx/>
              <a:buChar char="-"/>
            </a:pPr>
            <a:endParaRPr lang="en-US" sz="1900" i="1" dirty="0"/>
          </a:p>
          <a:p>
            <a:pPr lvl="1">
              <a:buFontTx/>
              <a:buChar char="-"/>
            </a:pPr>
            <a:r>
              <a:rPr lang="en-US" sz="1900" i="1" dirty="0"/>
              <a:t>Do they offer dedicated customer service for education payments? Is this available it student families’ native language / time zone? </a:t>
            </a:r>
          </a:p>
          <a:p>
            <a:pPr marL="457200" lvl="1" indent="0">
              <a:buNone/>
            </a:pPr>
            <a:endParaRPr lang="en-US" sz="1900" i="1" dirty="0"/>
          </a:p>
          <a:p>
            <a:pPr marL="457200" lvl="1" indent="0">
              <a:buNone/>
            </a:pPr>
            <a:r>
              <a:rPr lang="en-US" sz="1900" i="1" dirty="0"/>
              <a:t>-   Do they maintain dedicated accounts for educational payments?</a:t>
            </a:r>
          </a:p>
          <a:p>
            <a:pPr marL="457200" lvl="1" indent="0">
              <a:buNone/>
            </a:pPr>
            <a:endParaRPr lang="en-US" sz="1900" i="1" dirty="0"/>
          </a:p>
          <a:p>
            <a:pPr lvl="1">
              <a:buFontTx/>
              <a:buChar char="-"/>
            </a:pPr>
            <a:r>
              <a:rPr lang="en-US" sz="1900" i="1" dirty="0"/>
              <a:t>Do they provide a clear, simple payment experience? </a:t>
            </a:r>
            <a:br>
              <a:rPr lang="en-US" sz="2600" dirty="0"/>
            </a:br>
            <a:endParaRPr lang="en-US" sz="2600"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3">
            <a:extLst>
              <a:ext uri="{FF2B5EF4-FFF2-40B4-BE49-F238E27FC236}">
                <a16:creationId xmlns:a16="http://schemas.microsoft.com/office/drawing/2014/main" id="{8F0AAB51-C548-3F43-AACE-3E2D5ACE4C52}"/>
              </a:ext>
            </a:extLst>
          </p:cNvPr>
          <p:cNvSpPr txBox="1">
            <a:spLocks/>
          </p:cNvSpPr>
          <p:nvPr/>
        </p:nvSpPr>
        <p:spPr>
          <a:xfrm>
            <a:off x="361950" y="1272583"/>
            <a:ext cx="9563100" cy="560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Questions to consider when selecting a payment processor… </a:t>
            </a:r>
          </a:p>
        </p:txBody>
      </p:sp>
    </p:spTree>
    <p:extLst>
      <p:ext uri="{BB962C8B-B14F-4D97-AF65-F5344CB8AC3E}">
        <p14:creationId xmlns:p14="http://schemas.microsoft.com/office/powerpoint/2010/main" val="149017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normAutofit/>
          </a:bodyPr>
          <a:lstStyle/>
          <a:p>
            <a:r>
              <a:rPr lang="en-US" dirty="0"/>
              <a:t>International Student Outreach</a:t>
            </a: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4B8CB1D-10FA-B644-B6CA-F83DD552675D}"/>
              </a:ext>
            </a:extLst>
          </p:cNvPr>
          <p:cNvSpPr txBox="1">
            <a:spLocks/>
          </p:cNvSpPr>
          <p:nvPr/>
        </p:nvSpPr>
        <p:spPr>
          <a:xfrm>
            <a:off x="1034257" y="1901031"/>
            <a:ext cx="9624218" cy="4156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E22D9473-7ECC-F948-91B9-20021D99AACB}"/>
              </a:ext>
            </a:extLst>
          </p:cNvPr>
          <p:cNvPicPr>
            <a:picLocks noChangeAspect="1"/>
          </p:cNvPicPr>
          <p:nvPr/>
        </p:nvPicPr>
        <p:blipFill>
          <a:blip r:embed="rId2">
            <a:alphaModFix amt="86000"/>
          </a:blip>
          <a:stretch>
            <a:fillRect/>
          </a:stretch>
        </p:blipFill>
        <p:spPr>
          <a:xfrm>
            <a:off x="4169073" y="2024005"/>
            <a:ext cx="2360315" cy="978994"/>
          </a:xfrm>
          <a:prstGeom prst="rect">
            <a:avLst/>
          </a:prstGeom>
        </p:spPr>
      </p:pic>
      <p:pic>
        <p:nvPicPr>
          <p:cNvPr id="4" name="Picture 3">
            <a:extLst>
              <a:ext uri="{FF2B5EF4-FFF2-40B4-BE49-F238E27FC236}">
                <a16:creationId xmlns:a16="http://schemas.microsoft.com/office/drawing/2014/main" id="{E7D7D523-0247-2345-AB30-82C98EB817AB}"/>
              </a:ext>
            </a:extLst>
          </p:cNvPr>
          <p:cNvPicPr>
            <a:picLocks noChangeAspect="1"/>
          </p:cNvPicPr>
          <p:nvPr/>
        </p:nvPicPr>
        <p:blipFill>
          <a:blip r:embed="rId3"/>
          <a:stretch>
            <a:fillRect/>
          </a:stretch>
        </p:blipFill>
        <p:spPr>
          <a:xfrm>
            <a:off x="1034256" y="2833687"/>
            <a:ext cx="2249291" cy="2950369"/>
          </a:xfrm>
          <a:prstGeom prst="rect">
            <a:avLst/>
          </a:prstGeom>
          <a:ln>
            <a:solidFill>
              <a:srgbClr val="000000">
                <a:alpha val="34000"/>
              </a:srgb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013D766-2E88-0B42-91A7-CEC6465AEF85}"/>
              </a:ext>
            </a:extLst>
          </p:cNvPr>
          <p:cNvPicPr>
            <a:picLocks noChangeAspect="1"/>
          </p:cNvPicPr>
          <p:nvPr/>
        </p:nvPicPr>
        <p:blipFill>
          <a:blip r:embed="rId4"/>
          <a:stretch>
            <a:fillRect/>
          </a:stretch>
        </p:blipFill>
        <p:spPr>
          <a:xfrm>
            <a:off x="5135591" y="3996133"/>
            <a:ext cx="1328286" cy="1308895"/>
          </a:xfrm>
          <a:prstGeom prst="rect">
            <a:avLst/>
          </a:prstGeom>
        </p:spPr>
      </p:pic>
      <p:pic>
        <p:nvPicPr>
          <p:cNvPr id="10" name="Picture 9">
            <a:extLst>
              <a:ext uri="{FF2B5EF4-FFF2-40B4-BE49-F238E27FC236}">
                <a16:creationId xmlns:a16="http://schemas.microsoft.com/office/drawing/2014/main" id="{DF0FC61D-8D62-EE4A-9669-4400D6319C18}"/>
              </a:ext>
            </a:extLst>
          </p:cNvPr>
          <p:cNvPicPr>
            <a:picLocks noChangeAspect="1"/>
          </p:cNvPicPr>
          <p:nvPr/>
        </p:nvPicPr>
        <p:blipFill>
          <a:blip r:embed="rId5">
            <a:alphaModFix amt="77000"/>
          </a:blip>
          <a:stretch>
            <a:fillRect/>
          </a:stretch>
        </p:blipFill>
        <p:spPr>
          <a:xfrm>
            <a:off x="7944763" y="2198753"/>
            <a:ext cx="1298337" cy="1608491"/>
          </a:xfrm>
          <a:prstGeom prst="rect">
            <a:avLst/>
          </a:prstGeom>
        </p:spPr>
      </p:pic>
      <p:pic>
        <p:nvPicPr>
          <p:cNvPr id="8" name="Picture 7">
            <a:extLst>
              <a:ext uri="{FF2B5EF4-FFF2-40B4-BE49-F238E27FC236}">
                <a16:creationId xmlns:a16="http://schemas.microsoft.com/office/drawing/2014/main" id="{455FD24A-F645-4442-BB65-9EB4DEF69289}"/>
              </a:ext>
            </a:extLst>
          </p:cNvPr>
          <p:cNvPicPr>
            <a:picLocks noChangeAspect="1"/>
          </p:cNvPicPr>
          <p:nvPr/>
        </p:nvPicPr>
        <p:blipFill>
          <a:blip r:embed="rId6"/>
          <a:stretch>
            <a:fillRect/>
          </a:stretch>
        </p:blipFill>
        <p:spPr>
          <a:xfrm>
            <a:off x="8908455" y="4301398"/>
            <a:ext cx="1503983" cy="1414858"/>
          </a:xfrm>
          <a:prstGeom prst="rect">
            <a:avLst/>
          </a:prstGeom>
        </p:spPr>
      </p:pic>
    </p:spTree>
    <p:extLst>
      <p:ext uri="{BB962C8B-B14F-4D97-AF65-F5344CB8AC3E}">
        <p14:creationId xmlns:p14="http://schemas.microsoft.com/office/powerpoint/2010/main" val="381667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Discuss: International Student Outreach	</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CCEB6028-3FB2-6042-BEB3-02E4F8725945}"/>
              </a:ext>
            </a:extLst>
          </p:cNvPr>
          <p:cNvSpPr txBox="1">
            <a:spLocks/>
          </p:cNvSpPr>
          <p:nvPr/>
        </p:nvSpPr>
        <p:spPr>
          <a:xfrm>
            <a:off x="2772569" y="3928672"/>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p>
        </p:txBody>
      </p:sp>
      <p:sp>
        <p:nvSpPr>
          <p:cNvPr id="9" name="Content Placeholder 3">
            <a:extLst>
              <a:ext uri="{FF2B5EF4-FFF2-40B4-BE49-F238E27FC236}">
                <a16:creationId xmlns:a16="http://schemas.microsoft.com/office/drawing/2014/main" id="{F376CEA7-7AAB-EC4A-9E73-462336FCC913}"/>
              </a:ext>
            </a:extLst>
          </p:cNvPr>
          <p:cNvSpPr txBox="1">
            <a:spLocks/>
          </p:cNvSpPr>
          <p:nvPr/>
        </p:nvSpPr>
        <p:spPr>
          <a:xfrm>
            <a:off x="4986338" y="3848301"/>
            <a:ext cx="6958013" cy="595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p>
        </p:txBody>
      </p:sp>
      <p:sp>
        <p:nvSpPr>
          <p:cNvPr id="10" name="Content Placeholder 3">
            <a:extLst>
              <a:ext uri="{FF2B5EF4-FFF2-40B4-BE49-F238E27FC236}">
                <a16:creationId xmlns:a16="http://schemas.microsoft.com/office/drawing/2014/main" id="{18C882F7-0077-8B40-883C-FC7EDFAAE8F3}"/>
              </a:ext>
            </a:extLst>
          </p:cNvPr>
          <p:cNvSpPr txBox="1">
            <a:spLocks/>
          </p:cNvSpPr>
          <p:nvPr/>
        </p:nvSpPr>
        <p:spPr>
          <a:xfrm>
            <a:off x="1115219" y="198725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are best practices for international student outreach and guidance? </a:t>
            </a:r>
          </a:p>
        </p:txBody>
      </p:sp>
      <p:sp>
        <p:nvSpPr>
          <p:cNvPr id="11" name="Content Placeholder 3">
            <a:extLst>
              <a:ext uri="{FF2B5EF4-FFF2-40B4-BE49-F238E27FC236}">
                <a16:creationId xmlns:a16="http://schemas.microsoft.com/office/drawing/2014/main" id="{E671E6C0-2441-5F41-8C10-960E9D08CBC1}"/>
              </a:ext>
            </a:extLst>
          </p:cNvPr>
          <p:cNvSpPr txBox="1">
            <a:spLocks/>
          </p:cNvSpPr>
          <p:nvPr/>
        </p:nvSpPr>
        <p:spPr>
          <a:xfrm>
            <a:off x="2562225" y="3386605"/>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communication campaigns do you have with students prior to arrival in the US?</a:t>
            </a:r>
          </a:p>
        </p:txBody>
      </p:sp>
      <p:sp>
        <p:nvSpPr>
          <p:cNvPr id="12" name="Content Placeholder 3">
            <a:extLst>
              <a:ext uri="{FF2B5EF4-FFF2-40B4-BE49-F238E27FC236}">
                <a16:creationId xmlns:a16="http://schemas.microsoft.com/office/drawing/2014/main" id="{C47AFEA5-11B9-1544-B095-6E5172D09A5B}"/>
              </a:ext>
            </a:extLst>
          </p:cNvPr>
          <p:cNvSpPr txBox="1">
            <a:spLocks/>
          </p:cNvSpPr>
          <p:nvPr/>
        </p:nvSpPr>
        <p:spPr>
          <a:xfrm>
            <a:off x="1282610" y="466085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other methods (orientations, </a:t>
            </a:r>
            <a:r>
              <a:rPr lang="en-US" i="1" dirty="0" err="1"/>
              <a:t>etc</a:t>
            </a:r>
            <a:r>
              <a:rPr lang="en-US" i="1" dirty="0"/>
              <a:t>) do you have for educating students and parents? </a:t>
            </a:r>
          </a:p>
        </p:txBody>
      </p:sp>
    </p:spTree>
    <p:extLst>
      <p:ext uri="{BB962C8B-B14F-4D97-AF65-F5344CB8AC3E}">
        <p14:creationId xmlns:p14="http://schemas.microsoft.com/office/powerpoint/2010/main" val="350798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0FF6412-1DCD-964B-951F-9B910F941BB7}"/>
              </a:ext>
            </a:extLst>
          </p:cNvPr>
          <p:cNvSpPr txBox="1">
            <a:spLocks/>
          </p:cNvSpPr>
          <p:nvPr/>
        </p:nvSpPr>
        <p:spPr>
          <a:xfrm>
            <a:off x="1309366" y="2052466"/>
            <a:ext cx="6249045" cy="88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500" dirty="0"/>
              <a:t>Presented by:</a:t>
            </a:r>
            <a:br>
              <a:rPr lang="en-US" sz="2500" dirty="0"/>
            </a:br>
            <a:endParaRPr lang="en-US" sz="2500" dirty="0"/>
          </a:p>
        </p:txBody>
      </p:sp>
      <p:pic>
        <p:nvPicPr>
          <p:cNvPr id="6" name="Picture 5">
            <a:extLst>
              <a:ext uri="{FF2B5EF4-FFF2-40B4-BE49-F238E27FC236}">
                <a16:creationId xmlns:a16="http://schemas.microsoft.com/office/drawing/2014/main" id="{B031DC5F-0E09-5141-B7EA-BD4A7985AFCA}"/>
              </a:ext>
            </a:extLst>
          </p:cNvPr>
          <p:cNvPicPr>
            <a:picLocks noChangeAspect="1"/>
          </p:cNvPicPr>
          <p:nvPr/>
        </p:nvPicPr>
        <p:blipFill>
          <a:blip r:embed="rId2"/>
          <a:stretch>
            <a:fillRect/>
          </a:stretch>
        </p:blipFill>
        <p:spPr>
          <a:xfrm>
            <a:off x="4673600" y="2940265"/>
            <a:ext cx="1422400" cy="1219200"/>
          </a:xfrm>
          <a:prstGeom prst="rect">
            <a:avLst/>
          </a:prstGeom>
        </p:spPr>
      </p:pic>
      <p:pic>
        <p:nvPicPr>
          <p:cNvPr id="7" name="Picture 6">
            <a:extLst>
              <a:ext uri="{FF2B5EF4-FFF2-40B4-BE49-F238E27FC236}">
                <a16:creationId xmlns:a16="http://schemas.microsoft.com/office/drawing/2014/main" id="{C7570693-FB54-6749-92C3-AF1D08BF0CB1}"/>
              </a:ext>
            </a:extLst>
          </p:cNvPr>
          <p:cNvPicPr>
            <a:picLocks noChangeAspect="1"/>
          </p:cNvPicPr>
          <p:nvPr/>
        </p:nvPicPr>
        <p:blipFill>
          <a:blip r:embed="rId3"/>
          <a:stretch>
            <a:fillRect/>
          </a:stretch>
        </p:blipFill>
        <p:spPr>
          <a:xfrm>
            <a:off x="9247187" y="3124415"/>
            <a:ext cx="1727200" cy="850900"/>
          </a:xfrm>
          <a:prstGeom prst="rect">
            <a:avLst/>
          </a:prstGeom>
        </p:spPr>
      </p:pic>
      <p:pic>
        <p:nvPicPr>
          <p:cNvPr id="2" name="Picture 1">
            <a:extLst>
              <a:ext uri="{FF2B5EF4-FFF2-40B4-BE49-F238E27FC236}">
                <a16:creationId xmlns:a16="http://schemas.microsoft.com/office/drawing/2014/main" id="{853B38FF-CBE2-CA44-AF24-7634EC55ED49}"/>
              </a:ext>
            </a:extLst>
          </p:cNvPr>
          <p:cNvPicPr>
            <a:picLocks noChangeAspect="1"/>
          </p:cNvPicPr>
          <p:nvPr/>
        </p:nvPicPr>
        <p:blipFill>
          <a:blip r:embed="rId4"/>
          <a:stretch>
            <a:fillRect/>
          </a:stretch>
        </p:blipFill>
        <p:spPr>
          <a:xfrm>
            <a:off x="6988515" y="3180657"/>
            <a:ext cx="1615085" cy="822779"/>
          </a:xfrm>
          <a:prstGeom prst="rect">
            <a:avLst/>
          </a:prstGeom>
        </p:spPr>
      </p:pic>
    </p:spTree>
    <p:extLst>
      <p:ext uri="{BB962C8B-B14F-4D97-AF65-F5344CB8AC3E}">
        <p14:creationId xmlns:p14="http://schemas.microsoft.com/office/powerpoint/2010/main" val="100968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normAutofit/>
          </a:bodyPr>
          <a:lstStyle/>
          <a:p>
            <a:r>
              <a:rPr lang="en-US" dirty="0"/>
              <a:t>Student Outreach Best Practices/Tips from USD:	</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838200" y="1848644"/>
            <a:ext cx="10515600" cy="4351338"/>
          </a:xfrm>
        </p:spPr>
        <p:txBody>
          <a:bodyPr>
            <a:normAutofit fontScale="62500" lnSpcReduction="20000"/>
          </a:bodyPr>
          <a:lstStyle/>
          <a:p>
            <a:r>
              <a:rPr lang="en-US" b="1" dirty="0"/>
              <a:t>Undergraduate Get Down to Business Webinar – </a:t>
            </a:r>
            <a:r>
              <a:rPr lang="en-US" dirty="0"/>
              <a:t>Student Accounts representatives participate in the webinar and make sure payment options are provide it to incoming class, including International wire payment information. </a:t>
            </a:r>
          </a:p>
          <a:p>
            <a:r>
              <a:rPr lang="en-US" b="1" dirty="0"/>
              <a:t>Mandatory International Orientation</a:t>
            </a:r>
            <a:r>
              <a:rPr lang="en-US" dirty="0"/>
              <a:t>: International Center has a mandatory session for first-year and transfer students cover topics including: maintaining your student immigration status, navigating the U.S. healthcare system, and important resources that can support your success at USD. Payment options is share including </a:t>
            </a:r>
            <a:r>
              <a:rPr lang="en-US" dirty="0" err="1"/>
              <a:t>flywire</a:t>
            </a:r>
            <a:r>
              <a:rPr lang="en-US" dirty="0"/>
              <a:t> marketing material.</a:t>
            </a:r>
          </a:p>
          <a:p>
            <a:r>
              <a:rPr lang="en-US" b="1" dirty="0"/>
              <a:t>International Parent Information Session: </a:t>
            </a:r>
            <a:r>
              <a:rPr lang="en-US" dirty="0"/>
              <a:t>This event is for all parents of new incoming international students. USD’s International Center, Office of Parent Relations and Career Development Centers co-host this event and present key information and answer parent question. Payment options is share including </a:t>
            </a:r>
            <a:r>
              <a:rPr lang="en-US" dirty="0" err="1"/>
              <a:t>flywire</a:t>
            </a:r>
            <a:r>
              <a:rPr lang="en-US" dirty="0"/>
              <a:t> marketing material.</a:t>
            </a:r>
          </a:p>
          <a:p>
            <a:r>
              <a:rPr lang="en-US" b="1" dirty="0"/>
              <a:t>Mandatory International Law Student Immigration &amp; Wellness Orientation: </a:t>
            </a:r>
            <a:r>
              <a:rPr lang="en-US" dirty="0"/>
              <a:t>All incoming international Law students are expected to attend including LLM, JD and J-1 exchange Law students.</a:t>
            </a:r>
          </a:p>
          <a:p>
            <a:r>
              <a:rPr lang="en-US" b="1" dirty="0"/>
              <a:t>Additional Resources: </a:t>
            </a:r>
            <a:r>
              <a:rPr lang="en-US" dirty="0"/>
              <a:t>Video tutorial: How to submit an International payment, MySanDiego portal, Student Accounts has an International Payment Channel. Student Accounts website has information on- How to Pay, International Payments. Student Accounts collaborates with the International Office and One Stop Center to make them knowledgeable of the International Wire payment process and   Flywire marketing material.</a:t>
            </a:r>
            <a:br>
              <a:rPr lang="en-US" dirty="0"/>
            </a:br>
            <a:endParaRPr lang="en-US"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4924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normAutofit/>
          </a:bodyPr>
          <a:lstStyle/>
          <a:p>
            <a:r>
              <a:rPr lang="en-US" dirty="0"/>
              <a:t>Student Outreach Best Practices/Tips from UCSB:</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838200" y="1848644"/>
            <a:ext cx="10515600" cy="4351338"/>
          </a:xfrm>
        </p:spPr>
        <p:txBody>
          <a:bodyPr>
            <a:normAutofit/>
          </a:bodyPr>
          <a:lstStyle/>
          <a:p>
            <a:r>
              <a:rPr lang="en-US" sz="1800" b="1" dirty="0"/>
              <a:t>Mandatory CALI Training (OISS Orientation) – </a:t>
            </a:r>
            <a:r>
              <a:rPr lang="en-US" sz="1800" dirty="0"/>
              <a:t>All international students are required to attend OISS CALI Training </a:t>
            </a:r>
            <a:r>
              <a:rPr lang="en-US" sz="1800" dirty="0">
                <a:hlinkClick r:id="rId2"/>
              </a:rPr>
              <a:t>http://oiss.sa.ucsb.edu/programs/cali-training</a:t>
            </a:r>
            <a:endParaRPr lang="en-US" sz="1800" dirty="0"/>
          </a:p>
          <a:p>
            <a:r>
              <a:rPr lang="en-US" sz="1800" b="1" dirty="0"/>
              <a:t>Payment Method &amp; Security Tips outlined online</a:t>
            </a:r>
            <a:r>
              <a:rPr lang="en-US" sz="1800" dirty="0"/>
              <a:t>: Including tips for staying away from scams &amp; fraud: </a:t>
            </a:r>
            <a:r>
              <a:rPr lang="en-US" sz="1800" dirty="0">
                <a:hlinkClick r:id="rId3"/>
              </a:rPr>
              <a:t>http://oiss.sa.ucsb.edu/student/paying-tuition-and-fees-at-ucsb</a:t>
            </a:r>
            <a:r>
              <a:rPr lang="en-US" sz="1800" dirty="0"/>
              <a:t>   </a:t>
            </a:r>
          </a:p>
          <a:p>
            <a:r>
              <a:rPr lang="en-US" sz="1800" b="1" dirty="0"/>
              <a:t>Email messaging &amp; Student Guides: </a:t>
            </a:r>
            <a:r>
              <a:rPr lang="en-US" sz="1800" dirty="0"/>
              <a:t>Over the past year we have been working with student organizations to update the guides they share with international students to ensure they are in compliant with international payment systems. The billing office also has included messaging in emails and statements about international payment options, in addition to maintaining the information on their website. </a:t>
            </a:r>
            <a:br>
              <a:rPr lang="en-US" sz="1800" dirty="0"/>
            </a:br>
            <a:endParaRPr lang="en-US" sz="1800"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3745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China Particularities	</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838200" y="2141537"/>
            <a:ext cx="10515600" cy="1024049"/>
          </a:xfrm>
        </p:spPr>
        <p:txBody>
          <a:bodyPr>
            <a:noAutofit/>
          </a:bodyPr>
          <a:lstStyle/>
          <a:p>
            <a:pPr marL="0" indent="0">
              <a:buNone/>
            </a:pPr>
            <a:r>
              <a:rPr lang="en-US" i="1" dirty="0"/>
              <a:t>Student communications, CSSA’s, and managing unvetted 3rd-party payment providers</a:t>
            </a:r>
            <a:br>
              <a:rPr lang="en-US" dirty="0"/>
            </a:br>
            <a:endParaRPr lang="en-US"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B80E6897-6304-7F4D-A324-1608A2947AF5}"/>
              </a:ext>
            </a:extLst>
          </p:cNvPr>
          <p:cNvPicPr>
            <a:picLocks noChangeAspect="1"/>
          </p:cNvPicPr>
          <p:nvPr/>
        </p:nvPicPr>
        <p:blipFill>
          <a:blip r:embed="rId2"/>
          <a:stretch>
            <a:fillRect/>
          </a:stretch>
        </p:blipFill>
        <p:spPr>
          <a:xfrm>
            <a:off x="9182895" y="488970"/>
            <a:ext cx="2432843" cy="1379518"/>
          </a:xfrm>
          <a:prstGeom prst="rect">
            <a:avLst/>
          </a:prstGeom>
        </p:spPr>
      </p:pic>
      <p:pic>
        <p:nvPicPr>
          <p:cNvPr id="8" name="Picture 7">
            <a:extLst>
              <a:ext uri="{FF2B5EF4-FFF2-40B4-BE49-F238E27FC236}">
                <a16:creationId xmlns:a16="http://schemas.microsoft.com/office/drawing/2014/main" id="{C2168FC9-DB2C-7246-88F6-EE80221677CB}"/>
              </a:ext>
            </a:extLst>
          </p:cNvPr>
          <p:cNvPicPr>
            <a:picLocks noChangeAspect="1"/>
          </p:cNvPicPr>
          <p:nvPr/>
        </p:nvPicPr>
        <p:blipFill>
          <a:blip r:embed="rId3"/>
          <a:stretch>
            <a:fillRect/>
          </a:stretch>
        </p:blipFill>
        <p:spPr>
          <a:xfrm>
            <a:off x="8833490" y="5219085"/>
            <a:ext cx="1088556" cy="1024049"/>
          </a:xfrm>
          <a:prstGeom prst="rect">
            <a:avLst/>
          </a:prstGeom>
        </p:spPr>
      </p:pic>
      <p:pic>
        <p:nvPicPr>
          <p:cNvPr id="3" name="Picture 2">
            <a:extLst>
              <a:ext uri="{FF2B5EF4-FFF2-40B4-BE49-F238E27FC236}">
                <a16:creationId xmlns:a16="http://schemas.microsoft.com/office/drawing/2014/main" id="{84156F0F-138C-004C-972F-AA17EE725A15}"/>
              </a:ext>
            </a:extLst>
          </p:cNvPr>
          <p:cNvPicPr>
            <a:picLocks noChangeAspect="1"/>
          </p:cNvPicPr>
          <p:nvPr/>
        </p:nvPicPr>
        <p:blipFill>
          <a:blip r:embed="rId4"/>
          <a:stretch>
            <a:fillRect/>
          </a:stretch>
        </p:blipFill>
        <p:spPr>
          <a:xfrm>
            <a:off x="10265244" y="4546267"/>
            <a:ext cx="1088556" cy="1696867"/>
          </a:xfrm>
          <a:prstGeom prst="rect">
            <a:avLst/>
          </a:prstGeom>
        </p:spPr>
      </p:pic>
      <p:sp>
        <p:nvSpPr>
          <p:cNvPr id="9" name="Content Placeholder 3">
            <a:extLst>
              <a:ext uri="{FF2B5EF4-FFF2-40B4-BE49-F238E27FC236}">
                <a16:creationId xmlns:a16="http://schemas.microsoft.com/office/drawing/2014/main" id="{3E414E37-B2C5-0149-88F4-15C0C1180AB1}"/>
              </a:ext>
            </a:extLst>
          </p:cNvPr>
          <p:cNvSpPr txBox="1">
            <a:spLocks/>
          </p:cNvSpPr>
          <p:nvPr/>
        </p:nvSpPr>
        <p:spPr>
          <a:xfrm>
            <a:off x="1283582" y="3975100"/>
            <a:ext cx="7378309"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Work with your CSSA. Provide messaging, support, etc.</a:t>
            </a:r>
          </a:p>
          <a:p>
            <a:pPr marL="0" indent="0">
              <a:buFont typeface="Arial" panose="020B0604020202020204" pitchFamily="34" charset="0"/>
              <a:buNone/>
            </a:pPr>
            <a:r>
              <a:rPr lang="en-US" sz="2400" dirty="0"/>
              <a:t>- Consider having designated WeChat channel for your school</a:t>
            </a:r>
          </a:p>
          <a:p>
            <a:pPr marL="0" indent="0">
              <a:buFont typeface="Arial" panose="020B0604020202020204" pitchFamily="34" charset="0"/>
              <a:buNone/>
            </a:pPr>
            <a:r>
              <a:rPr lang="en-US" sz="2400" dirty="0"/>
              <a:t>- Provide safety education for Chinese students/families to not sure sensitive info with anyone</a:t>
            </a:r>
            <a:br>
              <a:rPr lang="en-US" dirty="0"/>
            </a:br>
            <a:endParaRPr lang="en-US" dirty="0"/>
          </a:p>
        </p:txBody>
      </p:sp>
      <p:sp>
        <p:nvSpPr>
          <p:cNvPr id="10" name="Content Placeholder 3">
            <a:extLst>
              <a:ext uri="{FF2B5EF4-FFF2-40B4-BE49-F238E27FC236}">
                <a16:creationId xmlns:a16="http://schemas.microsoft.com/office/drawing/2014/main" id="{9AA849EB-0D35-E94A-ABE0-D21EB8FEAFB7}"/>
              </a:ext>
            </a:extLst>
          </p:cNvPr>
          <p:cNvSpPr txBox="1">
            <a:spLocks/>
          </p:cNvSpPr>
          <p:nvPr/>
        </p:nvSpPr>
        <p:spPr>
          <a:xfrm>
            <a:off x="1283582" y="3324738"/>
            <a:ext cx="3112098" cy="636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What you can do: </a:t>
            </a:r>
            <a:br>
              <a:rPr lang="en-US" dirty="0"/>
            </a:br>
            <a:endParaRPr lang="en-US" dirty="0"/>
          </a:p>
        </p:txBody>
      </p:sp>
    </p:spTree>
    <p:extLst>
      <p:ext uri="{BB962C8B-B14F-4D97-AF65-F5344CB8AC3E}">
        <p14:creationId xmlns:p14="http://schemas.microsoft.com/office/powerpoint/2010/main" val="298424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China Particularities	</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838200" y="1727994"/>
            <a:ext cx="10515600" cy="4351338"/>
          </a:xfrm>
        </p:spPr>
        <p:txBody>
          <a:bodyPr>
            <a:normAutofit/>
          </a:bodyPr>
          <a:lstStyle/>
          <a:p>
            <a:pPr marL="0" indent="0">
              <a:buNone/>
            </a:pPr>
            <a:r>
              <a:rPr lang="en-US" i="1" dirty="0"/>
              <a:t>Chinese student payments &amp; document collection </a:t>
            </a:r>
          </a:p>
          <a:p>
            <a:pPr marL="0" indent="0">
              <a:buNone/>
            </a:pPr>
            <a:br>
              <a:rPr lang="en-US" dirty="0"/>
            </a:br>
            <a:endParaRPr lang="en-US"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B80E6897-6304-7F4D-A324-1608A2947AF5}"/>
              </a:ext>
            </a:extLst>
          </p:cNvPr>
          <p:cNvPicPr>
            <a:picLocks noChangeAspect="1"/>
          </p:cNvPicPr>
          <p:nvPr/>
        </p:nvPicPr>
        <p:blipFill>
          <a:blip r:embed="rId2"/>
          <a:stretch>
            <a:fillRect/>
          </a:stretch>
        </p:blipFill>
        <p:spPr>
          <a:xfrm>
            <a:off x="9182895" y="488970"/>
            <a:ext cx="2432843" cy="1379518"/>
          </a:xfrm>
          <a:prstGeom prst="rect">
            <a:avLst/>
          </a:prstGeom>
        </p:spPr>
      </p:pic>
      <p:sp>
        <p:nvSpPr>
          <p:cNvPr id="8" name="Content Placeholder 3">
            <a:extLst>
              <a:ext uri="{FF2B5EF4-FFF2-40B4-BE49-F238E27FC236}">
                <a16:creationId xmlns:a16="http://schemas.microsoft.com/office/drawing/2014/main" id="{1977C171-8FC3-B045-B350-8CDD3A8A418F}"/>
              </a:ext>
            </a:extLst>
          </p:cNvPr>
          <p:cNvSpPr txBox="1">
            <a:spLocks/>
          </p:cNvSpPr>
          <p:nvPr/>
        </p:nvSpPr>
        <p:spPr>
          <a:xfrm>
            <a:off x="838200" y="2332823"/>
            <a:ext cx="7378309"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Chinese students required to submit supporting documentation with payment proving purpose of their payment </a:t>
            </a:r>
            <a:br>
              <a:rPr lang="en-US" dirty="0"/>
            </a:br>
            <a:endParaRPr lang="en-US" dirty="0"/>
          </a:p>
        </p:txBody>
      </p:sp>
      <p:sp>
        <p:nvSpPr>
          <p:cNvPr id="9" name="Content Placeholder 3">
            <a:extLst>
              <a:ext uri="{FF2B5EF4-FFF2-40B4-BE49-F238E27FC236}">
                <a16:creationId xmlns:a16="http://schemas.microsoft.com/office/drawing/2014/main" id="{DF57A844-3276-7742-9F43-89FF70734E7A}"/>
              </a:ext>
            </a:extLst>
          </p:cNvPr>
          <p:cNvSpPr txBox="1">
            <a:spLocks/>
          </p:cNvSpPr>
          <p:nvPr/>
        </p:nvSpPr>
        <p:spPr>
          <a:xfrm>
            <a:off x="838200" y="3647333"/>
            <a:ext cx="3112098" cy="636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What you can do: </a:t>
            </a:r>
            <a:br>
              <a:rPr lang="en-US" dirty="0"/>
            </a:br>
            <a:endParaRPr lang="en-US" dirty="0"/>
          </a:p>
        </p:txBody>
      </p:sp>
      <p:sp>
        <p:nvSpPr>
          <p:cNvPr id="10" name="Content Placeholder 3">
            <a:extLst>
              <a:ext uri="{FF2B5EF4-FFF2-40B4-BE49-F238E27FC236}">
                <a16:creationId xmlns:a16="http://schemas.microsoft.com/office/drawing/2014/main" id="{DE9EBE3C-50C8-2F43-8403-8D59CC387F41}"/>
              </a:ext>
            </a:extLst>
          </p:cNvPr>
          <p:cNvSpPr txBox="1">
            <a:spLocks/>
          </p:cNvSpPr>
          <p:nvPr/>
        </p:nvSpPr>
        <p:spPr>
          <a:xfrm>
            <a:off x="838200" y="4321566"/>
            <a:ext cx="7378309"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Ensure students know how to access billing statements, tuition invoice, etc. for a seamless payment experience.</a:t>
            </a:r>
          </a:p>
          <a:p>
            <a:pPr marL="0" indent="0">
              <a:buFont typeface="Arial" panose="020B0604020202020204" pitchFamily="34" charset="0"/>
              <a:buNone/>
            </a:pPr>
            <a:br>
              <a:rPr lang="en-US" dirty="0"/>
            </a:br>
            <a:endParaRPr lang="en-US" dirty="0"/>
          </a:p>
        </p:txBody>
      </p:sp>
    </p:spTree>
    <p:extLst>
      <p:ext uri="{BB962C8B-B14F-4D97-AF65-F5344CB8AC3E}">
        <p14:creationId xmlns:p14="http://schemas.microsoft.com/office/powerpoint/2010/main" val="363476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Other Countries of Note: 	</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3">
            <a:extLst>
              <a:ext uri="{FF2B5EF4-FFF2-40B4-BE49-F238E27FC236}">
                <a16:creationId xmlns:a16="http://schemas.microsoft.com/office/drawing/2014/main" id="{25248826-7CBF-9546-8960-AE50CA41C095}"/>
              </a:ext>
            </a:extLst>
          </p:cNvPr>
          <p:cNvSpPr txBox="1">
            <a:spLocks/>
          </p:cNvSpPr>
          <p:nvPr/>
        </p:nvSpPr>
        <p:spPr>
          <a:xfrm>
            <a:off x="838200" y="2058024"/>
            <a:ext cx="3568908" cy="64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Sanctioned countries and territories:</a:t>
            </a:r>
            <a:br>
              <a:rPr lang="en-US" dirty="0"/>
            </a:br>
            <a:endParaRPr lang="en-US" dirty="0"/>
          </a:p>
        </p:txBody>
      </p:sp>
      <p:pic>
        <p:nvPicPr>
          <p:cNvPr id="10" name="Picture 9">
            <a:extLst>
              <a:ext uri="{FF2B5EF4-FFF2-40B4-BE49-F238E27FC236}">
                <a16:creationId xmlns:a16="http://schemas.microsoft.com/office/drawing/2014/main" id="{B1999EFF-5638-FC41-BF65-732623CD10AE}"/>
              </a:ext>
            </a:extLst>
          </p:cNvPr>
          <p:cNvPicPr>
            <a:picLocks noChangeAspect="1"/>
          </p:cNvPicPr>
          <p:nvPr/>
        </p:nvPicPr>
        <p:blipFill>
          <a:blip r:embed="rId2"/>
          <a:stretch>
            <a:fillRect/>
          </a:stretch>
        </p:blipFill>
        <p:spPr>
          <a:xfrm>
            <a:off x="9145458" y="419001"/>
            <a:ext cx="2640013" cy="1650008"/>
          </a:xfrm>
          <a:prstGeom prst="rect">
            <a:avLst/>
          </a:prstGeom>
        </p:spPr>
      </p:pic>
      <p:sp>
        <p:nvSpPr>
          <p:cNvPr id="11" name="Content Placeholder 3">
            <a:extLst>
              <a:ext uri="{FF2B5EF4-FFF2-40B4-BE49-F238E27FC236}">
                <a16:creationId xmlns:a16="http://schemas.microsoft.com/office/drawing/2014/main" id="{FC199E56-A281-484D-ADFF-8E6F249CFE0D}"/>
              </a:ext>
            </a:extLst>
          </p:cNvPr>
          <p:cNvSpPr txBox="1">
            <a:spLocks/>
          </p:cNvSpPr>
          <p:nvPr/>
        </p:nvSpPr>
        <p:spPr>
          <a:xfrm>
            <a:off x="4527381" y="2069009"/>
            <a:ext cx="3568908" cy="64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Up-and-coming countries:</a:t>
            </a:r>
            <a:br>
              <a:rPr lang="en-US" dirty="0"/>
            </a:br>
            <a:endParaRPr lang="en-US" dirty="0"/>
          </a:p>
        </p:txBody>
      </p:sp>
      <p:sp>
        <p:nvSpPr>
          <p:cNvPr id="12" name="Content Placeholder 3">
            <a:extLst>
              <a:ext uri="{FF2B5EF4-FFF2-40B4-BE49-F238E27FC236}">
                <a16:creationId xmlns:a16="http://schemas.microsoft.com/office/drawing/2014/main" id="{92E2D001-7655-1440-B264-F36525679B37}"/>
              </a:ext>
            </a:extLst>
          </p:cNvPr>
          <p:cNvSpPr txBox="1">
            <a:spLocks/>
          </p:cNvSpPr>
          <p:nvPr/>
        </p:nvSpPr>
        <p:spPr>
          <a:xfrm>
            <a:off x="8216563" y="2497138"/>
            <a:ext cx="3568908" cy="640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Ongoing Challenges:</a:t>
            </a:r>
            <a:br>
              <a:rPr lang="en-US" dirty="0"/>
            </a:br>
            <a:endParaRPr lang="en-US" dirty="0"/>
          </a:p>
        </p:txBody>
      </p:sp>
      <p:sp>
        <p:nvSpPr>
          <p:cNvPr id="13" name="Content Placeholder 3">
            <a:extLst>
              <a:ext uri="{FF2B5EF4-FFF2-40B4-BE49-F238E27FC236}">
                <a16:creationId xmlns:a16="http://schemas.microsoft.com/office/drawing/2014/main" id="{FB567334-E520-5E40-AF93-011DF7C95107}"/>
              </a:ext>
            </a:extLst>
          </p:cNvPr>
          <p:cNvSpPr txBox="1">
            <a:spLocks/>
          </p:cNvSpPr>
          <p:nvPr/>
        </p:nvSpPr>
        <p:spPr>
          <a:xfrm>
            <a:off x="838254" y="3324173"/>
            <a:ext cx="7378309"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a:t>Cuba </a:t>
            </a:r>
          </a:p>
          <a:p>
            <a:pPr>
              <a:buFontTx/>
              <a:buChar char="-"/>
            </a:pPr>
            <a:r>
              <a:rPr lang="en-US" sz="2400" dirty="0"/>
              <a:t>North Korea</a:t>
            </a:r>
          </a:p>
          <a:p>
            <a:pPr marL="0" indent="0">
              <a:buFont typeface="Arial" panose="020B0604020202020204" pitchFamily="34" charset="0"/>
              <a:buNone/>
            </a:pPr>
            <a:r>
              <a:rPr lang="en-US" sz="2400" dirty="0"/>
              <a:t>-  Iran</a:t>
            </a:r>
          </a:p>
          <a:p>
            <a:pPr>
              <a:buFontTx/>
              <a:buChar char="-"/>
            </a:pPr>
            <a:r>
              <a:rPr lang="en-US" sz="2400" dirty="0"/>
              <a:t>Sudan</a:t>
            </a:r>
          </a:p>
          <a:p>
            <a:pPr>
              <a:buFontTx/>
              <a:buChar char="-"/>
            </a:pPr>
            <a:r>
              <a:rPr lang="en-US" sz="2400" dirty="0"/>
              <a:t>Syria</a:t>
            </a:r>
          </a:p>
          <a:p>
            <a:pPr>
              <a:buFontTx/>
              <a:buChar char="-"/>
            </a:pPr>
            <a:r>
              <a:rPr lang="en-US" sz="2400" dirty="0"/>
              <a:t>Crimea Region</a:t>
            </a:r>
            <a:br>
              <a:rPr lang="en-US" dirty="0"/>
            </a:br>
            <a:endParaRPr lang="en-US" dirty="0"/>
          </a:p>
        </p:txBody>
      </p:sp>
      <p:sp>
        <p:nvSpPr>
          <p:cNvPr id="14" name="Content Placeholder 3">
            <a:extLst>
              <a:ext uri="{FF2B5EF4-FFF2-40B4-BE49-F238E27FC236}">
                <a16:creationId xmlns:a16="http://schemas.microsoft.com/office/drawing/2014/main" id="{5FDE0C7F-AF37-BE4D-B08E-935E867B3F14}"/>
              </a:ext>
            </a:extLst>
          </p:cNvPr>
          <p:cNvSpPr txBox="1">
            <a:spLocks/>
          </p:cNvSpPr>
          <p:nvPr/>
        </p:nvSpPr>
        <p:spPr>
          <a:xfrm>
            <a:off x="4527408" y="3324173"/>
            <a:ext cx="2995755"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a:t>Nigeria </a:t>
            </a:r>
          </a:p>
          <a:p>
            <a:pPr>
              <a:buFontTx/>
              <a:buChar char="-"/>
            </a:pPr>
            <a:r>
              <a:rPr lang="en-US" sz="2400" dirty="0"/>
              <a:t>Brazil</a:t>
            </a:r>
          </a:p>
          <a:p>
            <a:pPr>
              <a:buFontTx/>
              <a:buChar char="-"/>
            </a:pPr>
            <a:r>
              <a:rPr lang="en-US" sz="2400" dirty="0"/>
              <a:t>Vietnam</a:t>
            </a:r>
          </a:p>
          <a:p>
            <a:pPr>
              <a:buFontTx/>
              <a:buChar char="-"/>
            </a:pPr>
            <a:r>
              <a:rPr lang="en-US" sz="2400" dirty="0"/>
              <a:t>Nepal</a:t>
            </a:r>
            <a:br>
              <a:rPr lang="en-US" dirty="0"/>
            </a:br>
            <a:endParaRPr lang="en-US" dirty="0"/>
          </a:p>
        </p:txBody>
      </p:sp>
      <p:sp>
        <p:nvSpPr>
          <p:cNvPr id="15" name="Content Placeholder 3">
            <a:extLst>
              <a:ext uri="{FF2B5EF4-FFF2-40B4-BE49-F238E27FC236}">
                <a16:creationId xmlns:a16="http://schemas.microsoft.com/office/drawing/2014/main" id="{50DD4DE5-59B9-024A-B1B7-7C14F0F84290}"/>
              </a:ext>
            </a:extLst>
          </p:cNvPr>
          <p:cNvSpPr txBox="1">
            <a:spLocks/>
          </p:cNvSpPr>
          <p:nvPr/>
        </p:nvSpPr>
        <p:spPr>
          <a:xfrm>
            <a:off x="8096972" y="3324173"/>
            <a:ext cx="2995755"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a:t>Venezuela </a:t>
            </a:r>
          </a:p>
          <a:p>
            <a:pPr>
              <a:buFontTx/>
              <a:buChar char="-"/>
            </a:pPr>
            <a:r>
              <a:rPr lang="en-US" sz="2400" dirty="0"/>
              <a:t>Nigeria</a:t>
            </a:r>
          </a:p>
          <a:p>
            <a:pPr>
              <a:buFontTx/>
              <a:buChar char="-"/>
            </a:pPr>
            <a:r>
              <a:rPr lang="en-US" sz="2400" dirty="0"/>
              <a:t>Zimbabwe</a:t>
            </a:r>
            <a:br>
              <a:rPr lang="en-US" dirty="0"/>
            </a:br>
            <a:endParaRPr lang="en-US" dirty="0"/>
          </a:p>
        </p:txBody>
      </p:sp>
    </p:spTree>
    <p:extLst>
      <p:ext uri="{BB962C8B-B14F-4D97-AF65-F5344CB8AC3E}">
        <p14:creationId xmlns:p14="http://schemas.microsoft.com/office/powerpoint/2010/main" val="314258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4B8CB1D-10FA-B644-B6CA-F83DD552675D}"/>
              </a:ext>
            </a:extLst>
          </p:cNvPr>
          <p:cNvSpPr txBox="1">
            <a:spLocks/>
          </p:cNvSpPr>
          <p:nvPr/>
        </p:nvSpPr>
        <p:spPr>
          <a:xfrm>
            <a:off x="1034257" y="1901031"/>
            <a:ext cx="9624218" cy="4156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Title 1">
            <a:extLst>
              <a:ext uri="{FF2B5EF4-FFF2-40B4-BE49-F238E27FC236}">
                <a16:creationId xmlns:a16="http://schemas.microsoft.com/office/drawing/2014/main" id="{CFFC1B25-350B-A146-ADDB-522706D3351D}"/>
              </a:ext>
            </a:extLst>
          </p:cNvPr>
          <p:cNvSpPr txBox="1">
            <a:spLocks/>
          </p:cNvSpPr>
          <p:nvPr/>
        </p:nvSpPr>
        <p:spPr>
          <a:xfrm>
            <a:off x="509587" y="157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Discuss: Refunds</a:t>
            </a:r>
          </a:p>
        </p:txBody>
      </p:sp>
      <p:sp>
        <p:nvSpPr>
          <p:cNvPr id="10" name="Content Placeholder 3">
            <a:extLst>
              <a:ext uri="{FF2B5EF4-FFF2-40B4-BE49-F238E27FC236}">
                <a16:creationId xmlns:a16="http://schemas.microsoft.com/office/drawing/2014/main" id="{57A47359-5AE6-CB48-813D-EC79BF66C8BC}"/>
              </a:ext>
            </a:extLst>
          </p:cNvPr>
          <p:cNvSpPr txBox="1">
            <a:spLocks/>
          </p:cNvSpPr>
          <p:nvPr/>
        </p:nvSpPr>
        <p:spPr>
          <a:xfrm>
            <a:off x="1034257" y="2216678"/>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How does you send send international refunds? </a:t>
            </a:r>
          </a:p>
        </p:txBody>
      </p:sp>
      <p:sp>
        <p:nvSpPr>
          <p:cNvPr id="8" name="Content Placeholder 3">
            <a:extLst>
              <a:ext uri="{FF2B5EF4-FFF2-40B4-BE49-F238E27FC236}">
                <a16:creationId xmlns:a16="http://schemas.microsoft.com/office/drawing/2014/main" id="{AFCEBDBA-4CB3-EF44-84BF-454C1BD94DC9}"/>
              </a:ext>
            </a:extLst>
          </p:cNvPr>
          <p:cNvSpPr txBox="1">
            <a:spLocks/>
          </p:cNvSpPr>
          <p:nvPr/>
        </p:nvSpPr>
        <p:spPr>
          <a:xfrm>
            <a:off x="3498850" y="3710881"/>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are best practices for refunding international students? </a:t>
            </a:r>
          </a:p>
        </p:txBody>
      </p:sp>
    </p:spTree>
    <p:extLst>
      <p:ext uri="{BB962C8B-B14F-4D97-AF65-F5344CB8AC3E}">
        <p14:creationId xmlns:p14="http://schemas.microsoft.com/office/powerpoint/2010/main" val="36828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normAutofit/>
          </a:bodyPr>
          <a:lstStyle/>
          <a:p>
            <a:r>
              <a:rPr lang="en-US" dirty="0"/>
              <a:t>International Student Collection</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D1906624-5AE8-1F4B-AD8A-AB4B475A0FF1}"/>
              </a:ext>
            </a:extLst>
          </p:cNvPr>
          <p:cNvSpPr txBox="1">
            <a:spLocks/>
          </p:cNvSpPr>
          <p:nvPr/>
        </p:nvSpPr>
        <p:spPr>
          <a:xfrm>
            <a:off x="1115219" y="198725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p>
        </p:txBody>
      </p:sp>
      <p:sp>
        <p:nvSpPr>
          <p:cNvPr id="9" name="Content Placeholder 3">
            <a:extLst>
              <a:ext uri="{FF2B5EF4-FFF2-40B4-BE49-F238E27FC236}">
                <a16:creationId xmlns:a16="http://schemas.microsoft.com/office/drawing/2014/main" id="{AC6940C2-4A4F-334C-A08D-8E07D7A19AAA}"/>
              </a:ext>
            </a:extLst>
          </p:cNvPr>
          <p:cNvSpPr txBox="1">
            <a:spLocks/>
          </p:cNvSpPr>
          <p:nvPr/>
        </p:nvSpPr>
        <p:spPr>
          <a:xfrm>
            <a:off x="1267619" y="213965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How do you prevent international students from having overdue balances? </a:t>
            </a:r>
          </a:p>
        </p:txBody>
      </p:sp>
      <p:sp>
        <p:nvSpPr>
          <p:cNvPr id="10" name="Content Placeholder 3">
            <a:extLst>
              <a:ext uri="{FF2B5EF4-FFF2-40B4-BE49-F238E27FC236}">
                <a16:creationId xmlns:a16="http://schemas.microsoft.com/office/drawing/2014/main" id="{0A3B532B-D9F7-4040-887D-55276D27BAD0}"/>
              </a:ext>
            </a:extLst>
          </p:cNvPr>
          <p:cNvSpPr txBox="1">
            <a:spLocks/>
          </p:cNvSpPr>
          <p:nvPr/>
        </p:nvSpPr>
        <p:spPr>
          <a:xfrm>
            <a:off x="838200" y="4657063"/>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methods are effective for collecting from students with small balances remaining?</a:t>
            </a:r>
          </a:p>
        </p:txBody>
      </p:sp>
      <p:sp>
        <p:nvSpPr>
          <p:cNvPr id="11" name="Content Placeholder 3">
            <a:extLst>
              <a:ext uri="{FF2B5EF4-FFF2-40B4-BE49-F238E27FC236}">
                <a16:creationId xmlns:a16="http://schemas.microsoft.com/office/drawing/2014/main" id="{A91E212B-4368-6540-B5EB-805C0699E8F3}"/>
              </a:ext>
            </a:extLst>
          </p:cNvPr>
          <p:cNvSpPr txBox="1">
            <a:spLocks/>
          </p:cNvSpPr>
          <p:nvPr/>
        </p:nvSpPr>
        <p:spPr>
          <a:xfrm>
            <a:off x="5064653" y="3287020"/>
            <a:ext cx="7302233" cy="560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What is your process for collecting on international students?</a:t>
            </a:r>
          </a:p>
        </p:txBody>
      </p:sp>
    </p:spTree>
    <p:extLst>
      <p:ext uri="{BB962C8B-B14F-4D97-AF65-F5344CB8AC3E}">
        <p14:creationId xmlns:p14="http://schemas.microsoft.com/office/powerpoint/2010/main" val="217506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365125"/>
            <a:ext cx="10515600" cy="1325563"/>
          </a:xfrm>
        </p:spPr>
        <p:txBody>
          <a:bodyPr>
            <a:normAutofit/>
          </a:bodyPr>
          <a:lstStyle/>
          <a:p>
            <a:r>
              <a:rPr lang="en-US" dirty="0"/>
              <a:t>In Conclusion – what to consider:  </a:t>
            </a:r>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3">
            <a:extLst>
              <a:ext uri="{FF2B5EF4-FFF2-40B4-BE49-F238E27FC236}">
                <a16:creationId xmlns:a16="http://schemas.microsoft.com/office/drawing/2014/main" id="{D1906624-5AE8-1F4B-AD8A-AB4B475A0FF1}"/>
              </a:ext>
            </a:extLst>
          </p:cNvPr>
          <p:cNvSpPr txBox="1">
            <a:spLocks/>
          </p:cNvSpPr>
          <p:nvPr/>
        </p:nvSpPr>
        <p:spPr>
          <a:xfrm>
            <a:off x="1115219" y="1987254"/>
            <a:ext cx="8791575" cy="537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p>
        </p:txBody>
      </p:sp>
      <p:sp>
        <p:nvSpPr>
          <p:cNvPr id="13" name="Content Placeholder 3">
            <a:extLst>
              <a:ext uri="{FF2B5EF4-FFF2-40B4-BE49-F238E27FC236}">
                <a16:creationId xmlns:a16="http://schemas.microsoft.com/office/drawing/2014/main" id="{D7AB897E-926B-5A45-8A52-E583D9211520}"/>
              </a:ext>
            </a:extLst>
          </p:cNvPr>
          <p:cNvSpPr txBox="1">
            <a:spLocks/>
          </p:cNvSpPr>
          <p:nvPr/>
        </p:nvSpPr>
        <p:spPr>
          <a:xfrm>
            <a:off x="838200" y="1905865"/>
            <a:ext cx="10854074" cy="1622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Communicate often, clearly and in advance to international students about approved, secure and convenient payment methods available to them.</a:t>
            </a:r>
          </a:p>
          <a:p>
            <a:pPr>
              <a:buFontTx/>
              <a:buChar char="-"/>
            </a:pPr>
            <a:r>
              <a:rPr lang="en-US" dirty="0"/>
              <a:t>Consider the risks and hassles of cash payments &amp; international wires.</a:t>
            </a:r>
          </a:p>
          <a:p>
            <a:pPr>
              <a:buFontTx/>
              <a:buChar char="-"/>
            </a:pPr>
            <a:r>
              <a:rPr lang="en-US" dirty="0"/>
              <a:t>Work creatively with large/distinct international student populations (such as China &amp; India) to have messaging that’s clear for them.</a:t>
            </a:r>
          </a:p>
          <a:p>
            <a:pPr>
              <a:buFontTx/>
              <a:buChar char="-"/>
            </a:pPr>
            <a:r>
              <a:rPr lang="en-US" dirty="0"/>
              <a:t>Keep the big pictures (support, reconciliation &amp; refunds, security, </a:t>
            </a:r>
            <a:r>
              <a:rPr lang="en-US" dirty="0" err="1"/>
              <a:t>etc</a:t>
            </a:r>
            <a:r>
              <a:rPr lang="en-US" dirty="0"/>
              <a:t>) in mind when choosing an international payment provider.</a:t>
            </a:r>
            <a:br>
              <a:rPr lang="en-US" dirty="0"/>
            </a:br>
            <a:endParaRPr lang="en-US" dirty="0"/>
          </a:p>
        </p:txBody>
      </p:sp>
    </p:spTree>
    <p:extLst>
      <p:ext uri="{BB962C8B-B14F-4D97-AF65-F5344CB8AC3E}">
        <p14:creationId xmlns:p14="http://schemas.microsoft.com/office/powerpoint/2010/main" val="384321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Extra tips by USD…</a:t>
            </a:r>
          </a:p>
        </p:txBody>
      </p:sp>
      <p:sp>
        <p:nvSpPr>
          <p:cNvPr id="4" name="Content Placeholder 3">
            <a:extLst>
              <a:ext uri="{FF2B5EF4-FFF2-40B4-BE49-F238E27FC236}">
                <a16:creationId xmlns:a16="http://schemas.microsoft.com/office/drawing/2014/main" id="{8A7CE9B2-A1BC-E44F-A541-2F47D5D00AAD}"/>
              </a:ext>
            </a:extLst>
          </p:cNvPr>
          <p:cNvSpPr>
            <a:spLocks noGrp="1"/>
          </p:cNvSpPr>
          <p:nvPr>
            <p:ph idx="1"/>
          </p:nvPr>
        </p:nvSpPr>
        <p:spPr>
          <a:xfrm>
            <a:off x="838200" y="1848644"/>
            <a:ext cx="10515600" cy="4351338"/>
          </a:xfrm>
        </p:spPr>
        <p:txBody>
          <a:bodyPr>
            <a:normAutofit fontScale="85000" lnSpcReduction="20000"/>
          </a:bodyPr>
          <a:lstStyle/>
          <a:p>
            <a:r>
              <a:rPr lang="en-US" dirty="0"/>
              <a:t>International Payments are submitted consistent with regular patterns of billing activity.</a:t>
            </a:r>
          </a:p>
          <a:p>
            <a:r>
              <a:rPr lang="en-US" dirty="0"/>
              <a:t>Treasury Department has direct access to Flywire dashboard to helps identify the student account where the money should be posted. </a:t>
            </a:r>
          </a:p>
          <a:p>
            <a:r>
              <a:rPr lang="en-US" dirty="0"/>
              <a:t>MySanDiego Portal displays a </a:t>
            </a:r>
            <a:r>
              <a:rPr lang="en-US" dirty="0" err="1"/>
              <a:t>flywire</a:t>
            </a:r>
            <a:r>
              <a:rPr lang="en-US" dirty="0"/>
              <a:t> link to admitted students without a US bank account to make a deposit.</a:t>
            </a:r>
          </a:p>
          <a:p>
            <a:r>
              <a:rPr lang="en-US" dirty="0"/>
              <a:t>I-9 package includes instructions on how to make a deposit using </a:t>
            </a:r>
            <a:r>
              <a:rPr lang="en-US" dirty="0" err="1"/>
              <a:t>flywire</a:t>
            </a:r>
            <a:r>
              <a:rPr lang="en-US" dirty="0"/>
              <a:t>. </a:t>
            </a:r>
          </a:p>
          <a:p>
            <a:r>
              <a:rPr lang="en-US" dirty="0"/>
              <a:t>Flywire Refund of Payments: Eliminate transactions and activities that may indicate potential money laundering. Wire transfers with no apparent business reason will be refund via </a:t>
            </a:r>
            <a:r>
              <a:rPr lang="en-US" dirty="0" err="1"/>
              <a:t>flywire</a:t>
            </a:r>
            <a:r>
              <a:rPr lang="en-US" dirty="0"/>
              <a:t> to original wire account. </a:t>
            </a:r>
          </a:p>
          <a:p>
            <a:r>
              <a:rPr lang="en-US" dirty="0"/>
              <a:t>Issuing refunds of students’ overpayments via </a:t>
            </a:r>
            <a:r>
              <a:rPr lang="en-US" dirty="0" err="1"/>
              <a:t>flywire</a:t>
            </a:r>
            <a:r>
              <a:rPr lang="en-US" dirty="0"/>
              <a:t> has reduce the amount of unclaimed funds in the Unclaimed Property report for USD.  </a:t>
            </a:r>
            <a:br>
              <a:rPr lang="en-US" dirty="0"/>
            </a:br>
            <a:endParaRPr lang="en-US" dirty="0"/>
          </a:p>
        </p:txBody>
      </p:sp>
      <p:sp>
        <p:nvSpPr>
          <p:cNvPr id="5" name="Rectangle 1">
            <a:extLst>
              <a:ext uri="{FF2B5EF4-FFF2-40B4-BE49-F238E27FC236}">
                <a16:creationId xmlns:a16="http://schemas.microsoft.com/office/drawing/2014/main" id="{A68D7CB7-6ADE-AD4A-B16D-4E7F2E25D202}"/>
              </a:ext>
            </a:extLst>
          </p:cNvPr>
          <p:cNvSpPr>
            <a:spLocks noChangeArrowheads="1"/>
          </p:cNvSpPr>
          <p:nvPr/>
        </p:nvSpPr>
        <p:spPr bwMode="auto">
          <a:xfrm>
            <a:off x="7523163" y="2497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097B01B7-F228-6B46-B6BD-324CA3C6C767}"/>
              </a:ext>
            </a:extLst>
          </p:cNvPr>
          <p:cNvSpPr>
            <a:spLocks noChangeArrowheads="1"/>
          </p:cNvSpPr>
          <p:nvPr/>
        </p:nvSpPr>
        <p:spPr bwMode="auto">
          <a:xfrm>
            <a:off x="3498850" y="237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8424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Who are we? USD </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a:xfrm>
            <a:off x="4195118" y="1198646"/>
            <a:ext cx="6249045" cy="887799"/>
          </a:xfrm>
        </p:spPr>
        <p:txBody>
          <a:bodyPr vert="horz" lIns="91440" tIns="45720" rIns="91440" bIns="45720" rtlCol="0">
            <a:normAutofit/>
          </a:bodyPr>
          <a:lstStyle/>
          <a:p>
            <a:pPr marL="0" indent="0">
              <a:buNone/>
            </a:pPr>
            <a:r>
              <a:rPr lang="en-US" sz="2500" dirty="0"/>
              <a:t>Luisa Serna  </a:t>
            </a:r>
            <a:br>
              <a:rPr lang="en-US" sz="2500" dirty="0"/>
            </a:br>
            <a:endParaRPr lang="en-US" sz="2500" dirty="0"/>
          </a:p>
        </p:txBody>
      </p:sp>
      <p:sp>
        <p:nvSpPr>
          <p:cNvPr id="15" name="Content Placeholder 2">
            <a:extLst>
              <a:ext uri="{FF2B5EF4-FFF2-40B4-BE49-F238E27FC236}">
                <a16:creationId xmlns:a16="http://schemas.microsoft.com/office/drawing/2014/main" id="{59847B63-4095-DB42-943D-34DD1C3FF92C}"/>
              </a:ext>
            </a:extLst>
          </p:cNvPr>
          <p:cNvSpPr txBox="1">
            <a:spLocks/>
          </p:cNvSpPr>
          <p:nvPr/>
        </p:nvSpPr>
        <p:spPr>
          <a:xfrm>
            <a:off x="4195118" y="3440324"/>
            <a:ext cx="6249045" cy="1788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Luisa Serna supervises the Student Accounts operations focusing on customer service and outreach. She has worked for Higher Education for close to thirteen years. Prior to working at University of San Diego, she worked at UC San Diego oversighting the Student Business Services, Customer Service Center operations.</a:t>
            </a:r>
          </a:p>
        </p:txBody>
      </p:sp>
      <p:sp>
        <p:nvSpPr>
          <p:cNvPr id="24" name="Content Placeholder 2">
            <a:extLst>
              <a:ext uri="{FF2B5EF4-FFF2-40B4-BE49-F238E27FC236}">
                <a16:creationId xmlns:a16="http://schemas.microsoft.com/office/drawing/2014/main" id="{52B29C6E-655D-8446-A444-D7E833C93614}"/>
              </a:ext>
            </a:extLst>
          </p:cNvPr>
          <p:cNvSpPr txBox="1">
            <a:spLocks/>
          </p:cNvSpPr>
          <p:nvPr/>
        </p:nvSpPr>
        <p:spPr>
          <a:xfrm>
            <a:off x="4195118" y="2036204"/>
            <a:ext cx="6249045" cy="887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dirty="0"/>
              <a:t>Associate Director, Student Financial Services</a:t>
            </a:r>
          </a:p>
          <a:p>
            <a:pPr marL="0" indent="0">
              <a:buFont typeface="Arial" panose="020B0604020202020204" pitchFamily="34" charset="0"/>
              <a:buNone/>
            </a:pPr>
            <a:r>
              <a:rPr lang="en-US" sz="2500" dirty="0"/>
              <a:t> </a:t>
            </a:r>
            <a:br>
              <a:rPr lang="en-US" sz="2500" dirty="0"/>
            </a:br>
            <a:endParaRPr lang="en-US" sz="2500" dirty="0"/>
          </a:p>
        </p:txBody>
      </p:sp>
      <p:pic>
        <p:nvPicPr>
          <p:cNvPr id="26" name="Picture 25">
            <a:extLst>
              <a:ext uri="{FF2B5EF4-FFF2-40B4-BE49-F238E27FC236}">
                <a16:creationId xmlns:a16="http://schemas.microsoft.com/office/drawing/2014/main" id="{D13D402C-5610-DA46-B0C5-C94CFC07C4FC}"/>
              </a:ext>
            </a:extLst>
          </p:cNvPr>
          <p:cNvPicPr>
            <a:picLocks noChangeAspect="1"/>
          </p:cNvPicPr>
          <p:nvPr/>
        </p:nvPicPr>
        <p:blipFill>
          <a:blip r:embed="rId2"/>
          <a:stretch>
            <a:fillRect/>
          </a:stretch>
        </p:blipFill>
        <p:spPr>
          <a:xfrm>
            <a:off x="1079499" y="1642545"/>
            <a:ext cx="1712678" cy="1468010"/>
          </a:xfrm>
          <a:prstGeom prst="rect">
            <a:avLst/>
          </a:prstGeom>
        </p:spPr>
      </p:pic>
    </p:spTree>
    <p:extLst>
      <p:ext uri="{BB962C8B-B14F-4D97-AF65-F5344CB8AC3E}">
        <p14:creationId xmlns:p14="http://schemas.microsoft.com/office/powerpoint/2010/main" val="32115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Who are we? USD </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a:xfrm>
            <a:off x="4195118" y="1198646"/>
            <a:ext cx="6249045" cy="887799"/>
          </a:xfrm>
        </p:spPr>
        <p:txBody>
          <a:bodyPr vert="horz" lIns="91440" tIns="45720" rIns="91440" bIns="45720" rtlCol="0">
            <a:normAutofit/>
          </a:bodyPr>
          <a:lstStyle/>
          <a:p>
            <a:pPr marL="0" indent="0">
              <a:buNone/>
            </a:pPr>
            <a:r>
              <a:rPr lang="en-US" sz="2500" dirty="0"/>
              <a:t>Nancy Doan</a:t>
            </a:r>
            <a:br>
              <a:rPr lang="en-US" sz="2500" dirty="0"/>
            </a:br>
            <a:endParaRPr lang="en-US" sz="2500" dirty="0"/>
          </a:p>
        </p:txBody>
      </p:sp>
      <p:sp>
        <p:nvSpPr>
          <p:cNvPr id="15" name="Content Placeholder 2">
            <a:extLst>
              <a:ext uri="{FF2B5EF4-FFF2-40B4-BE49-F238E27FC236}">
                <a16:creationId xmlns:a16="http://schemas.microsoft.com/office/drawing/2014/main" id="{59847B63-4095-DB42-943D-34DD1C3FF92C}"/>
              </a:ext>
            </a:extLst>
          </p:cNvPr>
          <p:cNvSpPr txBox="1">
            <a:spLocks/>
          </p:cNvSpPr>
          <p:nvPr/>
        </p:nvSpPr>
        <p:spPr>
          <a:xfrm>
            <a:off x="4195118" y="3440324"/>
            <a:ext cx="7392045" cy="2060364"/>
          </a:xfrm>
          <a:prstGeom prst="rect">
            <a:avLst/>
          </a:prstGeom>
        </p:spPr>
        <p:txBody>
          <a:bodyPr vert="horz" lIns="91440" tIns="45720" rIns="91440" bIns="45720" rtlCol="0">
            <a:normAutofit fontScale="85000" lnSpcReduction="20000"/>
          </a:bodyPr>
          <a:lstStyle>
            <a:defPPr>
              <a:defRPr lang="en-US"/>
            </a:defPPr>
            <a:lvl1pPr indent="0">
              <a:lnSpc>
                <a:spcPct val="90000"/>
              </a:lnSpc>
              <a:spcBef>
                <a:spcPts val="1000"/>
              </a:spcBef>
              <a:buFont typeface="Arial" panose="020B0604020202020204" pitchFamily="34" charset="0"/>
              <a:buNone/>
              <a:defRPr sz="2000" i="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Nancy Doan works with UCSB Business &amp; Financial Services and international student organizations to ensure international students are aware of campus approved payment systems, encouraging international students to utilize a safe and secure payment process to pay their bills.</a:t>
            </a:r>
          </a:p>
          <a:p>
            <a:r>
              <a:rPr lang="en-US" dirty="0"/>
              <a:t>Nancy also works with and supports the Assistant Vice Chancellor for Student Academic Support Services and the Student Academic Support Services eight cluster departments/units: Student Academic Support Services, Undocumented Student Services, International Students &amp; Scholars, Student Affairs Academic Initiatives, Campus Learning Assistance Services, Disabled Students Program, Early Childhood Care &amp; Education Services, and Educational Opportunity Program.</a:t>
            </a:r>
          </a:p>
        </p:txBody>
      </p:sp>
      <p:sp>
        <p:nvSpPr>
          <p:cNvPr id="24" name="Content Placeholder 2">
            <a:extLst>
              <a:ext uri="{FF2B5EF4-FFF2-40B4-BE49-F238E27FC236}">
                <a16:creationId xmlns:a16="http://schemas.microsoft.com/office/drawing/2014/main" id="{52B29C6E-655D-8446-A444-D7E833C93614}"/>
              </a:ext>
            </a:extLst>
          </p:cNvPr>
          <p:cNvSpPr txBox="1">
            <a:spLocks/>
          </p:cNvSpPr>
          <p:nvPr/>
        </p:nvSpPr>
        <p:spPr>
          <a:xfrm>
            <a:off x="4195118" y="2036204"/>
            <a:ext cx="6249045" cy="887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Director of Budget &amp; Administration Student Academic Support Services </a:t>
            </a:r>
            <a:br>
              <a:rPr lang="en-US" sz="2500" dirty="0"/>
            </a:br>
            <a:endParaRPr lang="en-US" sz="2500" dirty="0"/>
          </a:p>
        </p:txBody>
      </p:sp>
      <p:pic>
        <p:nvPicPr>
          <p:cNvPr id="8" name="Picture 7">
            <a:extLst>
              <a:ext uri="{FF2B5EF4-FFF2-40B4-BE49-F238E27FC236}">
                <a16:creationId xmlns:a16="http://schemas.microsoft.com/office/drawing/2014/main" id="{39A02E76-948B-6346-A706-7368AEA77D42}"/>
              </a:ext>
            </a:extLst>
          </p:cNvPr>
          <p:cNvPicPr>
            <a:picLocks noChangeAspect="1"/>
          </p:cNvPicPr>
          <p:nvPr/>
        </p:nvPicPr>
        <p:blipFill>
          <a:blip r:embed="rId2"/>
          <a:stretch>
            <a:fillRect/>
          </a:stretch>
        </p:blipFill>
        <p:spPr>
          <a:xfrm>
            <a:off x="1219087" y="1928800"/>
            <a:ext cx="1615085" cy="822779"/>
          </a:xfrm>
          <a:prstGeom prst="rect">
            <a:avLst/>
          </a:prstGeom>
        </p:spPr>
      </p:pic>
    </p:spTree>
    <p:extLst>
      <p:ext uri="{BB962C8B-B14F-4D97-AF65-F5344CB8AC3E}">
        <p14:creationId xmlns:p14="http://schemas.microsoft.com/office/powerpoint/2010/main" val="168524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Who are we? USD </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a:xfrm>
            <a:off x="4195118" y="1198646"/>
            <a:ext cx="6249045" cy="887799"/>
          </a:xfrm>
        </p:spPr>
        <p:txBody>
          <a:bodyPr vert="horz" lIns="91440" tIns="45720" rIns="91440" bIns="45720" rtlCol="0">
            <a:normAutofit/>
          </a:bodyPr>
          <a:lstStyle/>
          <a:p>
            <a:pPr marL="0" indent="0">
              <a:buNone/>
            </a:pPr>
            <a:r>
              <a:rPr lang="en-US" sz="2500" dirty="0"/>
              <a:t>Erik Williams</a:t>
            </a:r>
            <a:br>
              <a:rPr lang="en-US" sz="2500" dirty="0"/>
            </a:br>
            <a:endParaRPr lang="en-US" sz="2500" dirty="0"/>
          </a:p>
        </p:txBody>
      </p:sp>
      <p:sp>
        <p:nvSpPr>
          <p:cNvPr id="15" name="Content Placeholder 2">
            <a:extLst>
              <a:ext uri="{FF2B5EF4-FFF2-40B4-BE49-F238E27FC236}">
                <a16:creationId xmlns:a16="http://schemas.microsoft.com/office/drawing/2014/main" id="{59847B63-4095-DB42-943D-34DD1C3FF92C}"/>
              </a:ext>
            </a:extLst>
          </p:cNvPr>
          <p:cNvSpPr txBox="1">
            <a:spLocks/>
          </p:cNvSpPr>
          <p:nvPr/>
        </p:nvSpPr>
        <p:spPr>
          <a:xfrm>
            <a:off x="4195118" y="3440324"/>
            <a:ext cx="7392045" cy="2336008"/>
          </a:xfrm>
          <a:prstGeom prst="rect">
            <a:avLst/>
          </a:prstGeom>
        </p:spPr>
        <p:txBody>
          <a:bodyPr vert="horz" lIns="91440" tIns="45720" rIns="91440" bIns="45720" rtlCol="0">
            <a:normAutofit fontScale="92500" lnSpcReduction="20000"/>
          </a:bodyPr>
          <a:lstStyle>
            <a:defPPr>
              <a:defRPr lang="en-US"/>
            </a:defPPr>
            <a:lvl1pPr indent="0">
              <a:lnSpc>
                <a:spcPct val="90000"/>
              </a:lnSpc>
              <a:spcBef>
                <a:spcPts val="1000"/>
              </a:spcBef>
              <a:buFont typeface="Arial" panose="020B0604020202020204" pitchFamily="34" charset="0"/>
              <a:buNone/>
              <a:defRPr sz="2000" i="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Erik Williams works with international students to ensure that students can navigate campus life, overcome challenges of a personal or cross-cultural nature. He develops programs and workshops to meet specific needs of international students with a focus on undergraduate degree students. He also addresses questions regarding maintaining F-1 or J-1 student status, including deferring or extending I-20/DS-2019 program dates, requests to drop below full-time enrollment, on-campus and off-campus employment, especially the OPT application process, reinstatement of immigration status following disciplinary action or leaves of absence.</a:t>
            </a:r>
          </a:p>
        </p:txBody>
      </p:sp>
      <p:sp>
        <p:nvSpPr>
          <p:cNvPr id="24" name="Content Placeholder 2">
            <a:extLst>
              <a:ext uri="{FF2B5EF4-FFF2-40B4-BE49-F238E27FC236}">
                <a16:creationId xmlns:a16="http://schemas.microsoft.com/office/drawing/2014/main" id="{52B29C6E-655D-8446-A444-D7E833C93614}"/>
              </a:ext>
            </a:extLst>
          </p:cNvPr>
          <p:cNvSpPr txBox="1">
            <a:spLocks/>
          </p:cNvSpPr>
          <p:nvPr/>
        </p:nvSpPr>
        <p:spPr>
          <a:xfrm>
            <a:off x="4195118" y="2036204"/>
            <a:ext cx="6249045" cy="887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International Student Programs Coordinator, International Students &amp; Scholars</a:t>
            </a:r>
          </a:p>
          <a:p>
            <a:pPr marL="0" indent="0">
              <a:buNone/>
            </a:pPr>
            <a:br>
              <a:rPr lang="en-US" sz="2500" dirty="0"/>
            </a:br>
            <a:endParaRPr lang="en-US" sz="2500" dirty="0"/>
          </a:p>
        </p:txBody>
      </p:sp>
      <p:pic>
        <p:nvPicPr>
          <p:cNvPr id="8" name="Picture 7">
            <a:extLst>
              <a:ext uri="{FF2B5EF4-FFF2-40B4-BE49-F238E27FC236}">
                <a16:creationId xmlns:a16="http://schemas.microsoft.com/office/drawing/2014/main" id="{99C525B8-35DB-CE45-A1A1-397B16256061}"/>
              </a:ext>
            </a:extLst>
          </p:cNvPr>
          <p:cNvPicPr>
            <a:picLocks noChangeAspect="1"/>
          </p:cNvPicPr>
          <p:nvPr/>
        </p:nvPicPr>
        <p:blipFill>
          <a:blip r:embed="rId2"/>
          <a:stretch>
            <a:fillRect/>
          </a:stretch>
        </p:blipFill>
        <p:spPr>
          <a:xfrm>
            <a:off x="1219087" y="1928800"/>
            <a:ext cx="1615085" cy="822779"/>
          </a:xfrm>
          <a:prstGeom prst="rect">
            <a:avLst/>
          </a:prstGeom>
        </p:spPr>
      </p:pic>
    </p:spTree>
    <p:extLst>
      <p:ext uri="{BB962C8B-B14F-4D97-AF65-F5344CB8AC3E}">
        <p14:creationId xmlns:p14="http://schemas.microsoft.com/office/powerpoint/2010/main" val="3027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Who are we? USD </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a:xfrm>
            <a:off x="4195118" y="1198646"/>
            <a:ext cx="6249045" cy="887799"/>
          </a:xfrm>
        </p:spPr>
        <p:txBody>
          <a:bodyPr vert="horz" lIns="91440" tIns="45720" rIns="91440" bIns="45720" rtlCol="0">
            <a:normAutofit/>
          </a:bodyPr>
          <a:lstStyle/>
          <a:p>
            <a:pPr marL="0" indent="0">
              <a:buNone/>
            </a:pPr>
            <a:r>
              <a:rPr lang="en-US" sz="2500" dirty="0"/>
              <a:t>Paul Boston</a:t>
            </a:r>
            <a:br>
              <a:rPr lang="en-US" sz="2500" dirty="0"/>
            </a:br>
            <a:endParaRPr lang="en-US" sz="2500" dirty="0"/>
          </a:p>
        </p:txBody>
      </p:sp>
      <p:sp>
        <p:nvSpPr>
          <p:cNvPr id="15" name="Content Placeholder 2">
            <a:extLst>
              <a:ext uri="{FF2B5EF4-FFF2-40B4-BE49-F238E27FC236}">
                <a16:creationId xmlns:a16="http://schemas.microsoft.com/office/drawing/2014/main" id="{59847B63-4095-DB42-943D-34DD1C3FF92C}"/>
              </a:ext>
            </a:extLst>
          </p:cNvPr>
          <p:cNvSpPr txBox="1">
            <a:spLocks/>
          </p:cNvSpPr>
          <p:nvPr/>
        </p:nvSpPr>
        <p:spPr>
          <a:xfrm>
            <a:off x="4195118" y="3440324"/>
            <a:ext cx="7392045" cy="2060364"/>
          </a:xfrm>
          <a:prstGeom prst="rect">
            <a:avLst/>
          </a:prstGeom>
        </p:spPr>
        <p:txBody>
          <a:bodyPr vert="horz" lIns="91440" tIns="45720" rIns="91440" bIns="45720" rtlCol="0">
            <a:normAutofit/>
          </a:bodyPr>
          <a:lstStyle>
            <a:defPPr>
              <a:defRPr lang="en-US"/>
            </a:defPPr>
            <a:lvl1pPr indent="0">
              <a:lnSpc>
                <a:spcPct val="90000"/>
              </a:lnSpc>
              <a:spcBef>
                <a:spcPts val="1000"/>
              </a:spcBef>
              <a:buFont typeface="Arial" panose="020B0604020202020204" pitchFamily="34" charset="0"/>
              <a:buNone/>
              <a:defRPr sz="2000" i="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Paul Boston has been a Relationship Manager for Flywire for two years. As a RM, Paul leads staff trainings, manages on-boarding processes, creates communication campaigns and more to ensure universities and students have the most effortless international payment experience possible. </a:t>
            </a:r>
          </a:p>
        </p:txBody>
      </p:sp>
      <p:sp>
        <p:nvSpPr>
          <p:cNvPr id="24" name="Content Placeholder 2">
            <a:extLst>
              <a:ext uri="{FF2B5EF4-FFF2-40B4-BE49-F238E27FC236}">
                <a16:creationId xmlns:a16="http://schemas.microsoft.com/office/drawing/2014/main" id="{52B29C6E-655D-8446-A444-D7E833C93614}"/>
              </a:ext>
            </a:extLst>
          </p:cNvPr>
          <p:cNvSpPr txBox="1">
            <a:spLocks/>
          </p:cNvSpPr>
          <p:nvPr/>
        </p:nvSpPr>
        <p:spPr>
          <a:xfrm>
            <a:off x="4195118" y="2036204"/>
            <a:ext cx="6249045" cy="887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Relationship Manager, Flywire</a:t>
            </a:r>
          </a:p>
          <a:p>
            <a:pPr marL="0" indent="0">
              <a:buNone/>
            </a:pPr>
            <a:br>
              <a:rPr lang="en-US" sz="2500" dirty="0"/>
            </a:br>
            <a:endParaRPr lang="en-US" sz="2500" dirty="0"/>
          </a:p>
        </p:txBody>
      </p:sp>
      <p:pic>
        <p:nvPicPr>
          <p:cNvPr id="8" name="Picture 7">
            <a:extLst>
              <a:ext uri="{FF2B5EF4-FFF2-40B4-BE49-F238E27FC236}">
                <a16:creationId xmlns:a16="http://schemas.microsoft.com/office/drawing/2014/main" id="{51BCB80C-AC91-444B-A6A3-08CDE60A02A5}"/>
              </a:ext>
            </a:extLst>
          </p:cNvPr>
          <p:cNvPicPr>
            <a:picLocks noChangeAspect="1"/>
          </p:cNvPicPr>
          <p:nvPr/>
        </p:nvPicPr>
        <p:blipFill>
          <a:blip r:embed="rId2"/>
          <a:stretch>
            <a:fillRect/>
          </a:stretch>
        </p:blipFill>
        <p:spPr>
          <a:xfrm>
            <a:off x="1260475" y="2086445"/>
            <a:ext cx="1727200" cy="850900"/>
          </a:xfrm>
          <a:prstGeom prst="rect">
            <a:avLst/>
          </a:prstGeom>
        </p:spPr>
      </p:pic>
    </p:spTree>
    <p:extLst>
      <p:ext uri="{BB962C8B-B14F-4D97-AF65-F5344CB8AC3E}">
        <p14:creationId xmlns:p14="http://schemas.microsoft.com/office/powerpoint/2010/main" val="10238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0B0EA2B-37EB-D444-917E-D2BCA74F90F8}"/>
              </a:ext>
            </a:extLst>
          </p:cNvPr>
          <p:cNvSpPr>
            <a:spLocks noGrp="1"/>
          </p:cNvSpPr>
          <p:nvPr>
            <p:ph idx="1"/>
          </p:nvPr>
        </p:nvSpPr>
        <p:spPr/>
        <p:txBody>
          <a:bodyPr>
            <a:normAutofit/>
          </a:bodyPr>
          <a:lstStyle/>
          <a:p>
            <a:pPr>
              <a:buFontTx/>
              <a:buChar char="-"/>
            </a:pPr>
            <a:r>
              <a:rPr lang="en-US" dirty="0"/>
              <a:t>International student trends</a:t>
            </a:r>
          </a:p>
          <a:p>
            <a:pPr>
              <a:buFontTx/>
              <a:buChar char="-"/>
            </a:pPr>
            <a:r>
              <a:rPr lang="en-US" dirty="0"/>
              <a:t>Payment options &amp; best practices</a:t>
            </a:r>
          </a:p>
          <a:p>
            <a:pPr>
              <a:buFontTx/>
              <a:buChar char="-"/>
            </a:pPr>
            <a:r>
              <a:rPr lang="en-US" dirty="0"/>
              <a:t>Fraud &amp; Security</a:t>
            </a:r>
          </a:p>
          <a:p>
            <a:pPr>
              <a:buFontTx/>
              <a:buChar char="-"/>
            </a:pPr>
            <a:r>
              <a:rPr lang="en-US" dirty="0"/>
              <a:t>Student outreach and communication</a:t>
            </a:r>
          </a:p>
          <a:p>
            <a:pPr>
              <a:buFontTx/>
              <a:buChar char="-"/>
            </a:pPr>
            <a:r>
              <a:rPr lang="en-US" dirty="0"/>
              <a:t>Collection</a:t>
            </a:r>
          </a:p>
          <a:p>
            <a:pPr>
              <a:buFontTx/>
              <a:buChar char="-"/>
            </a:pPr>
            <a:r>
              <a:rPr lang="en-US" dirty="0"/>
              <a:t>Summary / Q&amp;A </a:t>
            </a:r>
          </a:p>
          <a:p>
            <a:pPr marL="0" indent="0">
              <a:buNone/>
            </a:pPr>
            <a:endParaRPr lang="en-US" dirty="0"/>
          </a:p>
        </p:txBody>
      </p:sp>
    </p:spTree>
    <p:extLst>
      <p:ext uri="{BB962C8B-B14F-4D97-AF65-F5344CB8AC3E}">
        <p14:creationId xmlns:p14="http://schemas.microsoft.com/office/powerpoint/2010/main" val="2553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Why international payments matter...</a:t>
            </a:r>
          </a:p>
        </p:txBody>
      </p:sp>
      <p:pic>
        <p:nvPicPr>
          <p:cNvPr id="1026" name="Picture 2" descr="https://lh3.googleusercontent.com/hnwGhUna9bMaJJH-gVHvQKeg2H3g0VvX2r_y3opWw6eKfR_u1yon7edfeLrP8JxiuedtJMCZ0cuWEv69LsVs053cSmNzvgQLiFYmcfBLmRghON4DL4kBRHjhFG18WY2r883FtkOA7NfJ6FsbwA">
            <a:extLst>
              <a:ext uri="{FF2B5EF4-FFF2-40B4-BE49-F238E27FC236}">
                <a16:creationId xmlns:a16="http://schemas.microsoft.com/office/drawing/2014/main" id="{CC4BF348-E601-FD40-BD70-69B941564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466" y="3124693"/>
            <a:ext cx="2137191" cy="25984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3.googleusercontent.com/9CJzWi8HvDOGulT7LwzGSR02ZbXfL-W4S9gzcT1JS9JoTzkEyLdga21_5RkXwH_DLh-tXyyKJ_B0mCmC3s8KiN94sVIyqF_M-K5KTA_yPHIQt0vipktL6D8aRc16Nou5HEuE0-uBUq__tw82Pg">
            <a:extLst>
              <a:ext uri="{FF2B5EF4-FFF2-40B4-BE49-F238E27FC236}">
                <a16:creationId xmlns:a16="http://schemas.microsoft.com/office/drawing/2014/main" id="{CCE09991-BA94-894F-A46C-73BA64D89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73" y="3302328"/>
            <a:ext cx="3385868" cy="224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2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4061-8427-054F-980B-8C5C96EB1A82}"/>
              </a:ext>
            </a:extLst>
          </p:cNvPr>
          <p:cNvSpPr>
            <a:spLocks noGrp="1"/>
          </p:cNvSpPr>
          <p:nvPr>
            <p:ph type="title"/>
          </p:nvPr>
        </p:nvSpPr>
        <p:spPr/>
        <p:txBody>
          <a:bodyPr/>
          <a:lstStyle/>
          <a:p>
            <a:r>
              <a:rPr lang="en-US" dirty="0"/>
              <a:t>Why international payments matter...</a:t>
            </a:r>
          </a:p>
        </p:txBody>
      </p:sp>
      <p:pic>
        <p:nvPicPr>
          <p:cNvPr id="3" name="Picture 2">
            <a:extLst>
              <a:ext uri="{FF2B5EF4-FFF2-40B4-BE49-F238E27FC236}">
                <a16:creationId xmlns:a16="http://schemas.microsoft.com/office/drawing/2014/main" id="{812DFB1F-4847-484C-8BBB-AEEC3F5ECC72}"/>
              </a:ext>
            </a:extLst>
          </p:cNvPr>
          <p:cNvPicPr>
            <a:picLocks noChangeAspect="1"/>
          </p:cNvPicPr>
          <p:nvPr/>
        </p:nvPicPr>
        <p:blipFill>
          <a:blip r:embed="rId2"/>
          <a:stretch>
            <a:fillRect/>
          </a:stretch>
        </p:blipFill>
        <p:spPr>
          <a:xfrm>
            <a:off x="3854975" y="3916876"/>
            <a:ext cx="2664007" cy="1830948"/>
          </a:xfrm>
          <a:prstGeom prst="rect">
            <a:avLst/>
          </a:prstGeom>
        </p:spPr>
      </p:pic>
      <p:pic>
        <p:nvPicPr>
          <p:cNvPr id="6" name="Picture 5">
            <a:extLst>
              <a:ext uri="{FF2B5EF4-FFF2-40B4-BE49-F238E27FC236}">
                <a16:creationId xmlns:a16="http://schemas.microsoft.com/office/drawing/2014/main" id="{5B4737CB-56E2-C64B-9B55-7D334DC21E88}"/>
              </a:ext>
            </a:extLst>
          </p:cNvPr>
          <p:cNvPicPr>
            <a:picLocks noChangeAspect="1"/>
          </p:cNvPicPr>
          <p:nvPr/>
        </p:nvPicPr>
        <p:blipFill>
          <a:blip r:embed="rId3"/>
          <a:stretch>
            <a:fillRect/>
          </a:stretch>
        </p:blipFill>
        <p:spPr>
          <a:xfrm>
            <a:off x="6962385" y="1983489"/>
            <a:ext cx="2389013" cy="2838962"/>
          </a:xfrm>
          <a:prstGeom prst="rect">
            <a:avLst/>
          </a:prstGeom>
        </p:spPr>
      </p:pic>
      <p:pic>
        <p:nvPicPr>
          <p:cNvPr id="4" name="Picture 3">
            <a:extLst>
              <a:ext uri="{FF2B5EF4-FFF2-40B4-BE49-F238E27FC236}">
                <a16:creationId xmlns:a16="http://schemas.microsoft.com/office/drawing/2014/main" id="{25DED8DB-8179-C742-8542-3FCBCC235AD8}"/>
              </a:ext>
            </a:extLst>
          </p:cNvPr>
          <p:cNvPicPr>
            <a:picLocks noChangeAspect="1"/>
          </p:cNvPicPr>
          <p:nvPr/>
        </p:nvPicPr>
        <p:blipFill>
          <a:blip r:embed="rId4"/>
          <a:stretch>
            <a:fillRect/>
          </a:stretch>
        </p:blipFill>
        <p:spPr>
          <a:xfrm>
            <a:off x="8957090" y="3916876"/>
            <a:ext cx="2966250" cy="2107850"/>
          </a:xfrm>
          <a:prstGeom prst="rect">
            <a:avLst/>
          </a:prstGeom>
        </p:spPr>
      </p:pic>
    </p:spTree>
    <p:extLst>
      <p:ext uri="{BB962C8B-B14F-4D97-AF65-F5344CB8AC3E}">
        <p14:creationId xmlns:p14="http://schemas.microsoft.com/office/powerpoint/2010/main" val="414410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5324</TotalTime>
  <Words>1206</Words>
  <Application>Microsoft Macintosh PowerPoint</Application>
  <PresentationFormat>Widescreen</PresentationFormat>
  <Paragraphs>143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International Student Payment, Outreach &amp; Collection</vt:lpstr>
      <vt:lpstr>PowerPoint Presentation</vt:lpstr>
      <vt:lpstr>Who are we? USD </vt:lpstr>
      <vt:lpstr>Who are we? USD </vt:lpstr>
      <vt:lpstr>Who are we? USD </vt:lpstr>
      <vt:lpstr>Who are we? USD </vt:lpstr>
      <vt:lpstr>Agenda</vt:lpstr>
      <vt:lpstr>Why international payments matter...</vt:lpstr>
      <vt:lpstr>Why international payments matter...</vt:lpstr>
      <vt:lpstr>Why International payments matter…</vt:lpstr>
      <vt:lpstr>International student trends</vt:lpstr>
      <vt:lpstr>International student trends</vt:lpstr>
      <vt:lpstr>Who are we? USD </vt:lpstr>
      <vt:lpstr>PowerPoint Presentation</vt:lpstr>
      <vt:lpstr>PowerPoint Presentation</vt:lpstr>
      <vt:lpstr>PowerPoint Presentation</vt:lpstr>
      <vt:lpstr>International Payment Providers</vt:lpstr>
      <vt:lpstr>International Student Outreach</vt:lpstr>
      <vt:lpstr>Discuss: International Student Outreach </vt:lpstr>
      <vt:lpstr>Student Outreach Best Practices/Tips from USD: </vt:lpstr>
      <vt:lpstr>Student Outreach Best Practices/Tips from UCSB:</vt:lpstr>
      <vt:lpstr>China Particularities </vt:lpstr>
      <vt:lpstr>China Particularities </vt:lpstr>
      <vt:lpstr>Other Countries of Note:  </vt:lpstr>
      <vt:lpstr>PowerPoint Presentation</vt:lpstr>
      <vt:lpstr>International Student Collection</vt:lpstr>
      <vt:lpstr>In Conclusion – what to consider:  </vt:lpstr>
      <vt:lpstr>Extra tips by USD…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Student Outreach, Payment &amp; Collection</dc:title>
  <dc:creator>Paul Boston</dc:creator>
  <cp:lastModifiedBy>Paul Boston</cp:lastModifiedBy>
  <cp:revision>32</cp:revision>
  <dcterms:created xsi:type="dcterms:W3CDTF">2019-05-10T21:18:40Z</dcterms:created>
  <dcterms:modified xsi:type="dcterms:W3CDTF">2019-05-14T17:17:37Z</dcterms:modified>
</cp:coreProperties>
</file>