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18" r:id="rId1"/>
    <p:sldMasterId id="2147484031" r:id="rId2"/>
  </p:sldMasterIdLst>
  <p:notesMasterIdLst>
    <p:notesMasterId r:id="rId29"/>
  </p:notesMasterIdLst>
  <p:handoutMasterIdLst>
    <p:handoutMasterId r:id="rId30"/>
  </p:handoutMasterIdLst>
  <p:sldIdLst>
    <p:sldId id="327" r:id="rId3"/>
    <p:sldId id="371" r:id="rId4"/>
    <p:sldId id="389" r:id="rId5"/>
    <p:sldId id="364" r:id="rId6"/>
    <p:sldId id="317" r:id="rId7"/>
    <p:sldId id="349" r:id="rId8"/>
    <p:sldId id="339" r:id="rId9"/>
    <p:sldId id="351" r:id="rId10"/>
    <p:sldId id="340" r:id="rId11"/>
    <p:sldId id="354" r:id="rId12"/>
    <p:sldId id="330" r:id="rId13"/>
    <p:sldId id="369" r:id="rId14"/>
    <p:sldId id="370" r:id="rId15"/>
    <p:sldId id="356" r:id="rId16"/>
    <p:sldId id="365" r:id="rId17"/>
    <p:sldId id="357" r:id="rId18"/>
    <p:sldId id="257" r:id="rId19"/>
    <p:sldId id="258" r:id="rId20"/>
    <p:sldId id="391" r:id="rId21"/>
    <p:sldId id="362" r:id="rId22"/>
    <p:sldId id="367" r:id="rId23"/>
    <p:sldId id="368" r:id="rId24"/>
    <p:sldId id="366" r:id="rId25"/>
    <p:sldId id="363" r:id="rId26"/>
    <p:sldId id="358" r:id="rId27"/>
    <p:sldId id="359" r:id="rId28"/>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AF00"/>
    <a:srgbClr val="30D700"/>
    <a:srgbClr val="003BB1"/>
    <a:srgbClr val="00CC66"/>
    <a:srgbClr val="02060A"/>
    <a:srgbClr val="DAEDFE"/>
    <a:srgbClr val="00A2D8"/>
    <a:srgbClr val="00FFFC"/>
    <a:srgbClr val="829A54"/>
    <a:srgbClr val="70EC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536" autoAdjust="0"/>
    <p:restoredTop sz="91625" autoAdjust="0"/>
  </p:normalViewPr>
  <p:slideViewPr>
    <p:cSldViewPr snapToGrid="0" snapToObjects="1">
      <p:cViewPr varScale="1">
        <p:scale>
          <a:sx n="104" d="100"/>
          <a:sy n="104" d="100"/>
        </p:scale>
        <p:origin x="108" y="1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00" d="100"/>
          <a:sy n="100" d="100"/>
        </p:scale>
        <p:origin x="-3402" y="46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042382-A937-4A5C-A0A3-ECA5E692244B}"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90B8165A-ECA7-4263-8545-84165C12A568}">
      <dgm:prSet phldrT="[Text]"/>
      <dgm:spPr>
        <a:solidFill>
          <a:srgbClr val="00CC66"/>
        </a:solidFill>
      </dgm:spPr>
      <dgm:t>
        <a:bodyPr/>
        <a:lstStyle/>
        <a:p>
          <a:r>
            <a:rPr lang="en-US" dirty="0"/>
            <a:t>F1 </a:t>
          </a:r>
        </a:p>
      </dgm:t>
    </dgm:pt>
    <dgm:pt modelId="{10D0CAB1-4B22-4249-9AEB-C36E5DBE78B1}" type="parTrans" cxnId="{25FBC83A-52BD-4AD0-BE85-6671E611D111}">
      <dgm:prSet/>
      <dgm:spPr>
        <a:ln>
          <a:solidFill>
            <a:schemeClr val="tx2">
              <a:lumMod val="75000"/>
            </a:schemeClr>
          </a:solidFill>
        </a:ln>
      </dgm:spPr>
      <dgm:t>
        <a:bodyPr/>
        <a:lstStyle/>
        <a:p>
          <a:endParaRPr lang="en-US"/>
        </a:p>
      </dgm:t>
    </dgm:pt>
    <dgm:pt modelId="{8758D4E0-A270-431C-BBD1-8992412349F9}" type="sibTrans" cxnId="{25FBC83A-52BD-4AD0-BE85-6671E611D111}">
      <dgm:prSet/>
      <dgm:spPr/>
      <dgm:t>
        <a:bodyPr/>
        <a:lstStyle/>
        <a:p>
          <a:endParaRPr lang="en-US"/>
        </a:p>
      </dgm:t>
    </dgm:pt>
    <dgm:pt modelId="{E198F868-BD66-4B6D-BE62-F321760C7862}">
      <dgm:prSet phldrT="[Text]"/>
      <dgm:spPr>
        <a:solidFill>
          <a:srgbClr val="00CC66"/>
        </a:solidFill>
      </dgm:spPr>
      <dgm:t>
        <a:bodyPr/>
        <a:lstStyle/>
        <a:p>
          <a:r>
            <a:rPr lang="en-US" dirty="0"/>
            <a:t>J1</a:t>
          </a:r>
        </a:p>
      </dgm:t>
    </dgm:pt>
    <dgm:pt modelId="{4B9899C0-B55A-4676-A2A1-A068E5D98173}" type="parTrans" cxnId="{7FB8418D-26A3-4093-875D-F810EF46E808}">
      <dgm:prSet/>
      <dgm:spPr>
        <a:ln>
          <a:noFill/>
        </a:ln>
      </dgm:spPr>
      <dgm:t>
        <a:bodyPr/>
        <a:lstStyle/>
        <a:p>
          <a:endParaRPr lang="en-US"/>
        </a:p>
      </dgm:t>
    </dgm:pt>
    <dgm:pt modelId="{AD5E50B1-332A-4F93-A718-2DD4B9D2E88B}" type="sibTrans" cxnId="{7FB8418D-26A3-4093-875D-F810EF46E808}">
      <dgm:prSet/>
      <dgm:spPr/>
      <dgm:t>
        <a:bodyPr/>
        <a:lstStyle/>
        <a:p>
          <a:endParaRPr lang="en-US"/>
        </a:p>
      </dgm:t>
    </dgm:pt>
    <dgm:pt modelId="{0B0EAA98-7313-488B-B168-E3C9ED117B6A}" type="pres">
      <dgm:prSet presAssocID="{47042382-A937-4A5C-A0A3-ECA5E692244B}" presName="composite" presStyleCnt="0">
        <dgm:presLayoutVars>
          <dgm:chMax val="5"/>
          <dgm:dir/>
          <dgm:animLvl val="ctr"/>
          <dgm:resizeHandles val="exact"/>
        </dgm:presLayoutVars>
      </dgm:prSet>
      <dgm:spPr/>
      <dgm:t>
        <a:bodyPr/>
        <a:lstStyle/>
        <a:p>
          <a:endParaRPr lang="en-US"/>
        </a:p>
      </dgm:t>
    </dgm:pt>
    <dgm:pt modelId="{F1ECF133-1FC5-4E31-9DCF-DEB0503352D4}" type="pres">
      <dgm:prSet presAssocID="{47042382-A937-4A5C-A0A3-ECA5E692244B}" presName="cycle" presStyleCnt="0"/>
      <dgm:spPr/>
    </dgm:pt>
    <dgm:pt modelId="{4E24753F-C85A-4C5E-A233-B972231078BD}" type="pres">
      <dgm:prSet presAssocID="{47042382-A937-4A5C-A0A3-ECA5E692244B}" presName="centerShape" presStyleCnt="0"/>
      <dgm:spPr/>
    </dgm:pt>
    <dgm:pt modelId="{AA760E82-016E-4163-B5F7-B1772F508B7A}" type="pres">
      <dgm:prSet presAssocID="{47042382-A937-4A5C-A0A3-ECA5E692244B}" presName="connSite" presStyleLbl="node1" presStyleIdx="0" presStyleCnt="3"/>
      <dgm:spPr/>
    </dgm:pt>
    <dgm:pt modelId="{8F90E1ED-ED7B-4EA1-B28A-D07A1A2D559E}" type="pres">
      <dgm:prSet presAssocID="{47042382-A937-4A5C-A0A3-ECA5E692244B}" presName="visible" presStyleLbl="node1" presStyleIdx="0" presStyleCnt="3" custLinFactNeighborX="-7737" custLinFactNeighborY="-605"/>
      <dgm:spPr>
        <a:solidFill>
          <a:srgbClr val="FFFF00"/>
        </a:solidFill>
        <a:ln>
          <a:solidFill>
            <a:schemeClr val="tx1"/>
          </a:solidFill>
        </a:ln>
      </dgm:spPr>
    </dgm:pt>
    <dgm:pt modelId="{B55D95A7-FC90-4EB1-8AAC-65594F43D197}" type="pres">
      <dgm:prSet presAssocID="{10D0CAB1-4B22-4249-9AEB-C36E5DBE78B1}" presName="Name25" presStyleLbl="parChTrans1D1" presStyleIdx="0" presStyleCnt="2"/>
      <dgm:spPr/>
      <dgm:t>
        <a:bodyPr/>
        <a:lstStyle/>
        <a:p>
          <a:endParaRPr lang="en-US"/>
        </a:p>
      </dgm:t>
    </dgm:pt>
    <dgm:pt modelId="{453E6D76-E809-4FAB-A7A5-9236F4BB0BAB}" type="pres">
      <dgm:prSet presAssocID="{90B8165A-ECA7-4263-8545-84165C12A568}" presName="node" presStyleCnt="0"/>
      <dgm:spPr/>
    </dgm:pt>
    <dgm:pt modelId="{6AA7B5FC-0473-4C43-BB86-E296324E05A0}" type="pres">
      <dgm:prSet presAssocID="{90B8165A-ECA7-4263-8545-84165C12A568}" presName="parentNode" presStyleLbl="node1" presStyleIdx="1" presStyleCnt="3">
        <dgm:presLayoutVars>
          <dgm:chMax val="1"/>
          <dgm:bulletEnabled val="1"/>
        </dgm:presLayoutVars>
      </dgm:prSet>
      <dgm:spPr/>
      <dgm:t>
        <a:bodyPr/>
        <a:lstStyle/>
        <a:p>
          <a:endParaRPr lang="en-US"/>
        </a:p>
      </dgm:t>
    </dgm:pt>
    <dgm:pt modelId="{244824BB-4276-4F98-82B0-121AFEB3B611}" type="pres">
      <dgm:prSet presAssocID="{90B8165A-ECA7-4263-8545-84165C12A568}" presName="childNode" presStyleLbl="revTx" presStyleIdx="0" presStyleCnt="0">
        <dgm:presLayoutVars>
          <dgm:bulletEnabled val="1"/>
        </dgm:presLayoutVars>
      </dgm:prSet>
      <dgm:spPr/>
    </dgm:pt>
    <dgm:pt modelId="{4248558B-99A1-455C-B415-7F2A2A661B22}" type="pres">
      <dgm:prSet presAssocID="{4B9899C0-B55A-4676-A2A1-A068E5D98173}" presName="Name25" presStyleLbl="parChTrans1D1" presStyleIdx="1" presStyleCnt="2"/>
      <dgm:spPr/>
      <dgm:t>
        <a:bodyPr/>
        <a:lstStyle/>
        <a:p>
          <a:endParaRPr lang="en-US"/>
        </a:p>
      </dgm:t>
    </dgm:pt>
    <dgm:pt modelId="{229480B2-B6D2-40CF-9D96-A6701DB49C7D}" type="pres">
      <dgm:prSet presAssocID="{E198F868-BD66-4B6D-BE62-F321760C7862}" presName="node" presStyleCnt="0"/>
      <dgm:spPr/>
    </dgm:pt>
    <dgm:pt modelId="{6B0CCD81-2B2D-40B8-A0EC-D289276899F1}" type="pres">
      <dgm:prSet presAssocID="{E198F868-BD66-4B6D-BE62-F321760C7862}" presName="parentNode" presStyleLbl="node1" presStyleIdx="2" presStyleCnt="3">
        <dgm:presLayoutVars>
          <dgm:chMax val="1"/>
          <dgm:bulletEnabled val="1"/>
        </dgm:presLayoutVars>
      </dgm:prSet>
      <dgm:spPr/>
      <dgm:t>
        <a:bodyPr/>
        <a:lstStyle/>
        <a:p>
          <a:endParaRPr lang="en-US"/>
        </a:p>
      </dgm:t>
    </dgm:pt>
    <dgm:pt modelId="{FE48CCA8-6227-4425-9299-A21D852BFF91}" type="pres">
      <dgm:prSet presAssocID="{E198F868-BD66-4B6D-BE62-F321760C7862}" presName="childNode" presStyleLbl="revTx" presStyleIdx="0" presStyleCnt="0">
        <dgm:presLayoutVars>
          <dgm:bulletEnabled val="1"/>
        </dgm:presLayoutVars>
      </dgm:prSet>
      <dgm:spPr/>
    </dgm:pt>
  </dgm:ptLst>
  <dgm:cxnLst>
    <dgm:cxn modelId="{703B14BC-50DC-4452-8EEA-1C566F5797D1}" type="presOf" srcId="{4B9899C0-B55A-4676-A2A1-A068E5D98173}" destId="{4248558B-99A1-455C-B415-7F2A2A661B22}" srcOrd="0" destOrd="0" presId="urn:microsoft.com/office/officeart/2005/8/layout/radial2"/>
    <dgm:cxn modelId="{DD2A8C52-712B-4291-9DFC-54F98DF1B88F}" type="presOf" srcId="{47042382-A937-4A5C-A0A3-ECA5E692244B}" destId="{0B0EAA98-7313-488B-B168-E3C9ED117B6A}" srcOrd="0" destOrd="0" presId="urn:microsoft.com/office/officeart/2005/8/layout/radial2"/>
    <dgm:cxn modelId="{25FBC83A-52BD-4AD0-BE85-6671E611D111}" srcId="{47042382-A937-4A5C-A0A3-ECA5E692244B}" destId="{90B8165A-ECA7-4263-8545-84165C12A568}" srcOrd="0" destOrd="0" parTransId="{10D0CAB1-4B22-4249-9AEB-C36E5DBE78B1}" sibTransId="{8758D4E0-A270-431C-BBD1-8992412349F9}"/>
    <dgm:cxn modelId="{83C18DEB-CE43-438E-9AC6-6239098D28CA}" type="presOf" srcId="{90B8165A-ECA7-4263-8545-84165C12A568}" destId="{6AA7B5FC-0473-4C43-BB86-E296324E05A0}" srcOrd="0" destOrd="0" presId="urn:microsoft.com/office/officeart/2005/8/layout/radial2"/>
    <dgm:cxn modelId="{F3BAE731-B6DD-4C5D-B8B1-D529337CD832}" type="presOf" srcId="{10D0CAB1-4B22-4249-9AEB-C36E5DBE78B1}" destId="{B55D95A7-FC90-4EB1-8AAC-65594F43D197}" srcOrd="0" destOrd="0" presId="urn:microsoft.com/office/officeart/2005/8/layout/radial2"/>
    <dgm:cxn modelId="{7FB8418D-26A3-4093-875D-F810EF46E808}" srcId="{47042382-A937-4A5C-A0A3-ECA5E692244B}" destId="{E198F868-BD66-4B6D-BE62-F321760C7862}" srcOrd="1" destOrd="0" parTransId="{4B9899C0-B55A-4676-A2A1-A068E5D98173}" sibTransId="{AD5E50B1-332A-4F93-A718-2DD4B9D2E88B}"/>
    <dgm:cxn modelId="{EB0D1768-C000-4ED6-90B0-9256DBFB4E29}" type="presOf" srcId="{E198F868-BD66-4B6D-BE62-F321760C7862}" destId="{6B0CCD81-2B2D-40B8-A0EC-D289276899F1}" srcOrd="0" destOrd="0" presId="urn:microsoft.com/office/officeart/2005/8/layout/radial2"/>
    <dgm:cxn modelId="{37F6B46C-C2C5-4B56-BA64-354434D4AF19}" type="presParOf" srcId="{0B0EAA98-7313-488B-B168-E3C9ED117B6A}" destId="{F1ECF133-1FC5-4E31-9DCF-DEB0503352D4}" srcOrd="0" destOrd="0" presId="urn:microsoft.com/office/officeart/2005/8/layout/radial2"/>
    <dgm:cxn modelId="{D04FBF58-E85F-4BF4-8CE2-394182C8FED0}" type="presParOf" srcId="{F1ECF133-1FC5-4E31-9DCF-DEB0503352D4}" destId="{4E24753F-C85A-4C5E-A233-B972231078BD}" srcOrd="0" destOrd="0" presId="urn:microsoft.com/office/officeart/2005/8/layout/radial2"/>
    <dgm:cxn modelId="{CCD61F8D-EF3E-41CF-87F2-86CBADC222DD}" type="presParOf" srcId="{4E24753F-C85A-4C5E-A233-B972231078BD}" destId="{AA760E82-016E-4163-B5F7-B1772F508B7A}" srcOrd="0" destOrd="0" presId="urn:microsoft.com/office/officeart/2005/8/layout/radial2"/>
    <dgm:cxn modelId="{D8B0A92F-E229-4961-AE67-6C48F537AB25}" type="presParOf" srcId="{4E24753F-C85A-4C5E-A233-B972231078BD}" destId="{8F90E1ED-ED7B-4EA1-B28A-D07A1A2D559E}" srcOrd="1" destOrd="0" presId="urn:microsoft.com/office/officeart/2005/8/layout/radial2"/>
    <dgm:cxn modelId="{73BDCC2C-F2A5-47F1-82F8-25E2A2E6F3CD}" type="presParOf" srcId="{F1ECF133-1FC5-4E31-9DCF-DEB0503352D4}" destId="{B55D95A7-FC90-4EB1-8AAC-65594F43D197}" srcOrd="1" destOrd="0" presId="urn:microsoft.com/office/officeart/2005/8/layout/radial2"/>
    <dgm:cxn modelId="{2971F0F6-C516-4D81-9A11-0876A4DC35F6}" type="presParOf" srcId="{F1ECF133-1FC5-4E31-9DCF-DEB0503352D4}" destId="{453E6D76-E809-4FAB-A7A5-9236F4BB0BAB}" srcOrd="2" destOrd="0" presId="urn:microsoft.com/office/officeart/2005/8/layout/radial2"/>
    <dgm:cxn modelId="{74DEC002-1CCE-4A62-A963-A24D74D3F267}" type="presParOf" srcId="{453E6D76-E809-4FAB-A7A5-9236F4BB0BAB}" destId="{6AA7B5FC-0473-4C43-BB86-E296324E05A0}" srcOrd="0" destOrd="0" presId="urn:microsoft.com/office/officeart/2005/8/layout/radial2"/>
    <dgm:cxn modelId="{969BC7B4-A5AA-4C95-BDD6-03227B6E8696}" type="presParOf" srcId="{453E6D76-E809-4FAB-A7A5-9236F4BB0BAB}" destId="{244824BB-4276-4F98-82B0-121AFEB3B611}" srcOrd="1" destOrd="0" presId="urn:microsoft.com/office/officeart/2005/8/layout/radial2"/>
    <dgm:cxn modelId="{1E3374FD-2F86-4869-AAE9-18EC6A3B549A}" type="presParOf" srcId="{F1ECF133-1FC5-4E31-9DCF-DEB0503352D4}" destId="{4248558B-99A1-455C-B415-7F2A2A661B22}" srcOrd="3" destOrd="0" presId="urn:microsoft.com/office/officeart/2005/8/layout/radial2"/>
    <dgm:cxn modelId="{E86A08CE-6E16-43CB-9403-C2024960A05A}" type="presParOf" srcId="{F1ECF133-1FC5-4E31-9DCF-DEB0503352D4}" destId="{229480B2-B6D2-40CF-9D96-A6701DB49C7D}" srcOrd="4" destOrd="0" presId="urn:microsoft.com/office/officeart/2005/8/layout/radial2"/>
    <dgm:cxn modelId="{25B2F64E-7934-4EC8-8B2B-9081A973DCA4}" type="presParOf" srcId="{229480B2-B6D2-40CF-9D96-A6701DB49C7D}" destId="{6B0CCD81-2B2D-40B8-A0EC-D289276899F1}" srcOrd="0" destOrd="0" presId="urn:microsoft.com/office/officeart/2005/8/layout/radial2"/>
    <dgm:cxn modelId="{7A2EC86E-01A9-4D5B-BF5F-06683858C8ED}" type="presParOf" srcId="{229480B2-B6D2-40CF-9D96-A6701DB49C7D}" destId="{FE48CCA8-6227-4425-9299-A21D852BFF91}"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EF765F-A64B-46D4-8489-C790A5DBB314}" type="doc">
      <dgm:prSet loTypeId="urn:microsoft.com/office/officeart/2005/8/layout/cycle2" loCatId="cycle" qsTypeId="urn:microsoft.com/office/officeart/2005/8/quickstyle/simple1" qsCatId="simple" csTypeId="urn:microsoft.com/office/officeart/2005/8/colors/colorful1#1" csCatId="colorful" phldr="1"/>
      <dgm:spPr/>
      <dgm:t>
        <a:bodyPr/>
        <a:lstStyle/>
        <a:p>
          <a:endParaRPr lang="en-US"/>
        </a:p>
      </dgm:t>
    </dgm:pt>
    <dgm:pt modelId="{CA9A7D7D-3475-4179-BED1-61AF0D97A258}">
      <dgm:prSet phldrT="[Text]" custT="1"/>
      <dgm:spPr/>
      <dgm:t>
        <a:bodyPr/>
        <a:lstStyle/>
        <a:p>
          <a:endParaRPr lang="en-US" sz="2200" dirty="0"/>
        </a:p>
      </dgm:t>
    </dgm:pt>
    <dgm:pt modelId="{CE6B6747-B84F-4F67-8798-62C6AD61E3B1}" type="parTrans" cxnId="{21DA02A1-D73F-4761-8EA9-0B1A26F95E6C}">
      <dgm:prSet/>
      <dgm:spPr/>
      <dgm:t>
        <a:bodyPr/>
        <a:lstStyle/>
        <a:p>
          <a:endParaRPr lang="en-US"/>
        </a:p>
      </dgm:t>
    </dgm:pt>
    <dgm:pt modelId="{68D20FE9-A4BD-4C4E-B732-351075E1ED2C}" type="sibTrans" cxnId="{21DA02A1-D73F-4761-8EA9-0B1A26F95E6C}">
      <dgm:prSet/>
      <dgm:spPr/>
      <dgm:t>
        <a:bodyPr/>
        <a:lstStyle/>
        <a:p>
          <a:endParaRPr lang="en-US"/>
        </a:p>
      </dgm:t>
    </dgm:pt>
    <dgm:pt modelId="{96A81F28-EBCC-4CD2-A732-DFE2BA71A065}">
      <dgm:prSet phldrT="[Text]" custT="1"/>
      <dgm:spPr/>
      <dgm:t>
        <a:bodyPr/>
        <a:lstStyle/>
        <a:p>
          <a:r>
            <a:rPr lang="en-US" sz="2400" b="1" dirty="0"/>
            <a:t> </a:t>
          </a:r>
          <a:endParaRPr lang="en-US" sz="2000" b="1" dirty="0"/>
        </a:p>
      </dgm:t>
    </dgm:pt>
    <dgm:pt modelId="{05EBCFB7-3BA5-4FF9-BCD3-EF7AB0EF2C8A}" type="parTrans" cxnId="{06240789-FEA4-47AC-975F-41870F94E46B}">
      <dgm:prSet/>
      <dgm:spPr/>
      <dgm:t>
        <a:bodyPr/>
        <a:lstStyle/>
        <a:p>
          <a:endParaRPr lang="en-US"/>
        </a:p>
      </dgm:t>
    </dgm:pt>
    <dgm:pt modelId="{A9F54CA4-FED3-4AC4-AD5D-E33C63A48B9E}" type="sibTrans" cxnId="{06240789-FEA4-47AC-975F-41870F94E46B}">
      <dgm:prSet/>
      <dgm:spPr/>
      <dgm:t>
        <a:bodyPr/>
        <a:lstStyle/>
        <a:p>
          <a:endParaRPr lang="en-US"/>
        </a:p>
      </dgm:t>
    </dgm:pt>
    <dgm:pt modelId="{2DBE1166-7C49-4F0E-A93E-3AEB958AED48}">
      <dgm:prSet phldrT="[Text]" custT="1"/>
      <dgm:spPr/>
      <dgm:t>
        <a:bodyPr/>
        <a:lstStyle/>
        <a:p>
          <a:r>
            <a:rPr lang="en-US" sz="2400" b="1" dirty="0"/>
            <a:t> </a:t>
          </a:r>
        </a:p>
      </dgm:t>
    </dgm:pt>
    <dgm:pt modelId="{1E124595-F88F-4058-8659-345F8733501E}" type="parTrans" cxnId="{A9AD4DE8-34E2-4DF0-84BC-0A8D47699BCA}">
      <dgm:prSet/>
      <dgm:spPr/>
      <dgm:t>
        <a:bodyPr/>
        <a:lstStyle/>
        <a:p>
          <a:endParaRPr lang="en-US"/>
        </a:p>
      </dgm:t>
    </dgm:pt>
    <dgm:pt modelId="{CCC5CAC3-B511-4226-9769-E5F2158841A9}" type="sibTrans" cxnId="{A9AD4DE8-34E2-4DF0-84BC-0A8D47699BCA}">
      <dgm:prSet/>
      <dgm:spPr/>
      <dgm:t>
        <a:bodyPr/>
        <a:lstStyle/>
        <a:p>
          <a:endParaRPr lang="en-US"/>
        </a:p>
      </dgm:t>
    </dgm:pt>
    <dgm:pt modelId="{34ADAB26-43AE-4B27-8A6C-162C015DD9D9}">
      <dgm:prSet phldrT="[Text]" custT="1"/>
      <dgm:spPr/>
      <dgm:t>
        <a:bodyPr/>
        <a:lstStyle/>
        <a:p>
          <a:endParaRPr lang="en-US" sz="2400" dirty="0"/>
        </a:p>
      </dgm:t>
    </dgm:pt>
    <dgm:pt modelId="{55FA749C-F1BF-4750-B122-6A0712A52A74}" type="parTrans" cxnId="{3D435FF6-0C92-4645-8D3E-C07A5B0146C7}">
      <dgm:prSet/>
      <dgm:spPr/>
      <dgm:t>
        <a:bodyPr/>
        <a:lstStyle/>
        <a:p>
          <a:endParaRPr lang="en-US"/>
        </a:p>
      </dgm:t>
    </dgm:pt>
    <dgm:pt modelId="{D1761880-65E9-49F8-AB9A-AF7B223EBAF5}" type="sibTrans" cxnId="{3D435FF6-0C92-4645-8D3E-C07A5B0146C7}">
      <dgm:prSet/>
      <dgm:spPr/>
      <dgm:t>
        <a:bodyPr/>
        <a:lstStyle/>
        <a:p>
          <a:endParaRPr lang="en-US"/>
        </a:p>
      </dgm:t>
    </dgm:pt>
    <dgm:pt modelId="{047285D3-05DE-41DF-B180-E039AF7F4FE8}">
      <dgm:prSet phldrT="[Text]" custT="1"/>
      <dgm:spPr/>
      <dgm:t>
        <a:bodyPr/>
        <a:lstStyle/>
        <a:p>
          <a:r>
            <a:rPr lang="en-US" sz="2400" b="1" dirty="0"/>
            <a:t>Work the Plan</a:t>
          </a:r>
        </a:p>
      </dgm:t>
    </dgm:pt>
    <dgm:pt modelId="{25696DD6-6ED5-4EBD-A3FE-E14506CBB4C6}" type="parTrans" cxnId="{AB60478A-C2D2-4D1A-8E0D-43FDB3434B52}">
      <dgm:prSet/>
      <dgm:spPr/>
      <dgm:t>
        <a:bodyPr/>
        <a:lstStyle/>
        <a:p>
          <a:endParaRPr lang="en-US"/>
        </a:p>
      </dgm:t>
    </dgm:pt>
    <dgm:pt modelId="{137DEA7D-0224-4C23-99C8-68E880D3438B}" type="sibTrans" cxnId="{AB60478A-C2D2-4D1A-8E0D-43FDB3434B52}">
      <dgm:prSet/>
      <dgm:spPr/>
      <dgm:t>
        <a:bodyPr/>
        <a:lstStyle/>
        <a:p>
          <a:endParaRPr lang="en-US"/>
        </a:p>
      </dgm:t>
    </dgm:pt>
    <dgm:pt modelId="{54431E79-6008-47D6-A79C-7C491F2340E2}" type="pres">
      <dgm:prSet presAssocID="{B0EF765F-A64B-46D4-8489-C790A5DBB314}" presName="cycle" presStyleCnt="0">
        <dgm:presLayoutVars>
          <dgm:dir/>
          <dgm:resizeHandles val="exact"/>
        </dgm:presLayoutVars>
      </dgm:prSet>
      <dgm:spPr/>
      <dgm:t>
        <a:bodyPr/>
        <a:lstStyle/>
        <a:p>
          <a:endParaRPr lang="en-US"/>
        </a:p>
      </dgm:t>
    </dgm:pt>
    <dgm:pt modelId="{FAFEB295-2BD3-4201-8BF0-E2BE806C34D7}" type="pres">
      <dgm:prSet presAssocID="{CA9A7D7D-3475-4179-BED1-61AF0D97A258}" presName="node" presStyleLbl="node1" presStyleIdx="0" presStyleCnt="5" custScaleX="97293" custScaleY="92998">
        <dgm:presLayoutVars>
          <dgm:bulletEnabled val="1"/>
        </dgm:presLayoutVars>
      </dgm:prSet>
      <dgm:spPr/>
      <dgm:t>
        <a:bodyPr/>
        <a:lstStyle/>
        <a:p>
          <a:endParaRPr lang="en-US"/>
        </a:p>
      </dgm:t>
    </dgm:pt>
    <dgm:pt modelId="{83AAABDC-4D91-4B67-BD12-F7975AB88361}" type="pres">
      <dgm:prSet presAssocID="{68D20FE9-A4BD-4C4E-B732-351075E1ED2C}" presName="sibTrans" presStyleLbl="sibTrans2D1" presStyleIdx="0" presStyleCnt="5"/>
      <dgm:spPr/>
      <dgm:t>
        <a:bodyPr/>
        <a:lstStyle/>
        <a:p>
          <a:endParaRPr lang="en-US"/>
        </a:p>
      </dgm:t>
    </dgm:pt>
    <dgm:pt modelId="{D137FA71-BD58-440F-A228-B2CCB3EE3BBC}" type="pres">
      <dgm:prSet presAssocID="{68D20FE9-A4BD-4C4E-B732-351075E1ED2C}" presName="connectorText" presStyleLbl="sibTrans2D1" presStyleIdx="0" presStyleCnt="5"/>
      <dgm:spPr/>
      <dgm:t>
        <a:bodyPr/>
        <a:lstStyle/>
        <a:p>
          <a:endParaRPr lang="en-US"/>
        </a:p>
      </dgm:t>
    </dgm:pt>
    <dgm:pt modelId="{D032C0BF-3E6D-4271-87F1-11A3D252B837}" type="pres">
      <dgm:prSet presAssocID="{96A81F28-EBCC-4CD2-A732-DFE2BA71A065}" presName="node" presStyleLbl="node1" presStyleIdx="1" presStyleCnt="5">
        <dgm:presLayoutVars>
          <dgm:bulletEnabled val="1"/>
        </dgm:presLayoutVars>
      </dgm:prSet>
      <dgm:spPr/>
      <dgm:t>
        <a:bodyPr/>
        <a:lstStyle/>
        <a:p>
          <a:endParaRPr lang="en-US"/>
        </a:p>
      </dgm:t>
    </dgm:pt>
    <dgm:pt modelId="{25DEFB92-FF5D-405F-87F2-E322B53D9465}" type="pres">
      <dgm:prSet presAssocID="{A9F54CA4-FED3-4AC4-AD5D-E33C63A48B9E}" presName="sibTrans" presStyleLbl="sibTrans2D1" presStyleIdx="1" presStyleCnt="5"/>
      <dgm:spPr/>
      <dgm:t>
        <a:bodyPr/>
        <a:lstStyle/>
        <a:p>
          <a:endParaRPr lang="en-US"/>
        </a:p>
      </dgm:t>
    </dgm:pt>
    <dgm:pt modelId="{7F2361DA-CBD0-4655-971F-5C3DA9A0BC8A}" type="pres">
      <dgm:prSet presAssocID="{A9F54CA4-FED3-4AC4-AD5D-E33C63A48B9E}" presName="connectorText" presStyleLbl="sibTrans2D1" presStyleIdx="1" presStyleCnt="5"/>
      <dgm:spPr/>
      <dgm:t>
        <a:bodyPr/>
        <a:lstStyle/>
        <a:p>
          <a:endParaRPr lang="en-US"/>
        </a:p>
      </dgm:t>
    </dgm:pt>
    <dgm:pt modelId="{FD5F5076-9940-4083-A2B7-A56B1042FA26}" type="pres">
      <dgm:prSet presAssocID="{2DBE1166-7C49-4F0E-A93E-3AEB958AED48}" presName="node" presStyleLbl="node1" presStyleIdx="2" presStyleCnt="5">
        <dgm:presLayoutVars>
          <dgm:bulletEnabled val="1"/>
        </dgm:presLayoutVars>
      </dgm:prSet>
      <dgm:spPr/>
      <dgm:t>
        <a:bodyPr/>
        <a:lstStyle/>
        <a:p>
          <a:endParaRPr lang="en-US"/>
        </a:p>
      </dgm:t>
    </dgm:pt>
    <dgm:pt modelId="{076B17A8-D13B-4EB9-9E40-7220C8FC697F}" type="pres">
      <dgm:prSet presAssocID="{CCC5CAC3-B511-4226-9769-E5F2158841A9}" presName="sibTrans" presStyleLbl="sibTrans2D1" presStyleIdx="2" presStyleCnt="5"/>
      <dgm:spPr/>
      <dgm:t>
        <a:bodyPr/>
        <a:lstStyle/>
        <a:p>
          <a:endParaRPr lang="en-US"/>
        </a:p>
      </dgm:t>
    </dgm:pt>
    <dgm:pt modelId="{E1EBE896-9B48-4BBB-B3B6-CDF27848A94A}" type="pres">
      <dgm:prSet presAssocID="{CCC5CAC3-B511-4226-9769-E5F2158841A9}" presName="connectorText" presStyleLbl="sibTrans2D1" presStyleIdx="2" presStyleCnt="5"/>
      <dgm:spPr/>
      <dgm:t>
        <a:bodyPr/>
        <a:lstStyle/>
        <a:p>
          <a:endParaRPr lang="en-US"/>
        </a:p>
      </dgm:t>
    </dgm:pt>
    <dgm:pt modelId="{78B6DA70-B5D9-4903-9DC1-8BFD7439D42F}" type="pres">
      <dgm:prSet presAssocID="{34ADAB26-43AE-4B27-8A6C-162C015DD9D9}" presName="node" presStyleLbl="node1" presStyleIdx="3" presStyleCnt="5">
        <dgm:presLayoutVars>
          <dgm:bulletEnabled val="1"/>
        </dgm:presLayoutVars>
      </dgm:prSet>
      <dgm:spPr/>
      <dgm:t>
        <a:bodyPr/>
        <a:lstStyle/>
        <a:p>
          <a:endParaRPr lang="en-US"/>
        </a:p>
      </dgm:t>
    </dgm:pt>
    <dgm:pt modelId="{3C0D20DA-E7F3-402D-B2ED-4091288C5CDD}" type="pres">
      <dgm:prSet presAssocID="{D1761880-65E9-49F8-AB9A-AF7B223EBAF5}" presName="sibTrans" presStyleLbl="sibTrans2D1" presStyleIdx="3" presStyleCnt="5"/>
      <dgm:spPr/>
      <dgm:t>
        <a:bodyPr/>
        <a:lstStyle/>
        <a:p>
          <a:endParaRPr lang="en-US"/>
        </a:p>
      </dgm:t>
    </dgm:pt>
    <dgm:pt modelId="{C2C1FC1E-4CBF-42F4-BAD4-79797EB0E6E2}" type="pres">
      <dgm:prSet presAssocID="{D1761880-65E9-49F8-AB9A-AF7B223EBAF5}" presName="connectorText" presStyleLbl="sibTrans2D1" presStyleIdx="3" presStyleCnt="5"/>
      <dgm:spPr/>
      <dgm:t>
        <a:bodyPr/>
        <a:lstStyle/>
        <a:p>
          <a:endParaRPr lang="en-US"/>
        </a:p>
      </dgm:t>
    </dgm:pt>
    <dgm:pt modelId="{1296364D-325B-4CE6-BC14-AE1F3616DE59}" type="pres">
      <dgm:prSet presAssocID="{047285D3-05DE-41DF-B180-E039AF7F4FE8}" presName="node" presStyleLbl="node1" presStyleIdx="4" presStyleCnt="5" custRadScaleRad="102099" custRadScaleInc="-3622">
        <dgm:presLayoutVars>
          <dgm:bulletEnabled val="1"/>
        </dgm:presLayoutVars>
      </dgm:prSet>
      <dgm:spPr/>
      <dgm:t>
        <a:bodyPr/>
        <a:lstStyle/>
        <a:p>
          <a:endParaRPr lang="en-US"/>
        </a:p>
      </dgm:t>
    </dgm:pt>
    <dgm:pt modelId="{112D4B7D-B4D5-4209-8DB9-B89A8E2FAFE7}" type="pres">
      <dgm:prSet presAssocID="{137DEA7D-0224-4C23-99C8-68E880D3438B}" presName="sibTrans" presStyleLbl="sibTrans2D1" presStyleIdx="4" presStyleCnt="5"/>
      <dgm:spPr/>
      <dgm:t>
        <a:bodyPr/>
        <a:lstStyle/>
        <a:p>
          <a:endParaRPr lang="en-US"/>
        </a:p>
      </dgm:t>
    </dgm:pt>
    <dgm:pt modelId="{57DD4DF1-F358-4128-9AC5-8FB12B361D56}" type="pres">
      <dgm:prSet presAssocID="{137DEA7D-0224-4C23-99C8-68E880D3438B}" presName="connectorText" presStyleLbl="sibTrans2D1" presStyleIdx="4" presStyleCnt="5"/>
      <dgm:spPr/>
      <dgm:t>
        <a:bodyPr/>
        <a:lstStyle/>
        <a:p>
          <a:endParaRPr lang="en-US"/>
        </a:p>
      </dgm:t>
    </dgm:pt>
  </dgm:ptLst>
  <dgm:cxnLst>
    <dgm:cxn modelId="{AB60478A-C2D2-4D1A-8E0D-43FDB3434B52}" srcId="{B0EF765F-A64B-46D4-8489-C790A5DBB314}" destId="{047285D3-05DE-41DF-B180-E039AF7F4FE8}" srcOrd="4" destOrd="0" parTransId="{25696DD6-6ED5-4EBD-A3FE-E14506CBB4C6}" sibTransId="{137DEA7D-0224-4C23-99C8-68E880D3438B}"/>
    <dgm:cxn modelId="{910EA714-C41F-4833-8A3C-96E029CA265E}" type="presOf" srcId="{68D20FE9-A4BD-4C4E-B732-351075E1ED2C}" destId="{D137FA71-BD58-440F-A228-B2CCB3EE3BBC}" srcOrd="1" destOrd="0" presId="urn:microsoft.com/office/officeart/2005/8/layout/cycle2"/>
    <dgm:cxn modelId="{E1D31C43-AAB1-4114-8DCC-31ECFA340986}" type="presOf" srcId="{CA9A7D7D-3475-4179-BED1-61AF0D97A258}" destId="{FAFEB295-2BD3-4201-8BF0-E2BE806C34D7}" srcOrd="0" destOrd="0" presId="urn:microsoft.com/office/officeart/2005/8/layout/cycle2"/>
    <dgm:cxn modelId="{154FB228-ED4F-40FF-9892-0EFD6A35E6C5}" type="presOf" srcId="{CCC5CAC3-B511-4226-9769-E5F2158841A9}" destId="{E1EBE896-9B48-4BBB-B3B6-CDF27848A94A}" srcOrd="1" destOrd="0" presId="urn:microsoft.com/office/officeart/2005/8/layout/cycle2"/>
    <dgm:cxn modelId="{06240789-FEA4-47AC-975F-41870F94E46B}" srcId="{B0EF765F-A64B-46D4-8489-C790A5DBB314}" destId="{96A81F28-EBCC-4CD2-A732-DFE2BA71A065}" srcOrd="1" destOrd="0" parTransId="{05EBCFB7-3BA5-4FF9-BCD3-EF7AB0EF2C8A}" sibTransId="{A9F54CA4-FED3-4AC4-AD5D-E33C63A48B9E}"/>
    <dgm:cxn modelId="{3D435FF6-0C92-4645-8D3E-C07A5B0146C7}" srcId="{B0EF765F-A64B-46D4-8489-C790A5DBB314}" destId="{34ADAB26-43AE-4B27-8A6C-162C015DD9D9}" srcOrd="3" destOrd="0" parTransId="{55FA749C-F1BF-4750-B122-6A0712A52A74}" sibTransId="{D1761880-65E9-49F8-AB9A-AF7B223EBAF5}"/>
    <dgm:cxn modelId="{A59155BC-7E2C-4C87-B084-F039A32A9CA2}" type="presOf" srcId="{34ADAB26-43AE-4B27-8A6C-162C015DD9D9}" destId="{78B6DA70-B5D9-4903-9DC1-8BFD7439D42F}" srcOrd="0" destOrd="0" presId="urn:microsoft.com/office/officeart/2005/8/layout/cycle2"/>
    <dgm:cxn modelId="{AF7AD4B9-19A4-451C-8B85-78BF1298D855}" type="presOf" srcId="{A9F54CA4-FED3-4AC4-AD5D-E33C63A48B9E}" destId="{7F2361DA-CBD0-4655-971F-5C3DA9A0BC8A}" srcOrd="1" destOrd="0" presId="urn:microsoft.com/office/officeart/2005/8/layout/cycle2"/>
    <dgm:cxn modelId="{ACDD9AD7-ADEE-470A-922B-DF1933E21383}" type="presOf" srcId="{047285D3-05DE-41DF-B180-E039AF7F4FE8}" destId="{1296364D-325B-4CE6-BC14-AE1F3616DE59}" srcOrd="0" destOrd="0" presId="urn:microsoft.com/office/officeart/2005/8/layout/cycle2"/>
    <dgm:cxn modelId="{438FEB17-5C9F-4E90-96AA-60EF845239FF}" type="presOf" srcId="{D1761880-65E9-49F8-AB9A-AF7B223EBAF5}" destId="{3C0D20DA-E7F3-402D-B2ED-4091288C5CDD}" srcOrd="0" destOrd="0" presId="urn:microsoft.com/office/officeart/2005/8/layout/cycle2"/>
    <dgm:cxn modelId="{A9AD4DE8-34E2-4DF0-84BC-0A8D47699BCA}" srcId="{B0EF765F-A64B-46D4-8489-C790A5DBB314}" destId="{2DBE1166-7C49-4F0E-A93E-3AEB958AED48}" srcOrd="2" destOrd="0" parTransId="{1E124595-F88F-4058-8659-345F8733501E}" sibTransId="{CCC5CAC3-B511-4226-9769-E5F2158841A9}"/>
    <dgm:cxn modelId="{FB9F33A2-3093-436B-B0A5-DA5B2EB3CA41}" type="presOf" srcId="{2DBE1166-7C49-4F0E-A93E-3AEB958AED48}" destId="{FD5F5076-9940-4083-A2B7-A56B1042FA26}" srcOrd="0" destOrd="0" presId="urn:microsoft.com/office/officeart/2005/8/layout/cycle2"/>
    <dgm:cxn modelId="{36CE3FE4-7AB4-4F04-8F16-A27B5A57C213}" type="presOf" srcId="{A9F54CA4-FED3-4AC4-AD5D-E33C63A48B9E}" destId="{25DEFB92-FF5D-405F-87F2-E322B53D9465}" srcOrd="0" destOrd="0" presId="urn:microsoft.com/office/officeart/2005/8/layout/cycle2"/>
    <dgm:cxn modelId="{4E325610-2D17-4283-A7CE-648557DAB3AA}" type="presOf" srcId="{CCC5CAC3-B511-4226-9769-E5F2158841A9}" destId="{076B17A8-D13B-4EB9-9E40-7220C8FC697F}" srcOrd="0" destOrd="0" presId="urn:microsoft.com/office/officeart/2005/8/layout/cycle2"/>
    <dgm:cxn modelId="{5EFD2A6A-91EF-4E80-91BC-DDF2EEC6B7B2}" type="presOf" srcId="{68D20FE9-A4BD-4C4E-B732-351075E1ED2C}" destId="{83AAABDC-4D91-4B67-BD12-F7975AB88361}" srcOrd="0" destOrd="0" presId="urn:microsoft.com/office/officeart/2005/8/layout/cycle2"/>
    <dgm:cxn modelId="{CE925EA0-6114-47A1-9720-12D98A66287D}" type="presOf" srcId="{137DEA7D-0224-4C23-99C8-68E880D3438B}" destId="{57DD4DF1-F358-4128-9AC5-8FB12B361D56}" srcOrd="1" destOrd="0" presId="urn:microsoft.com/office/officeart/2005/8/layout/cycle2"/>
    <dgm:cxn modelId="{2C02DC7A-D299-4610-8C27-C47DFE43E8E0}" type="presOf" srcId="{D1761880-65E9-49F8-AB9A-AF7B223EBAF5}" destId="{C2C1FC1E-4CBF-42F4-BAD4-79797EB0E6E2}" srcOrd="1" destOrd="0" presId="urn:microsoft.com/office/officeart/2005/8/layout/cycle2"/>
    <dgm:cxn modelId="{1EDB7769-13DE-46FC-A606-088CA09B1A69}" type="presOf" srcId="{B0EF765F-A64B-46D4-8489-C790A5DBB314}" destId="{54431E79-6008-47D6-A79C-7C491F2340E2}" srcOrd="0" destOrd="0" presId="urn:microsoft.com/office/officeart/2005/8/layout/cycle2"/>
    <dgm:cxn modelId="{E1400221-920B-424B-8CBE-6E347A9E149E}" type="presOf" srcId="{137DEA7D-0224-4C23-99C8-68E880D3438B}" destId="{112D4B7D-B4D5-4209-8DB9-B89A8E2FAFE7}" srcOrd="0" destOrd="0" presId="urn:microsoft.com/office/officeart/2005/8/layout/cycle2"/>
    <dgm:cxn modelId="{21F52C5E-33A2-4C2E-B033-C30A02E130A8}" type="presOf" srcId="{96A81F28-EBCC-4CD2-A732-DFE2BA71A065}" destId="{D032C0BF-3E6D-4271-87F1-11A3D252B837}" srcOrd="0" destOrd="0" presId="urn:microsoft.com/office/officeart/2005/8/layout/cycle2"/>
    <dgm:cxn modelId="{21DA02A1-D73F-4761-8EA9-0B1A26F95E6C}" srcId="{B0EF765F-A64B-46D4-8489-C790A5DBB314}" destId="{CA9A7D7D-3475-4179-BED1-61AF0D97A258}" srcOrd="0" destOrd="0" parTransId="{CE6B6747-B84F-4F67-8798-62C6AD61E3B1}" sibTransId="{68D20FE9-A4BD-4C4E-B732-351075E1ED2C}"/>
    <dgm:cxn modelId="{C2C4C812-1772-4815-8E32-5DADFF74FF1E}" type="presParOf" srcId="{54431E79-6008-47D6-A79C-7C491F2340E2}" destId="{FAFEB295-2BD3-4201-8BF0-E2BE806C34D7}" srcOrd="0" destOrd="0" presId="urn:microsoft.com/office/officeart/2005/8/layout/cycle2"/>
    <dgm:cxn modelId="{F9FEE570-BCFA-4A1D-B3F7-CD2D9576F1A8}" type="presParOf" srcId="{54431E79-6008-47D6-A79C-7C491F2340E2}" destId="{83AAABDC-4D91-4B67-BD12-F7975AB88361}" srcOrd="1" destOrd="0" presId="urn:microsoft.com/office/officeart/2005/8/layout/cycle2"/>
    <dgm:cxn modelId="{9342ABBD-56BD-43E7-8A38-78364F5FDE25}" type="presParOf" srcId="{83AAABDC-4D91-4B67-BD12-F7975AB88361}" destId="{D137FA71-BD58-440F-A228-B2CCB3EE3BBC}" srcOrd="0" destOrd="0" presId="urn:microsoft.com/office/officeart/2005/8/layout/cycle2"/>
    <dgm:cxn modelId="{C48B0DB9-6BA1-40FD-A0B6-AF5C212A541C}" type="presParOf" srcId="{54431E79-6008-47D6-A79C-7C491F2340E2}" destId="{D032C0BF-3E6D-4271-87F1-11A3D252B837}" srcOrd="2" destOrd="0" presId="urn:microsoft.com/office/officeart/2005/8/layout/cycle2"/>
    <dgm:cxn modelId="{9A2195F4-FB6E-42A9-BA1E-C62195AD1601}" type="presParOf" srcId="{54431E79-6008-47D6-A79C-7C491F2340E2}" destId="{25DEFB92-FF5D-405F-87F2-E322B53D9465}" srcOrd="3" destOrd="0" presId="urn:microsoft.com/office/officeart/2005/8/layout/cycle2"/>
    <dgm:cxn modelId="{95D49C57-C8A8-4E49-A013-6CD6B18FE8B2}" type="presParOf" srcId="{25DEFB92-FF5D-405F-87F2-E322B53D9465}" destId="{7F2361DA-CBD0-4655-971F-5C3DA9A0BC8A}" srcOrd="0" destOrd="0" presId="urn:microsoft.com/office/officeart/2005/8/layout/cycle2"/>
    <dgm:cxn modelId="{756FB5FD-6FE7-474F-A1AF-DB76FD9C305B}" type="presParOf" srcId="{54431E79-6008-47D6-A79C-7C491F2340E2}" destId="{FD5F5076-9940-4083-A2B7-A56B1042FA26}" srcOrd="4" destOrd="0" presId="urn:microsoft.com/office/officeart/2005/8/layout/cycle2"/>
    <dgm:cxn modelId="{430146B8-98DB-49AF-8EED-2C7C28BC75CE}" type="presParOf" srcId="{54431E79-6008-47D6-A79C-7C491F2340E2}" destId="{076B17A8-D13B-4EB9-9E40-7220C8FC697F}" srcOrd="5" destOrd="0" presId="urn:microsoft.com/office/officeart/2005/8/layout/cycle2"/>
    <dgm:cxn modelId="{9FDCB789-18A2-4BE2-96AF-2301B1EB2590}" type="presParOf" srcId="{076B17A8-D13B-4EB9-9E40-7220C8FC697F}" destId="{E1EBE896-9B48-4BBB-B3B6-CDF27848A94A}" srcOrd="0" destOrd="0" presId="urn:microsoft.com/office/officeart/2005/8/layout/cycle2"/>
    <dgm:cxn modelId="{FD46DDFD-6E91-4091-A17B-8EF58807A914}" type="presParOf" srcId="{54431E79-6008-47D6-A79C-7C491F2340E2}" destId="{78B6DA70-B5D9-4903-9DC1-8BFD7439D42F}" srcOrd="6" destOrd="0" presId="urn:microsoft.com/office/officeart/2005/8/layout/cycle2"/>
    <dgm:cxn modelId="{E028249A-A165-4BC8-85C4-373206C59A14}" type="presParOf" srcId="{54431E79-6008-47D6-A79C-7C491F2340E2}" destId="{3C0D20DA-E7F3-402D-B2ED-4091288C5CDD}" srcOrd="7" destOrd="0" presId="urn:microsoft.com/office/officeart/2005/8/layout/cycle2"/>
    <dgm:cxn modelId="{857F137A-E521-4B00-8051-9178E134C180}" type="presParOf" srcId="{3C0D20DA-E7F3-402D-B2ED-4091288C5CDD}" destId="{C2C1FC1E-4CBF-42F4-BAD4-79797EB0E6E2}" srcOrd="0" destOrd="0" presId="urn:microsoft.com/office/officeart/2005/8/layout/cycle2"/>
    <dgm:cxn modelId="{CBF1CB20-96D1-44E2-827D-2CD37D4179D7}" type="presParOf" srcId="{54431E79-6008-47D6-A79C-7C491F2340E2}" destId="{1296364D-325B-4CE6-BC14-AE1F3616DE59}" srcOrd="8" destOrd="0" presId="urn:microsoft.com/office/officeart/2005/8/layout/cycle2"/>
    <dgm:cxn modelId="{051D1695-008E-4CC7-A034-57C5D6DB887E}" type="presParOf" srcId="{54431E79-6008-47D6-A79C-7C491F2340E2}" destId="{112D4B7D-B4D5-4209-8DB9-B89A8E2FAFE7}" srcOrd="9" destOrd="0" presId="urn:microsoft.com/office/officeart/2005/8/layout/cycle2"/>
    <dgm:cxn modelId="{A7E60583-B621-4B72-9E0E-26CDB046EE29}" type="presParOf" srcId="{112D4B7D-B4D5-4209-8DB9-B89A8E2FAFE7}" destId="{57DD4DF1-F358-4128-9AC5-8FB12B361D56}"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48558B-99A1-455C-B415-7F2A2A661B22}">
      <dsp:nvSpPr>
        <dsp:cNvPr id="0" name=""/>
        <dsp:cNvSpPr/>
      </dsp:nvSpPr>
      <dsp:spPr>
        <a:xfrm rot="1754698">
          <a:off x="2859119" y="1784220"/>
          <a:ext cx="539066" cy="40957"/>
        </a:xfrm>
        <a:custGeom>
          <a:avLst/>
          <a:gdLst/>
          <a:ahLst/>
          <a:cxnLst/>
          <a:rect l="0" t="0" r="0" b="0"/>
          <a:pathLst>
            <a:path>
              <a:moveTo>
                <a:pt x="0" y="20478"/>
              </a:moveTo>
              <a:lnTo>
                <a:pt x="539066" y="20478"/>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B55D95A7-FC90-4EB1-8AAC-65594F43D197}">
      <dsp:nvSpPr>
        <dsp:cNvPr id="0" name=""/>
        <dsp:cNvSpPr/>
      </dsp:nvSpPr>
      <dsp:spPr>
        <a:xfrm rot="19845302">
          <a:off x="2859119" y="862142"/>
          <a:ext cx="539066" cy="40957"/>
        </a:xfrm>
        <a:custGeom>
          <a:avLst/>
          <a:gdLst/>
          <a:ahLst/>
          <a:cxnLst/>
          <a:rect l="0" t="0" r="0" b="0"/>
          <a:pathLst>
            <a:path>
              <a:moveTo>
                <a:pt x="0" y="20478"/>
              </a:moveTo>
              <a:lnTo>
                <a:pt x="539066" y="20478"/>
              </a:lnTo>
            </a:path>
          </a:pathLst>
        </a:custGeom>
        <a:noFill/>
        <a:ln w="25400" cap="flat" cmpd="sng" algn="ctr">
          <a:solidFill>
            <a:schemeClr val="tx2">
              <a:lumMod val="75000"/>
            </a:schemeClr>
          </a:solidFill>
          <a:prstDash val="solid"/>
        </a:ln>
        <a:effectLst/>
      </dsp:spPr>
      <dsp:style>
        <a:lnRef idx="2">
          <a:scrgbClr r="0" g="0" b="0"/>
        </a:lnRef>
        <a:fillRef idx="0">
          <a:scrgbClr r="0" g="0" b="0"/>
        </a:fillRef>
        <a:effectRef idx="0">
          <a:scrgbClr r="0" g="0" b="0"/>
        </a:effectRef>
        <a:fontRef idx="minor"/>
      </dsp:style>
    </dsp:sp>
    <dsp:sp modelId="{8F90E1ED-ED7B-4EA1-B28A-D07A1A2D559E}">
      <dsp:nvSpPr>
        <dsp:cNvPr id="0" name=""/>
        <dsp:cNvSpPr/>
      </dsp:nvSpPr>
      <dsp:spPr>
        <a:xfrm>
          <a:off x="1334866" y="493153"/>
          <a:ext cx="1680676" cy="1680676"/>
        </a:xfrm>
        <a:prstGeom prst="ellipse">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6AA7B5FC-0473-4C43-BB86-E296324E05A0}">
      <dsp:nvSpPr>
        <dsp:cNvPr id="0" name=""/>
        <dsp:cNvSpPr/>
      </dsp:nvSpPr>
      <dsp:spPr>
        <a:xfrm>
          <a:off x="3299564" y="413"/>
          <a:ext cx="1008405" cy="1008405"/>
        </a:xfrm>
        <a:prstGeom prst="ellipse">
          <a:avLst/>
        </a:prstGeom>
        <a:solidFill>
          <a:srgbClr val="00CC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2044700">
            <a:lnSpc>
              <a:spcPct val="90000"/>
            </a:lnSpc>
            <a:spcBef>
              <a:spcPct val="0"/>
            </a:spcBef>
            <a:spcAft>
              <a:spcPct val="35000"/>
            </a:spcAft>
          </a:pPr>
          <a:r>
            <a:rPr lang="en-US" sz="4600" kern="1200" dirty="0"/>
            <a:t>F1 </a:t>
          </a:r>
        </a:p>
      </dsp:txBody>
      <dsp:txXfrm>
        <a:off x="3447241" y="148090"/>
        <a:ext cx="713051" cy="713051"/>
      </dsp:txXfrm>
    </dsp:sp>
    <dsp:sp modelId="{6B0CCD81-2B2D-40B8-A0EC-D289276899F1}">
      <dsp:nvSpPr>
        <dsp:cNvPr id="0" name=""/>
        <dsp:cNvSpPr/>
      </dsp:nvSpPr>
      <dsp:spPr>
        <a:xfrm>
          <a:off x="3299564" y="1678501"/>
          <a:ext cx="1008405" cy="1008405"/>
        </a:xfrm>
        <a:prstGeom prst="ellipse">
          <a:avLst/>
        </a:prstGeom>
        <a:solidFill>
          <a:srgbClr val="00CC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2044700">
            <a:lnSpc>
              <a:spcPct val="90000"/>
            </a:lnSpc>
            <a:spcBef>
              <a:spcPct val="0"/>
            </a:spcBef>
            <a:spcAft>
              <a:spcPct val="35000"/>
            </a:spcAft>
          </a:pPr>
          <a:r>
            <a:rPr lang="en-US" sz="4600" kern="1200" dirty="0"/>
            <a:t>J1</a:t>
          </a:r>
        </a:p>
      </dsp:txBody>
      <dsp:txXfrm>
        <a:off x="3447241" y="1826178"/>
        <a:ext cx="713051" cy="7130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FEB295-2BD3-4201-8BF0-E2BE806C34D7}">
      <dsp:nvSpPr>
        <dsp:cNvPr id="0" name=""/>
        <dsp:cNvSpPr/>
      </dsp:nvSpPr>
      <dsp:spPr>
        <a:xfrm>
          <a:off x="2873824" y="52283"/>
          <a:ext cx="1436927" cy="137349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dirty="0"/>
        </a:p>
      </dsp:txBody>
      <dsp:txXfrm>
        <a:off x="3084257" y="253427"/>
        <a:ext cx="1016061" cy="971206"/>
      </dsp:txXfrm>
    </dsp:sp>
    <dsp:sp modelId="{83AAABDC-4D91-4B67-BD12-F7975AB88361}">
      <dsp:nvSpPr>
        <dsp:cNvPr id="0" name=""/>
        <dsp:cNvSpPr/>
      </dsp:nvSpPr>
      <dsp:spPr>
        <a:xfrm rot="2160000">
          <a:off x="4262587" y="1125409"/>
          <a:ext cx="409076" cy="49845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4274306" y="1189033"/>
        <a:ext cx="286353" cy="299074"/>
      </dsp:txXfrm>
    </dsp:sp>
    <dsp:sp modelId="{D032C0BF-3E6D-4271-87F1-11A3D252B837}">
      <dsp:nvSpPr>
        <dsp:cNvPr id="0" name=""/>
        <dsp:cNvSpPr/>
      </dsp:nvSpPr>
      <dsp:spPr>
        <a:xfrm>
          <a:off x="4647677" y="1303880"/>
          <a:ext cx="1476907" cy="1476907"/>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a:t> </a:t>
          </a:r>
          <a:endParaRPr lang="en-US" sz="2000" b="1" kern="1200" dirty="0"/>
        </a:p>
      </dsp:txBody>
      <dsp:txXfrm>
        <a:off x="4863965" y="1520168"/>
        <a:ext cx="1044331" cy="1044331"/>
      </dsp:txXfrm>
    </dsp:sp>
    <dsp:sp modelId="{25DEFB92-FF5D-405F-87F2-E322B53D9465}">
      <dsp:nvSpPr>
        <dsp:cNvPr id="0" name=""/>
        <dsp:cNvSpPr/>
      </dsp:nvSpPr>
      <dsp:spPr>
        <a:xfrm rot="6480000">
          <a:off x="4850762" y="2836937"/>
          <a:ext cx="392414" cy="49845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0800000">
        <a:off x="4927813" y="2880647"/>
        <a:ext cx="274690" cy="299074"/>
      </dsp:txXfrm>
    </dsp:sp>
    <dsp:sp modelId="{FD5F5076-9940-4083-A2B7-A56B1042FA26}">
      <dsp:nvSpPr>
        <dsp:cNvPr id="0" name=""/>
        <dsp:cNvSpPr/>
      </dsp:nvSpPr>
      <dsp:spPr>
        <a:xfrm>
          <a:off x="3962490" y="3412669"/>
          <a:ext cx="1476907" cy="1476907"/>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a:t> </a:t>
          </a:r>
        </a:p>
      </dsp:txBody>
      <dsp:txXfrm>
        <a:off x="4178778" y="3628957"/>
        <a:ext cx="1044331" cy="1044331"/>
      </dsp:txXfrm>
    </dsp:sp>
    <dsp:sp modelId="{076B17A8-D13B-4EB9-9E40-7220C8FC697F}">
      <dsp:nvSpPr>
        <dsp:cNvPr id="0" name=""/>
        <dsp:cNvSpPr/>
      </dsp:nvSpPr>
      <dsp:spPr>
        <a:xfrm rot="10800000">
          <a:off x="3407186" y="3901894"/>
          <a:ext cx="392414" cy="49845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0800000">
        <a:off x="3524910" y="4001585"/>
        <a:ext cx="274690" cy="299074"/>
      </dsp:txXfrm>
    </dsp:sp>
    <dsp:sp modelId="{78B6DA70-B5D9-4903-9DC1-8BFD7439D42F}">
      <dsp:nvSpPr>
        <dsp:cNvPr id="0" name=""/>
        <dsp:cNvSpPr/>
      </dsp:nvSpPr>
      <dsp:spPr>
        <a:xfrm>
          <a:off x="1745178" y="3412669"/>
          <a:ext cx="1476907" cy="147690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dirty="0"/>
        </a:p>
      </dsp:txBody>
      <dsp:txXfrm>
        <a:off x="1961466" y="3628957"/>
        <a:ext cx="1044331" cy="1044331"/>
      </dsp:txXfrm>
    </dsp:sp>
    <dsp:sp modelId="{3C0D20DA-E7F3-402D-B2ED-4091288C5CDD}">
      <dsp:nvSpPr>
        <dsp:cNvPr id="0" name=""/>
        <dsp:cNvSpPr/>
      </dsp:nvSpPr>
      <dsp:spPr>
        <a:xfrm rot="15030548">
          <a:off x="1926226" y="2872602"/>
          <a:ext cx="386198" cy="49845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0800000">
        <a:off x="2003484" y="3026903"/>
        <a:ext cx="270339" cy="299074"/>
      </dsp:txXfrm>
    </dsp:sp>
    <dsp:sp modelId="{1296364D-325B-4CE6-BC14-AE1F3616DE59}">
      <dsp:nvSpPr>
        <dsp:cNvPr id="0" name=""/>
        <dsp:cNvSpPr/>
      </dsp:nvSpPr>
      <dsp:spPr>
        <a:xfrm>
          <a:off x="1009271" y="1333477"/>
          <a:ext cx="1476907" cy="1476907"/>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a:t>Work the Plan</a:t>
          </a:r>
        </a:p>
      </dsp:txBody>
      <dsp:txXfrm>
        <a:off x="1225559" y="1549765"/>
        <a:ext cx="1044331" cy="1044331"/>
      </dsp:txXfrm>
    </dsp:sp>
    <dsp:sp modelId="{112D4B7D-B4D5-4209-8DB9-B89A8E2FAFE7}">
      <dsp:nvSpPr>
        <dsp:cNvPr id="0" name=""/>
        <dsp:cNvSpPr/>
      </dsp:nvSpPr>
      <dsp:spPr>
        <a:xfrm rot="19448864">
          <a:off x="2452618" y="1154363"/>
          <a:ext cx="440006" cy="498456"/>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2465123" y="1292711"/>
        <a:ext cx="308004" cy="299074"/>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E811395B-4165-4B31-91C4-044A275F54F5}" type="datetimeFigureOut">
              <a:rPr lang="en-US" smtClean="0"/>
              <a:pPr/>
              <a:t>5/29/2018</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C8408EA3-DB41-4D92-B8EB-2DBB6E72DAAC}" type="slidenum">
              <a:rPr lang="en-US" smtClean="0"/>
              <a:pPr/>
              <a:t>‹#›</a:t>
            </a:fld>
            <a:endParaRPr lang="en-US"/>
          </a:p>
        </p:txBody>
      </p:sp>
    </p:spTree>
    <p:extLst>
      <p:ext uri="{BB962C8B-B14F-4D97-AF65-F5344CB8AC3E}">
        <p14:creationId xmlns:p14="http://schemas.microsoft.com/office/powerpoint/2010/main" val="1199922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1" cy="480060"/>
          </a:xfrm>
          <a:prstGeom prst="rect">
            <a:avLst/>
          </a:prstGeom>
        </p:spPr>
        <p:txBody>
          <a:bodyPr vert="horz" lIns="96651" tIns="48325" rIns="96651" bIns="48325" rtlCol="0"/>
          <a:lstStyle>
            <a:lvl1pPr algn="l">
              <a:defRPr sz="1200">
                <a:ea typeface="ＭＳ Ｐゴシック" pitchFamily="-108" charset="-128"/>
                <a:cs typeface="+mn-cs"/>
              </a:defRPr>
            </a:lvl1pPr>
          </a:lstStyle>
          <a:p>
            <a:pPr>
              <a:defRPr/>
            </a:pPr>
            <a:endParaRPr lang="en-US"/>
          </a:p>
        </p:txBody>
      </p:sp>
      <p:sp>
        <p:nvSpPr>
          <p:cNvPr id="3" name="Date Placeholder 2"/>
          <p:cNvSpPr>
            <a:spLocks noGrp="1"/>
          </p:cNvSpPr>
          <p:nvPr>
            <p:ph type="dt" idx="1"/>
          </p:nvPr>
        </p:nvSpPr>
        <p:spPr>
          <a:xfrm>
            <a:off x="4143588" y="1"/>
            <a:ext cx="3169921" cy="480060"/>
          </a:xfrm>
          <a:prstGeom prst="rect">
            <a:avLst/>
          </a:prstGeom>
        </p:spPr>
        <p:txBody>
          <a:bodyPr vert="horz" lIns="96651" tIns="48325" rIns="96651" bIns="48325" rtlCol="0"/>
          <a:lstStyle>
            <a:lvl1pPr algn="r">
              <a:defRPr sz="1200">
                <a:ea typeface="ＭＳ Ｐゴシック" pitchFamily="-108" charset="-128"/>
                <a:cs typeface="+mn-cs"/>
              </a:defRPr>
            </a:lvl1pPr>
          </a:lstStyle>
          <a:p>
            <a:pPr>
              <a:defRPr/>
            </a:pPr>
            <a:fld id="{278C2A5B-CE26-4176-922C-078AE1D30A48}" type="datetimeFigureOut">
              <a:rPr lang="en-US"/>
              <a:pPr>
                <a:defRPr/>
              </a:pPr>
              <a:t>5/29/2018</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1" tIns="48325" rIns="96651" bIns="48325" rtlCol="0" anchor="ctr"/>
          <a:lstStyle/>
          <a:p>
            <a:pPr lvl="0"/>
            <a:endParaRPr lang="en-US" noProof="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1" tIns="48325" rIns="96651" bIns="4832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474"/>
            <a:ext cx="3169921" cy="480060"/>
          </a:xfrm>
          <a:prstGeom prst="rect">
            <a:avLst/>
          </a:prstGeom>
        </p:spPr>
        <p:txBody>
          <a:bodyPr vert="horz" lIns="96651" tIns="48325" rIns="96651" bIns="48325" rtlCol="0" anchor="b"/>
          <a:lstStyle>
            <a:lvl1pPr algn="l">
              <a:defRPr sz="1200">
                <a:ea typeface="ＭＳ Ｐゴシック" pitchFamily="-108" charset="-128"/>
                <a:cs typeface="+mn-cs"/>
              </a:defRPr>
            </a:lvl1pPr>
          </a:lstStyle>
          <a:p>
            <a:pPr>
              <a:defRPr/>
            </a:pPr>
            <a:endParaRPr lang="en-US"/>
          </a:p>
        </p:txBody>
      </p:sp>
      <p:sp>
        <p:nvSpPr>
          <p:cNvPr id="7" name="Slide Number Placeholder 6"/>
          <p:cNvSpPr>
            <a:spLocks noGrp="1"/>
          </p:cNvSpPr>
          <p:nvPr>
            <p:ph type="sldNum" sz="quarter" idx="5"/>
          </p:nvPr>
        </p:nvSpPr>
        <p:spPr>
          <a:xfrm>
            <a:off x="4143588" y="9119474"/>
            <a:ext cx="3169921" cy="480060"/>
          </a:xfrm>
          <a:prstGeom prst="rect">
            <a:avLst/>
          </a:prstGeom>
        </p:spPr>
        <p:txBody>
          <a:bodyPr vert="horz" lIns="96651" tIns="48325" rIns="96651" bIns="48325" rtlCol="0" anchor="b"/>
          <a:lstStyle>
            <a:lvl1pPr algn="r">
              <a:defRPr sz="1200">
                <a:ea typeface="ＭＳ Ｐゴシック" pitchFamily="-108" charset="-128"/>
                <a:cs typeface="+mn-cs"/>
              </a:defRPr>
            </a:lvl1pPr>
          </a:lstStyle>
          <a:p>
            <a:pPr>
              <a:defRPr/>
            </a:pPr>
            <a:fld id="{FE8E232D-2501-48B0-9198-06C74F60E372}" type="slidenum">
              <a:rPr lang="en-US"/>
              <a:pPr>
                <a:defRPr/>
              </a:pPr>
              <a:t>‹#›</a:t>
            </a:fld>
            <a:endParaRPr lang="en-US"/>
          </a:p>
        </p:txBody>
      </p:sp>
    </p:spTree>
    <p:extLst>
      <p:ext uri="{BB962C8B-B14F-4D97-AF65-F5344CB8AC3E}">
        <p14:creationId xmlns:p14="http://schemas.microsoft.com/office/powerpoint/2010/main" val="17256210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e-laws.gov.on.ca/html/statutes/french/elaws_statutes_90c14_f.ht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markets.ft.com/tearsheets/performance.asp?s=de:DBK" TargetMode="External"/><Relationship Id="rId3" Type="http://schemas.openxmlformats.org/officeDocument/2006/relationships/hyperlink" Target="http://www.ft.com/servicestools/help/terms" TargetMode="External"/><Relationship Id="rId7" Type="http://schemas.openxmlformats.org/officeDocument/2006/relationships/hyperlink" Target="http://www.gmac.com/"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www.ft.com/cms/s/2/c39906f6-a035-11e2-a6e1-00144feabdc0.html" TargetMode="External"/><Relationship Id="rId5" Type="http://schemas.openxmlformats.org/officeDocument/2006/relationships/hyperlink" Target="mailto:ftsales.support@ft.com" TargetMode="External"/><Relationship Id="rId4" Type="http://schemas.openxmlformats.org/officeDocument/2006/relationships/hyperlink" Target="http://www.ft.com/servicestools/help/copyright" TargetMode="External"/><Relationship Id="rId9" Type="http://schemas.openxmlformats.org/officeDocument/2006/relationships/hyperlink" Target="http://www.ft.com/cms/s/2/4d2c3b9a-b488-11e0-a21d-00144feabdc0.htm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xfrm>
            <a:off x="731521" y="4560571"/>
            <a:ext cx="5852160" cy="1243489"/>
          </a:xfrm>
          <a:noFill/>
        </p:spPr>
        <p:txBody>
          <a:bodyPr wrap="square" numCol="1" anchor="t" anchorCtr="0" compatLnSpc="1">
            <a:prstTxWarp prst="textNoShape">
              <a:avLst/>
            </a:prstTxWarp>
            <a:normAutofit/>
          </a:bodyPr>
          <a:lstStyle/>
          <a:p>
            <a:pPr eaLnBrk="1" hangingPunct="1">
              <a:spcBef>
                <a:spcPct val="0"/>
              </a:spcBef>
            </a:pPr>
            <a:r>
              <a:rPr lang="en-US" dirty="0"/>
              <a:t>CHAT</a:t>
            </a:r>
          </a:p>
          <a:p>
            <a:pPr eaLnBrk="1" hangingPunct="1">
              <a:spcBef>
                <a:spcPct val="0"/>
              </a:spcBef>
            </a:pPr>
            <a:r>
              <a:rPr lang="en-US" dirty="0"/>
              <a:t>		</a:t>
            </a:r>
          </a:p>
          <a:p>
            <a:pPr eaLnBrk="1" hangingPunct="1">
              <a:spcBef>
                <a:spcPct val="0"/>
              </a:spcBef>
            </a:pPr>
            <a:r>
              <a:rPr lang="en-US" dirty="0"/>
              <a:t>   </a:t>
            </a:r>
          </a:p>
          <a:p>
            <a:pPr eaLnBrk="1" hangingPunct="1">
              <a:spcBef>
                <a:spcPct val="0"/>
              </a:spcBef>
            </a:pPr>
            <a:r>
              <a:rPr lang="en-US" dirty="0"/>
              <a:t>	</a:t>
            </a:r>
          </a:p>
          <a:p>
            <a:pPr eaLnBrk="1" hangingPunct="1">
              <a:spcBef>
                <a:spcPct val="0"/>
              </a:spcBef>
            </a:pPr>
            <a:r>
              <a:rPr lang="en-US" dirty="0"/>
              <a:t>		</a:t>
            </a:r>
          </a:p>
          <a:p>
            <a:pPr eaLnBrk="1" hangingPunct="1">
              <a:spcBef>
                <a:spcPct val="0"/>
              </a:spcBef>
            </a:pPr>
            <a:endParaRPr lang="en-US" dirty="0"/>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77443ED-681A-4887-893C-49862711633F}" type="slidenum">
              <a:rPr lang="en-US">
                <a:ea typeface="ＭＳ Ｐゴシック" pitchFamily="34" charset="-128"/>
              </a:rPr>
              <a:pPr>
                <a:defRPr/>
              </a:pPr>
              <a:t>1</a:t>
            </a:fld>
            <a:endParaRPr lang="en-US">
              <a:ea typeface="ＭＳ Ｐゴシック" pitchFamily="34" charset="-128"/>
            </a:endParaRPr>
          </a:p>
        </p:txBody>
      </p:sp>
    </p:spTree>
    <p:extLst>
      <p:ext uri="{BB962C8B-B14F-4D97-AF65-F5344CB8AC3E}">
        <p14:creationId xmlns:p14="http://schemas.microsoft.com/office/powerpoint/2010/main" val="3066797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a:t>You must have a student visa to study in the United States. Your course of study and the type of school you plan to attend determine whether you need an F-1 *academic visa or an M-1 *vocational visa.</a:t>
            </a:r>
          </a:p>
          <a:p>
            <a:pPr>
              <a:buFontTx/>
              <a:buChar char="-"/>
            </a:pPr>
            <a:endParaRPr lang="en-US" dirty="0"/>
          </a:p>
          <a:p>
            <a:pPr>
              <a:buFontTx/>
              <a:buChar char="-"/>
            </a:pPr>
            <a:endParaRPr lang="en-US" dirty="0"/>
          </a:p>
          <a:p>
            <a:pPr>
              <a:buFontTx/>
              <a:buChar char="-"/>
            </a:pPr>
            <a:r>
              <a:rPr lang="en-US" dirty="0"/>
              <a:t>F1 –  ‘Foreign Students’   nonimmigrant's admitted temp to pursue full time academics</a:t>
            </a:r>
          </a:p>
          <a:p>
            <a:pPr defTabSz="966511" eaLnBrk="1" fontAlgn="auto" hangingPunct="1">
              <a:spcBef>
                <a:spcPts val="0"/>
              </a:spcBef>
              <a:spcAft>
                <a:spcPts val="0"/>
              </a:spcAft>
              <a:buFontTx/>
              <a:buChar char="-"/>
              <a:defRPr/>
            </a:pPr>
            <a:endParaRPr lang="en-US" dirty="0"/>
          </a:p>
          <a:p>
            <a:pPr>
              <a:buFontTx/>
              <a:buChar char="-"/>
            </a:pPr>
            <a:endParaRPr lang="en-US" dirty="0"/>
          </a:p>
          <a:p>
            <a:pPr>
              <a:buFontTx/>
              <a:buChar char="-"/>
            </a:pPr>
            <a:r>
              <a:rPr lang="en-US" dirty="0"/>
              <a:t>  US Embassy must ensure that the student can live in the US and pay his own tuition w/o working. </a:t>
            </a:r>
          </a:p>
          <a:p>
            <a:pPr>
              <a:buFontTx/>
              <a:buChar char="-"/>
            </a:pPr>
            <a:r>
              <a:rPr lang="en-US" dirty="0"/>
              <a:t>  FORM I-20</a:t>
            </a:r>
          </a:p>
          <a:p>
            <a:pPr>
              <a:buFontTx/>
              <a:buChar char="-"/>
            </a:pPr>
            <a:endParaRPr lang="en-US" dirty="0"/>
          </a:p>
          <a:p>
            <a:pPr>
              <a:buFontTx/>
              <a:buChar char="-"/>
            </a:pPr>
            <a:r>
              <a:rPr lang="en-US" dirty="0"/>
              <a:t>  The uncollected student accounts with a H1B status, Dual Citizen status, Perm Res status are often back in their country of origin. </a:t>
            </a:r>
          </a:p>
          <a:p>
            <a:pPr>
              <a:buFontTx/>
              <a:buChar char="-"/>
            </a:pPr>
            <a:endParaRPr lang="en-US" dirty="0"/>
          </a:p>
          <a:p>
            <a:pPr defTabSz="966511" eaLnBrk="1" fontAlgn="auto" hangingPunct="1">
              <a:spcBef>
                <a:spcPts val="0"/>
              </a:spcBef>
              <a:spcAft>
                <a:spcPts val="0"/>
              </a:spcAft>
              <a:defRPr/>
            </a:pPr>
            <a:r>
              <a:rPr lang="en-US" dirty="0"/>
              <a:t>J1  Visa – allows the student to work  &amp; study</a:t>
            </a:r>
          </a:p>
          <a:p>
            <a:endParaRPr lang="en-US" dirty="0"/>
          </a:p>
        </p:txBody>
      </p:sp>
      <p:sp>
        <p:nvSpPr>
          <p:cNvPr id="4" name="Slide Number Placeholder 3"/>
          <p:cNvSpPr>
            <a:spLocks noGrp="1"/>
          </p:cNvSpPr>
          <p:nvPr>
            <p:ph type="sldNum" sz="quarter" idx="10"/>
          </p:nvPr>
        </p:nvSpPr>
        <p:spPr/>
        <p:txBody>
          <a:bodyPr/>
          <a:lstStyle/>
          <a:p>
            <a:fld id="{4A9AB8E8-9021-4154-96D5-6B4D7EDA8011}" type="slidenum">
              <a:rPr lang="en-US" smtClean="0"/>
              <a:pPr/>
              <a:t>10</a:t>
            </a:fld>
            <a:endParaRPr lang="en-US"/>
          </a:p>
        </p:txBody>
      </p:sp>
    </p:spTree>
    <p:extLst>
      <p:ext uri="{BB962C8B-B14F-4D97-AF65-F5344CB8AC3E}">
        <p14:creationId xmlns:p14="http://schemas.microsoft.com/office/powerpoint/2010/main" val="4235750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dirty="0"/>
              <a:t>Steady increase in defaults since 2005</a:t>
            </a:r>
          </a:p>
          <a:p>
            <a:pPr eaLnBrk="1" hangingPunct="1">
              <a:spcBef>
                <a:spcPct val="0"/>
              </a:spcBef>
              <a:buFontTx/>
              <a:buChar char="-"/>
            </a:pPr>
            <a:endParaRPr lang="en-US" dirty="0"/>
          </a:p>
          <a:p>
            <a:pPr eaLnBrk="1" hangingPunct="1">
              <a:spcBef>
                <a:spcPct val="0"/>
              </a:spcBef>
              <a:buFontTx/>
              <a:buChar char="-"/>
            </a:pPr>
            <a:r>
              <a:rPr lang="en-US" dirty="0"/>
              <a:t> Student loan debt 13.4% - is over $1 Trillion, overtaking credit card debt</a:t>
            </a:r>
          </a:p>
          <a:p>
            <a:pPr eaLnBrk="1" hangingPunct="1">
              <a:spcBef>
                <a:spcPct val="0"/>
              </a:spcBef>
              <a:buFontTx/>
              <a:buChar char="-"/>
            </a:pPr>
            <a:r>
              <a:rPr lang="en-US" dirty="0"/>
              <a:t>DEFAULT IS 10%</a:t>
            </a:r>
          </a:p>
          <a:p>
            <a:pPr eaLnBrk="1" hangingPunct="1">
              <a:spcBef>
                <a:spcPct val="0"/>
              </a:spcBef>
              <a:buFontTx/>
              <a:buChar char="-"/>
            </a:pPr>
            <a:r>
              <a:rPr lang="en-US" dirty="0" err="1"/>
              <a:t>Tho</a:t>
            </a:r>
            <a:r>
              <a:rPr lang="en-US" dirty="0"/>
              <a:t>’ there are no numbers available</a:t>
            </a:r>
            <a:r>
              <a:rPr lang="en-US" baseline="0" dirty="0"/>
              <a:t> for the Int’l Student accts/loans, our clients w/international accounts/loans - share defaults are growing as well.</a:t>
            </a:r>
            <a:endParaRPr lang="en-US" dirty="0"/>
          </a:p>
          <a:p>
            <a:pPr eaLnBrk="1" hangingPunct="1">
              <a:spcBef>
                <a:spcPct val="0"/>
              </a:spcBef>
              <a:buFontTx/>
              <a:buChar char="-"/>
            </a:pPr>
            <a:r>
              <a:rPr lang="en-US" dirty="0"/>
              <a:t>This is AND will become an ongoing AND growing problem for universities with international students</a:t>
            </a:r>
          </a:p>
          <a:p>
            <a:pPr eaLnBrk="1" hangingPunct="1">
              <a:spcBef>
                <a:spcPct val="0"/>
              </a:spcBef>
            </a:pPr>
            <a:endParaRPr lang="en-US" dirty="0"/>
          </a:p>
          <a:p>
            <a:pPr eaLnBrk="1" hangingPunct="1">
              <a:spcBef>
                <a:spcPct val="0"/>
              </a:spcBef>
            </a:pPr>
            <a:r>
              <a:rPr lang="en-US" dirty="0"/>
              <a:t>Reasons – non-</a:t>
            </a:r>
            <a:r>
              <a:rPr lang="en-US" dirty="0" err="1"/>
              <a:t>pymt</a:t>
            </a:r>
            <a:endParaRPr lang="en-US" dirty="0"/>
          </a:p>
          <a:p>
            <a:pPr eaLnBrk="1" hangingPunct="1">
              <a:spcBef>
                <a:spcPct val="0"/>
              </a:spcBef>
            </a:pPr>
            <a:r>
              <a:rPr lang="en-US" dirty="0"/>
              <a:t>		no longer here – hardships at home – low currencies</a:t>
            </a:r>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5D9C190-E634-4510-8456-34085B6748FE}" type="slidenum">
              <a:rPr lang="en-US">
                <a:ea typeface="ＭＳ Ｐゴシック" pitchFamily="34" charset="-128"/>
              </a:rPr>
              <a:pPr>
                <a:defRPr/>
              </a:pPr>
              <a:t>11</a:t>
            </a:fld>
            <a:endParaRPr lang="en-US">
              <a:ea typeface="ＭＳ Ｐゴシック" pitchFamily="34" charset="-128"/>
            </a:endParaRPr>
          </a:p>
        </p:txBody>
      </p:sp>
    </p:spTree>
    <p:extLst>
      <p:ext uri="{BB962C8B-B14F-4D97-AF65-F5344CB8AC3E}">
        <p14:creationId xmlns:p14="http://schemas.microsoft.com/office/powerpoint/2010/main" val="4209874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The Northwestern Flipside a Student Group at Northwestern.</a:t>
            </a:r>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5D9C190-E634-4510-8456-34085B6748FE}" type="slidenum">
              <a:rPr lang="en-US">
                <a:ea typeface="ＭＳ Ｐゴシック" pitchFamily="34" charset="-128"/>
              </a:rPr>
              <a:pPr>
                <a:defRPr/>
              </a:pPr>
              <a:t>12</a:t>
            </a:fld>
            <a:endParaRPr lang="en-US">
              <a:ea typeface="ＭＳ Ｐゴシック" pitchFamily="34" charset="-128"/>
            </a:endParaRPr>
          </a:p>
        </p:txBody>
      </p:sp>
    </p:spTree>
    <p:extLst>
      <p:ext uri="{BB962C8B-B14F-4D97-AF65-F5344CB8AC3E}">
        <p14:creationId xmlns:p14="http://schemas.microsoft.com/office/powerpoint/2010/main" val="3918483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endParaRPr lang="en-US" dirty="0"/>
          </a:p>
          <a:p>
            <a:pPr eaLnBrk="1" hangingPunct="1">
              <a:spcBef>
                <a:spcPct val="0"/>
              </a:spcBef>
            </a:pPr>
            <a:r>
              <a:rPr lang="en-US" dirty="0"/>
              <a:t>		</a:t>
            </a:r>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5D9C190-E634-4510-8456-34085B6748FE}" type="slidenum">
              <a:rPr lang="en-US">
                <a:ea typeface="ＭＳ Ｐゴシック" pitchFamily="34" charset="-128"/>
              </a:rPr>
              <a:pPr>
                <a:defRPr/>
              </a:pPr>
              <a:t>13</a:t>
            </a:fld>
            <a:endParaRPr lang="en-US">
              <a:ea typeface="ＭＳ Ｐゴシック" pitchFamily="34" charset="-128"/>
            </a:endParaRPr>
          </a:p>
        </p:txBody>
      </p:sp>
    </p:spTree>
    <p:extLst>
      <p:ext uri="{BB962C8B-B14F-4D97-AF65-F5344CB8AC3E}">
        <p14:creationId xmlns:p14="http://schemas.microsoft.com/office/powerpoint/2010/main" val="2052456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a:t>Universities still place the international student accounts in the same portfolio with their domestic student population to traditional agencies. </a:t>
            </a:r>
          </a:p>
          <a:p>
            <a:pPr>
              <a:buFontTx/>
              <a:buChar char="-"/>
            </a:pPr>
            <a:endParaRPr lang="en-US" dirty="0"/>
          </a:p>
          <a:p>
            <a:pPr>
              <a:buFontTx/>
              <a:buChar char="-"/>
            </a:pPr>
            <a:r>
              <a:rPr lang="en-US" dirty="0"/>
              <a:t>There is a proper and thorough way to segment the </a:t>
            </a:r>
            <a:r>
              <a:rPr lang="en-US" dirty="0" err="1"/>
              <a:t>intl</a:t>
            </a:r>
            <a:r>
              <a:rPr lang="en-US" dirty="0"/>
              <a:t> population (i.e.: perm res, H1B’s, F1’s, Dual </a:t>
            </a:r>
            <a:r>
              <a:rPr lang="en-US" dirty="0" err="1"/>
              <a:t>Citz’s</a:t>
            </a:r>
            <a:r>
              <a:rPr lang="en-US" dirty="0"/>
              <a:t>, </a:t>
            </a:r>
            <a:r>
              <a:rPr lang="en-US" dirty="0" err="1"/>
              <a:t>coll</a:t>
            </a:r>
            <a:r>
              <a:rPr lang="en-US" dirty="0"/>
              <a:t> notes) </a:t>
            </a:r>
          </a:p>
          <a:p>
            <a:pPr>
              <a:buFontTx/>
              <a:buChar char="-"/>
            </a:pPr>
            <a:endParaRPr lang="en-US" dirty="0"/>
          </a:p>
          <a:p>
            <a:pPr>
              <a:buFontTx/>
              <a:buChar char="-"/>
            </a:pPr>
            <a:r>
              <a:rPr lang="en-US" dirty="0"/>
              <a:t>Traditional agencies do not know how to deal with diff cultures, practices</a:t>
            </a:r>
          </a:p>
          <a:p>
            <a:pPr>
              <a:buFontTx/>
              <a:buChar char="-"/>
            </a:pPr>
            <a:endParaRPr lang="en-US" dirty="0"/>
          </a:p>
          <a:p>
            <a:pPr>
              <a:buFontTx/>
              <a:buChar char="-"/>
            </a:pPr>
            <a:r>
              <a:rPr lang="en-US" dirty="0"/>
              <a:t>Time barriers – It’s 3AM in Chennai, India right now! </a:t>
            </a:r>
          </a:p>
          <a:p>
            <a:pPr>
              <a:buFontTx/>
              <a:buChar char="-"/>
            </a:pPr>
            <a:endParaRPr lang="en-US" dirty="0"/>
          </a:p>
          <a:p>
            <a:pPr>
              <a:buFontTx/>
              <a:buChar char="-"/>
            </a:pPr>
            <a:r>
              <a:rPr lang="en-US" dirty="0"/>
              <a:t>COMPLIANCE …. Avoid negative PR to your </a:t>
            </a:r>
            <a:r>
              <a:rPr lang="en-US" dirty="0" err="1"/>
              <a:t>univ</a:t>
            </a:r>
            <a:endParaRPr lang="en-US" dirty="0"/>
          </a:p>
          <a:p>
            <a:pPr>
              <a:buFontTx/>
              <a:buChar char="-"/>
            </a:pPr>
            <a:endParaRPr lang="en-US" dirty="0"/>
          </a:p>
          <a:p>
            <a:pPr>
              <a:buFontTx/>
              <a:buChar char="-"/>
            </a:pPr>
            <a:r>
              <a:rPr lang="en-US" dirty="0"/>
              <a:t>Maintaining FDCPA compliance here WHILE maintaining compliance overseas. </a:t>
            </a:r>
          </a:p>
          <a:p>
            <a:endParaRPr lang="en-US" dirty="0"/>
          </a:p>
        </p:txBody>
      </p:sp>
      <p:sp>
        <p:nvSpPr>
          <p:cNvPr id="4" name="Slide Number Placeholder 3"/>
          <p:cNvSpPr>
            <a:spLocks noGrp="1"/>
          </p:cNvSpPr>
          <p:nvPr>
            <p:ph type="sldNum" sz="quarter" idx="10"/>
          </p:nvPr>
        </p:nvSpPr>
        <p:spPr/>
        <p:txBody>
          <a:bodyPr/>
          <a:lstStyle/>
          <a:p>
            <a:fld id="{4A9AB8E8-9021-4154-96D5-6B4D7EDA8011}" type="slidenum">
              <a:rPr lang="en-US" smtClean="0"/>
              <a:pPr/>
              <a:t>14</a:t>
            </a:fld>
            <a:endParaRPr lang="en-US"/>
          </a:p>
        </p:txBody>
      </p:sp>
    </p:spTree>
    <p:extLst>
      <p:ext uri="{BB962C8B-B14F-4D97-AF65-F5344CB8AC3E}">
        <p14:creationId xmlns:p14="http://schemas.microsoft.com/office/powerpoint/2010/main" val="1016959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a:t>Universities still place the international student accounts in the same portfolio with their domestic student population to traditional agencies. </a:t>
            </a:r>
          </a:p>
          <a:p>
            <a:pPr>
              <a:buFontTx/>
              <a:buChar char="-"/>
            </a:pPr>
            <a:endParaRPr lang="en-US" dirty="0"/>
          </a:p>
          <a:p>
            <a:pPr>
              <a:buFontTx/>
              <a:buChar char="-"/>
            </a:pPr>
            <a:r>
              <a:rPr lang="en-US" dirty="0"/>
              <a:t>There is a proper and thorough way to segment the </a:t>
            </a:r>
            <a:r>
              <a:rPr lang="en-US" dirty="0" err="1"/>
              <a:t>intl</a:t>
            </a:r>
            <a:r>
              <a:rPr lang="en-US" dirty="0"/>
              <a:t> population (i.e.: perm res, H1B’s, F1’s, Dual </a:t>
            </a:r>
            <a:r>
              <a:rPr lang="en-US" dirty="0" err="1"/>
              <a:t>Citz’s</a:t>
            </a:r>
            <a:r>
              <a:rPr lang="en-US" dirty="0"/>
              <a:t>, </a:t>
            </a:r>
            <a:r>
              <a:rPr lang="en-US" dirty="0" err="1"/>
              <a:t>coll</a:t>
            </a:r>
            <a:r>
              <a:rPr lang="en-US" dirty="0"/>
              <a:t> notes) </a:t>
            </a:r>
          </a:p>
          <a:p>
            <a:pPr>
              <a:buFontTx/>
              <a:buChar char="-"/>
            </a:pPr>
            <a:endParaRPr lang="en-US" dirty="0"/>
          </a:p>
          <a:p>
            <a:pPr>
              <a:buFontTx/>
              <a:buChar char="-"/>
            </a:pPr>
            <a:r>
              <a:rPr lang="en-US" dirty="0"/>
              <a:t>Traditional agencies do not know how to deal with diff cultures, practices</a:t>
            </a:r>
          </a:p>
          <a:p>
            <a:pPr>
              <a:buFontTx/>
              <a:buChar char="-"/>
            </a:pPr>
            <a:endParaRPr lang="en-US" dirty="0"/>
          </a:p>
          <a:p>
            <a:pPr>
              <a:buFontTx/>
              <a:buChar char="-"/>
            </a:pPr>
            <a:r>
              <a:rPr lang="en-US" dirty="0"/>
              <a:t>Time barriers – It’s 3AM in Chennai, India right now! </a:t>
            </a:r>
          </a:p>
          <a:p>
            <a:pPr>
              <a:buFontTx/>
              <a:buChar char="-"/>
            </a:pPr>
            <a:endParaRPr lang="en-US" dirty="0"/>
          </a:p>
          <a:p>
            <a:pPr>
              <a:buFontTx/>
              <a:buChar char="-"/>
            </a:pPr>
            <a:r>
              <a:rPr lang="en-US" dirty="0"/>
              <a:t>COMPLIANCE …. Avoid negative PR to your </a:t>
            </a:r>
            <a:r>
              <a:rPr lang="en-US" dirty="0" err="1"/>
              <a:t>univ</a:t>
            </a:r>
            <a:endParaRPr lang="en-US" dirty="0"/>
          </a:p>
          <a:p>
            <a:pPr>
              <a:buFontTx/>
              <a:buChar char="-"/>
            </a:pPr>
            <a:endParaRPr lang="en-US" dirty="0"/>
          </a:p>
          <a:p>
            <a:pPr>
              <a:buFontTx/>
              <a:buChar char="-"/>
            </a:pPr>
            <a:r>
              <a:rPr lang="en-US" dirty="0"/>
              <a:t>Maintaining FDCPA compliance here WHILE maintaining compliance overseas. </a:t>
            </a:r>
          </a:p>
          <a:p>
            <a:endParaRPr lang="en-US" dirty="0"/>
          </a:p>
        </p:txBody>
      </p:sp>
      <p:sp>
        <p:nvSpPr>
          <p:cNvPr id="4" name="Slide Number Placeholder 3"/>
          <p:cNvSpPr>
            <a:spLocks noGrp="1"/>
          </p:cNvSpPr>
          <p:nvPr>
            <p:ph type="sldNum" sz="quarter" idx="10"/>
          </p:nvPr>
        </p:nvSpPr>
        <p:spPr/>
        <p:txBody>
          <a:bodyPr/>
          <a:lstStyle/>
          <a:p>
            <a:fld id="{4A9AB8E8-9021-4154-96D5-6B4D7EDA8011}" type="slidenum">
              <a:rPr lang="en-US" smtClean="0"/>
              <a:pPr/>
              <a:t>15</a:t>
            </a:fld>
            <a:endParaRPr lang="en-US"/>
          </a:p>
        </p:txBody>
      </p:sp>
    </p:spTree>
    <p:extLst>
      <p:ext uri="{BB962C8B-B14F-4D97-AF65-F5344CB8AC3E}">
        <p14:creationId xmlns:p14="http://schemas.microsoft.com/office/powerpoint/2010/main" val="2184500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Calibri" pitchFamily="34" charset="0"/>
                <a:ea typeface="Calibri"/>
              </a:rPr>
              <a:t>R.S.O. 1990, CHAPTER C.14 </a:t>
            </a:r>
          </a:p>
          <a:p>
            <a:pPr>
              <a:spcBef>
                <a:spcPts val="0"/>
              </a:spcBef>
              <a:spcAft>
                <a:spcPts val="0"/>
              </a:spcAft>
            </a:pPr>
            <a:r>
              <a:rPr lang="en-US" b="1" dirty="0">
                <a:solidFill>
                  <a:srgbClr val="000000"/>
                </a:solidFill>
                <a:latin typeface="Calibri" pitchFamily="34" charset="0"/>
                <a:ea typeface="Calibri"/>
              </a:rPr>
              <a:t>Use of unregistered collection agency</a:t>
            </a:r>
            <a:r>
              <a:rPr lang="en-US" b="1" dirty="0">
                <a:latin typeface="Calibri" pitchFamily="34" charset="0"/>
                <a:ea typeface="Calibri"/>
              </a:rPr>
              <a:t> </a:t>
            </a:r>
            <a:endParaRPr lang="en-US" dirty="0">
              <a:latin typeface="Calibri" pitchFamily="34" charset="0"/>
              <a:ea typeface="Calibri"/>
            </a:endParaRPr>
          </a:p>
          <a:p>
            <a:pPr indent="402713">
              <a:spcBef>
                <a:spcPts val="0"/>
              </a:spcBef>
              <a:spcAft>
                <a:spcPts val="634"/>
              </a:spcAft>
            </a:pPr>
            <a:r>
              <a:rPr lang="en-US" b="1" u="sng" dirty="0">
                <a:solidFill>
                  <a:srgbClr val="000000"/>
                </a:solidFill>
                <a:latin typeface="Calibri" pitchFamily="34" charset="0"/>
                <a:ea typeface="Calibri"/>
                <a:hlinkClick r:id="rId3"/>
              </a:rPr>
              <a:t>24. </a:t>
            </a:r>
            <a:r>
              <a:rPr lang="en-US" u="sng" dirty="0">
                <a:solidFill>
                  <a:srgbClr val="000000"/>
                </a:solidFill>
                <a:latin typeface="Calibri" pitchFamily="34" charset="0"/>
                <a:ea typeface="Calibri"/>
                <a:hlinkClick r:id="rId3"/>
              </a:rPr>
              <a:t>  (1) </a:t>
            </a:r>
            <a:r>
              <a:rPr lang="en-US" dirty="0">
                <a:solidFill>
                  <a:srgbClr val="000000"/>
                </a:solidFill>
                <a:latin typeface="Calibri" pitchFamily="34" charset="0"/>
                <a:ea typeface="Calibri"/>
              </a:rPr>
              <a:t>  No person shall knowingly engage or use the services of a collection agency that is not registered under this Act. R.S.O. 1990, c. C.14, s. 24 (1).</a:t>
            </a:r>
            <a:r>
              <a:rPr lang="en-US" dirty="0">
                <a:latin typeface="Calibri" pitchFamily="34" charset="0"/>
                <a:ea typeface="Calibri"/>
              </a:rPr>
              <a:t> </a:t>
            </a:r>
          </a:p>
          <a:p>
            <a:pPr indent="402713">
              <a:spcBef>
                <a:spcPts val="0"/>
              </a:spcBef>
              <a:spcAft>
                <a:spcPts val="634"/>
              </a:spcAft>
            </a:pPr>
            <a:r>
              <a:rPr lang="en-US" b="1" u="sng" dirty="0">
                <a:solidFill>
                  <a:srgbClr val="000000"/>
                </a:solidFill>
                <a:latin typeface="Calibri" pitchFamily="34" charset="0"/>
                <a:ea typeface="Calibri"/>
                <a:hlinkClick r:id="rId3"/>
              </a:rPr>
              <a:t>28. </a:t>
            </a:r>
            <a:r>
              <a:rPr lang="en-US" u="sng" dirty="0">
                <a:solidFill>
                  <a:srgbClr val="000000"/>
                </a:solidFill>
                <a:latin typeface="Calibri" pitchFamily="34" charset="0"/>
                <a:ea typeface="Calibri"/>
                <a:hlinkClick r:id="rId3"/>
              </a:rPr>
              <a:t>  (1) </a:t>
            </a:r>
            <a:r>
              <a:rPr lang="en-US" dirty="0">
                <a:solidFill>
                  <a:srgbClr val="000000"/>
                </a:solidFill>
                <a:latin typeface="Calibri" pitchFamily="34" charset="0"/>
                <a:ea typeface="Calibri"/>
              </a:rPr>
              <a:t>  Every person who, knowingly,</a:t>
            </a:r>
            <a:r>
              <a:rPr lang="en-US" dirty="0">
                <a:latin typeface="Calibri" pitchFamily="34" charset="0"/>
                <a:ea typeface="Calibri"/>
              </a:rPr>
              <a:t> </a:t>
            </a:r>
          </a:p>
          <a:p>
            <a:pPr marL="745690" indent="-268475">
              <a:spcBef>
                <a:spcPts val="0"/>
              </a:spcBef>
              <a:spcAft>
                <a:spcPts val="634"/>
              </a:spcAft>
            </a:pPr>
            <a:r>
              <a:rPr lang="en-US" dirty="0">
                <a:solidFill>
                  <a:srgbClr val="000000"/>
                </a:solidFill>
                <a:latin typeface="Calibri" pitchFamily="34" charset="0"/>
                <a:ea typeface="Calibri"/>
              </a:rPr>
              <a:t>(a) furnishes false information in any application under this Act or in any statement or return required to be furnished under this Act or the regulations;</a:t>
            </a:r>
            <a:r>
              <a:rPr lang="en-US" dirty="0">
                <a:latin typeface="Calibri" pitchFamily="34" charset="0"/>
                <a:ea typeface="Calibri"/>
              </a:rPr>
              <a:t> </a:t>
            </a:r>
          </a:p>
          <a:p>
            <a:pPr marL="745690" indent="-268475">
              <a:spcBef>
                <a:spcPts val="0"/>
              </a:spcBef>
              <a:spcAft>
                <a:spcPts val="634"/>
              </a:spcAft>
            </a:pPr>
            <a:r>
              <a:rPr lang="en-US" dirty="0">
                <a:solidFill>
                  <a:srgbClr val="000000"/>
                </a:solidFill>
                <a:latin typeface="Calibri" pitchFamily="34" charset="0"/>
                <a:ea typeface="Calibri"/>
              </a:rPr>
              <a:t>(b) fails to comply with any order, direction or other requirement made under this Act; or</a:t>
            </a:r>
            <a:r>
              <a:rPr lang="en-US" dirty="0">
                <a:latin typeface="Calibri" pitchFamily="34" charset="0"/>
                <a:ea typeface="Calibri"/>
              </a:rPr>
              <a:t> </a:t>
            </a:r>
          </a:p>
          <a:p>
            <a:pPr marL="745690" indent="-268475">
              <a:spcBef>
                <a:spcPts val="0"/>
              </a:spcBef>
              <a:spcAft>
                <a:spcPts val="634"/>
              </a:spcAft>
            </a:pPr>
            <a:r>
              <a:rPr lang="en-US" dirty="0">
                <a:solidFill>
                  <a:srgbClr val="000000"/>
                </a:solidFill>
                <a:latin typeface="Calibri" pitchFamily="34" charset="0"/>
                <a:ea typeface="Calibri"/>
              </a:rPr>
              <a:t>(c) contravenes this Act or the regulations,</a:t>
            </a:r>
            <a:r>
              <a:rPr lang="en-US" dirty="0">
                <a:latin typeface="Calibri" pitchFamily="34" charset="0"/>
                <a:ea typeface="Calibri"/>
              </a:rPr>
              <a:t> </a:t>
            </a:r>
          </a:p>
          <a:p>
            <a:pPr>
              <a:spcBef>
                <a:spcPts val="0"/>
              </a:spcBef>
              <a:spcAft>
                <a:spcPts val="634"/>
              </a:spcAft>
            </a:pPr>
            <a:r>
              <a:rPr lang="en-US" dirty="0">
                <a:solidFill>
                  <a:srgbClr val="000000"/>
                </a:solidFill>
                <a:latin typeface="Calibri" pitchFamily="34" charset="0"/>
                <a:ea typeface="Calibri"/>
              </a:rPr>
              <a:t>and every director or officer of a corporation who knowingly concurs in such furnishing, failure or contravention is guilty of an offence and on conviction is liable to a fine of not more than $50,000 or to imprisonment for a term of not more than two years less one day, or to both. R.S.O. 1990, c. C.14, s. 28 (1); 2004, c. 19, s. 6 (2).</a:t>
            </a:r>
            <a:r>
              <a:rPr lang="en-US" dirty="0">
                <a:latin typeface="Calibri" pitchFamily="34" charset="0"/>
                <a:ea typeface="Calibri"/>
              </a:rPr>
              <a:t> </a:t>
            </a:r>
          </a:p>
          <a:p>
            <a:pPr>
              <a:spcBef>
                <a:spcPts val="0"/>
              </a:spcBef>
              <a:spcAft>
                <a:spcPts val="0"/>
              </a:spcAft>
            </a:pPr>
            <a:r>
              <a:rPr lang="en-US" b="1" dirty="0">
                <a:solidFill>
                  <a:srgbClr val="000000"/>
                </a:solidFill>
                <a:latin typeface="Calibri" pitchFamily="34" charset="0"/>
                <a:ea typeface="Calibri"/>
              </a:rPr>
              <a:t>Corporations</a:t>
            </a:r>
            <a:r>
              <a:rPr lang="en-US" b="1" dirty="0">
                <a:latin typeface="Calibri" pitchFamily="34" charset="0"/>
                <a:ea typeface="Calibri"/>
              </a:rPr>
              <a:t> </a:t>
            </a:r>
            <a:endParaRPr lang="en-US" dirty="0">
              <a:latin typeface="Calibri" pitchFamily="34" charset="0"/>
              <a:ea typeface="Calibri"/>
            </a:endParaRPr>
          </a:p>
          <a:p>
            <a:pPr indent="402713">
              <a:spcBef>
                <a:spcPts val="0"/>
              </a:spcBef>
              <a:spcAft>
                <a:spcPts val="634"/>
              </a:spcAft>
            </a:pPr>
            <a:r>
              <a:rPr lang="en-US" u="sng" dirty="0">
                <a:solidFill>
                  <a:srgbClr val="000000"/>
                </a:solidFill>
                <a:latin typeface="Calibri" pitchFamily="34" charset="0"/>
                <a:ea typeface="Calibri"/>
                <a:hlinkClick r:id="rId3"/>
              </a:rPr>
              <a:t>(2) </a:t>
            </a:r>
            <a:r>
              <a:rPr lang="en-US" dirty="0">
                <a:solidFill>
                  <a:srgbClr val="000000"/>
                </a:solidFill>
                <a:latin typeface="Calibri" pitchFamily="34" charset="0"/>
                <a:ea typeface="Calibri"/>
              </a:rPr>
              <a:t>  Where a corporation is convicted of an offence under subsection (1), the maximum penalty that may be imposed upon the corporation is $250,000 and not as provided therein. R.S.O. 1990, c. C.14, s. 28 (2); 2004, c. 19, s</a:t>
            </a:r>
            <a:r>
              <a:rPr lang="en-US" dirty="0">
                <a:latin typeface="Calibri" pitchFamily="34" charset="0"/>
                <a:ea typeface="Calibri"/>
              </a:rPr>
              <a:t> </a:t>
            </a:r>
          </a:p>
          <a:p>
            <a:endParaRPr lang="en-US" dirty="0"/>
          </a:p>
        </p:txBody>
      </p:sp>
      <p:sp>
        <p:nvSpPr>
          <p:cNvPr id="4" name="Slide Number Placeholder 3"/>
          <p:cNvSpPr>
            <a:spLocks noGrp="1"/>
          </p:cNvSpPr>
          <p:nvPr>
            <p:ph type="sldNum" sz="quarter" idx="10"/>
          </p:nvPr>
        </p:nvSpPr>
        <p:spPr/>
        <p:txBody>
          <a:bodyPr/>
          <a:lstStyle/>
          <a:p>
            <a:fld id="{4A9AB8E8-9021-4154-96D5-6B4D7EDA8011}" type="slidenum">
              <a:rPr lang="en-US" smtClean="0"/>
              <a:pPr/>
              <a:t>16</a:t>
            </a:fld>
            <a:endParaRPr lang="en-US"/>
          </a:p>
        </p:txBody>
      </p:sp>
    </p:spTree>
    <p:extLst>
      <p:ext uri="{BB962C8B-B14F-4D97-AF65-F5344CB8AC3E}">
        <p14:creationId xmlns:p14="http://schemas.microsoft.com/office/powerpoint/2010/main" val="2995752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a:p>
            <a:r>
              <a:rPr lang="en-US" b="1" dirty="0"/>
              <a:t>Payment Options  80% plus of Americans were paying bills online and that travel are going to be that much more technically inclined to use high tech payment options as well as transfer co. that specialize in international payments</a:t>
            </a:r>
          </a:p>
          <a:p>
            <a:endParaRPr lang="en-US" b="1" dirty="0"/>
          </a:p>
          <a:p>
            <a:r>
              <a:rPr lang="en-US" b="1" dirty="0"/>
              <a:t>Bonus’s For instance, say each collector at your practice brings in $2,000 in unpaid expenses each month on average. If you offer staff members a $100 gift card…..you can be very creative and if some employees don’t, there’s no harm done.</a:t>
            </a:r>
          </a:p>
          <a:p>
            <a:endParaRPr lang="en-US" b="1" dirty="0"/>
          </a:p>
          <a:p>
            <a:r>
              <a:rPr lang="en-US" b="1" dirty="0"/>
              <a:t>Billing in the correct language: Because of a smaller portfolio  Simple solution….use Google translate.  Not only that they can understand the statement it shows that your taking time to connect with a personal touch.</a:t>
            </a:r>
          </a:p>
          <a:p>
            <a:endParaRPr lang="en-US" b="1" dirty="0"/>
          </a:p>
          <a:p>
            <a:endParaRPr lang="en-US" b="1" dirty="0"/>
          </a:p>
          <a:p>
            <a:r>
              <a:rPr lang="en-US" b="1" dirty="0"/>
              <a:t>Reporting to credit:</a:t>
            </a:r>
            <a:r>
              <a:rPr lang="en-US" b="1" baseline="0" dirty="0"/>
              <a:t>  When possible and your Standard set policy states to report the delinquency.    This will be a real mixed bag from Western Europe (similar to the US) to Black list systems, and having to pay higher prices to report and all will be from country to country.</a:t>
            </a:r>
          </a:p>
          <a:p>
            <a:endParaRPr lang="en-US" b="1"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0" kern="1200" dirty="0">
                <a:solidFill>
                  <a:schemeClr val="tx1"/>
                </a:solidFill>
                <a:latin typeface="+mn-lt"/>
                <a:ea typeface="+mn-ea"/>
                <a:cs typeface="+mn-cs"/>
              </a:rPr>
              <a:t>Google Translate plans to take on Skype with real-time translation feature</a:t>
            </a:r>
          </a:p>
          <a:p>
            <a:endParaRPr lang="en-US" b="1" dirty="0"/>
          </a:p>
        </p:txBody>
      </p:sp>
      <p:sp>
        <p:nvSpPr>
          <p:cNvPr id="4" name="Slide Number Placeholder 3"/>
          <p:cNvSpPr>
            <a:spLocks noGrp="1"/>
          </p:cNvSpPr>
          <p:nvPr>
            <p:ph type="sldNum" sz="quarter" idx="10"/>
          </p:nvPr>
        </p:nvSpPr>
        <p:spPr/>
        <p:txBody>
          <a:bodyPr/>
          <a:lstStyle/>
          <a:p>
            <a:fld id="{4A9AB8E8-9021-4154-96D5-6B4D7EDA8011}" type="slidenum">
              <a:rPr lang="en-US" smtClean="0"/>
              <a:pPr/>
              <a:t>24</a:t>
            </a:fld>
            <a:endParaRPr lang="en-US"/>
          </a:p>
        </p:txBody>
      </p:sp>
    </p:spTree>
    <p:extLst>
      <p:ext uri="{BB962C8B-B14F-4D97-AF65-F5344CB8AC3E}">
        <p14:creationId xmlns:p14="http://schemas.microsoft.com/office/powerpoint/2010/main" val="18614651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a:t>If your</a:t>
            </a:r>
            <a:r>
              <a:rPr lang="en-US" baseline="0" dirty="0"/>
              <a:t> school currently has international students:</a:t>
            </a:r>
          </a:p>
          <a:p>
            <a:pPr>
              <a:buFontTx/>
              <a:buChar char="-"/>
            </a:pPr>
            <a:endParaRPr lang="en-US" baseline="0" dirty="0"/>
          </a:p>
          <a:p>
            <a:pPr defTabSz="966511" eaLnBrk="1" fontAlgn="auto" hangingPunct="1">
              <a:spcBef>
                <a:spcPts val="0"/>
              </a:spcBef>
              <a:spcAft>
                <a:spcPts val="0"/>
              </a:spcAft>
              <a:buFontTx/>
              <a:buChar char="-"/>
              <a:defRPr/>
            </a:pPr>
            <a:r>
              <a:rPr lang="en-US" baseline="0" dirty="0"/>
              <a:t>Identify your need – How many – write off’s? skips?</a:t>
            </a:r>
            <a:endParaRPr lang="en-US" dirty="0"/>
          </a:p>
          <a:p>
            <a:pPr>
              <a:buFontTx/>
              <a:buChar char="-"/>
            </a:pPr>
            <a:r>
              <a:rPr lang="en-US" baseline="0" dirty="0"/>
              <a:t>Be </a:t>
            </a:r>
            <a:r>
              <a:rPr lang="en-US" baseline="0" dirty="0" err="1"/>
              <a:t>ProActive</a:t>
            </a:r>
            <a:r>
              <a:rPr lang="en-US" baseline="0" dirty="0"/>
              <a:t> – get ahead of what could become a problem</a:t>
            </a:r>
          </a:p>
          <a:p>
            <a:pPr>
              <a:buFontTx/>
              <a:buChar char="-"/>
            </a:pPr>
            <a:r>
              <a:rPr lang="en-US" baseline="0" dirty="0"/>
              <a:t>Create a solution – internal? – trust a professional -  outsource?</a:t>
            </a:r>
          </a:p>
          <a:p>
            <a:pPr>
              <a:buFontTx/>
              <a:buChar char="-"/>
            </a:pPr>
            <a:r>
              <a:rPr lang="en-US" baseline="0" dirty="0"/>
              <a:t>Be informed – know your agency – how do they handle the int’l accts??</a:t>
            </a:r>
          </a:p>
          <a:p>
            <a:pPr>
              <a:buFontTx/>
              <a:buChar char="-"/>
            </a:pPr>
            <a:r>
              <a:rPr lang="en-US" baseline="0" dirty="0"/>
              <a:t>Work the Plan – Let your agency do the work!  The RIGHT WAY!</a:t>
            </a:r>
          </a:p>
          <a:p>
            <a:pPr>
              <a:buFontTx/>
              <a:buChar char="-"/>
            </a:pPr>
            <a:endParaRPr lang="en-US" baseline="0" dirty="0"/>
          </a:p>
          <a:p>
            <a:pPr>
              <a:buFontTx/>
              <a:buChar char="-"/>
            </a:pPr>
            <a:endParaRPr lang="en-US" baseline="0" dirty="0"/>
          </a:p>
          <a:p>
            <a:pPr>
              <a:buFontTx/>
              <a:buChar char="-"/>
            </a:pPr>
            <a:endParaRPr lang="en-US" baseline="0" dirty="0"/>
          </a:p>
        </p:txBody>
      </p:sp>
      <p:sp>
        <p:nvSpPr>
          <p:cNvPr id="4" name="Slide Number Placeholder 3"/>
          <p:cNvSpPr>
            <a:spLocks noGrp="1"/>
          </p:cNvSpPr>
          <p:nvPr>
            <p:ph type="sldNum" sz="quarter" idx="10"/>
          </p:nvPr>
        </p:nvSpPr>
        <p:spPr/>
        <p:txBody>
          <a:bodyPr/>
          <a:lstStyle/>
          <a:p>
            <a:fld id="{4A9AB8E8-9021-4154-96D5-6B4D7EDA8011}" type="slidenum">
              <a:rPr lang="en-US" smtClean="0"/>
              <a:pPr/>
              <a:t>25</a:t>
            </a:fld>
            <a:endParaRPr lang="en-US"/>
          </a:p>
        </p:txBody>
      </p:sp>
    </p:spTree>
    <p:extLst>
      <p:ext uri="{BB962C8B-B14F-4D97-AF65-F5344CB8AC3E}">
        <p14:creationId xmlns:p14="http://schemas.microsoft.com/office/powerpoint/2010/main" val="3282386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dirty="0"/>
              <a:t>QUESTIONS…. Answers…</a:t>
            </a:r>
          </a:p>
          <a:p>
            <a:pPr>
              <a:buFontTx/>
              <a:buNone/>
            </a:pPr>
            <a:endParaRPr lang="en-US" dirty="0"/>
          </a:p>
          <a:p>
            <a:pPr>
              <a:buFontTx/>
              <a:buNone/>
            </a:pPr>
            <a:r>
              <a:rPr lang="en-US" dirty="0"/>
              <a:t>Thank you – Thank </a:t>
            </a:r>
          </a:p>
        </p:txBody>
      </p:sp>
      <p:sp>
        <p:nvSpPr>
          <p:cNvPr id="4" name="Slide Number Placeholder 3"/>
          <p:cNvSpPr>
            <a:spLocks noGrp="1"/>
          </p:cNvSpPr>
          <p:nvPr>
            <p:ph type="sldNum" sz="quarter" idx="10"/>
          </p:nvPr>
        </p:nvSpPr>
        <p:spPr/>
        <p:txBody>
          <a:bodyPr/>
          <a:lstStyle/>
          <a:p>
            <a:fld id="{4A9AB8E8-9021-4154-96D5-6B4D7EDA8011}" type="slidenum">
              <a:rPr lang="en-US" smtClean="0"/>
              <a:pPr/>
              <a:t>26</a:t>
            </a:fld>
            <a:endParaRPr lang="en-US"/>
          </a:p>
        </p:txBody>
      </p:sp>
    </p:spTree>
    <p:extLst>
      <p:ext uri="{BB962C8B-B14F-4D97-AF65-F5344CB8AC3E}">
        <p14:creationId xmlns:p14="http://schemas.microsoft.com/office/powerpoint/2010/main" val="2538098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marL="785291" lvl="1" indent="-302035" eaLnBrk="1" hangingPunct="1">
              <a:lnSpc>
                <a:spcPct val="115000"/>
              </a:lnSpc>
              <a:spcBef>
                <a:spcPct val="0"/>
              </a:spcBef>
              <a:buFont typeface="Calibri" pitchFamily="34" charset="0"/>
              <a:buAutoNum type="alphaLcPeriod"/>
            </a:pPr>
            <a:r>
              <a:rPr lang="en-US" dirty="0">
                <a:ea typeface="Calibri" pitchFamily="34" charset="0"/>
                <a:cs typeface="Times New Roman" pitchFamily="18" charset="0"/>
              </a:rPr>
              <a:t>Main Points</a:t>
            </a:r>
          </a:p>
          <a:p>
            <a:pPr marL="1208139" lvl="2" indent="-241628" eaLnBrk="1" hangingPunct="1">
              <a:lnSpc>
                <a:spcPct val="115000"/>
              </a:lnSpc>
              <a:spcBef>
                <a:spcPct val="0"/>
              </a:spcBef>
              <a:buFont typeface="Calibri" pitchFamily="34" charset="0"/>
              <a:buAutoNum type="romanLcPeriod"/>
            </a:pPr>
            <a:r>
              <a:rPr lang="en-US" dirty="0">
                <a:ea typeface="Calibri" pitchFamily="34" charset="0"/>
                <a:cs typeface="Times New Roman" pitchFamily="18" charset="0"/>
              </a:rPr>
              <a:t>Introduce each subject without going into too much detail</a:t>
            </a:r>
            <a:br>
              <a:rPr lang="en-US" dirty="0">
                <a:ea typeface="Calibri" pitchFamily="34" charset="0"/>
                <a:cs typeface="Times New Roman" pitchFamily="18" charset="0"/>
              </a:rPr>
            </a:br>
            <a:endParaRPr lang="en-US" dirty="0">
              <a:ea typeface="Calibri" pitchFamily="34" charset="0"/>
              <a:cs typeface="Times New Roman" pitchFamily="18" charset="0"/>
            </a:endParaRPr>
          </a:p>
          <a:p>
            <a:pPr marL="1208139" lvl="2" indent="-241628" eaLnBrk="1" hangingPunct="1">
              <a:lnSpc>
                <a:spcPct val="115000"/>
              </a:lnSpc>
              <a:spcBef>
                <a:spcPct val="0"/>
              </a:spcBef>
              <a:buFont typeface="Calibri" pitchFamily="34" charset="0"/>
              <a:buAutoNum type="romanLcPeriod"/>
            </a:pPr>
            <a:r>
              <a:rPr lang="en-US" dirty="0">
                <a:ea typeface="Calibri" pitchFamily="34" charset="0"/>
                <a:cs typeface="Times New Roman" pitchFamily="18" charset="0"/>
              </a:rPr>
              <a:t>Set the rules/guidelines for questions and discussion</a:t>
            </a:r>
          </a:p>
          <a:p>
            <a:pPr marL="362441" indent="-362441" eaLnBrk="1" hangingPunct="1">
              <a:lnSpc>
                <a:spcPct val="115000"/>
              </a:lnSpc>
              <a:spcBef>
                <a:spcPct val="0"/>
              </a:spcBef>
              <a:buFont typeface="Calibri" pitchFamily="34" charset="0"/>
              <a:buAutoNum type="arabicPeriod"/>
            </a:pPr>
            <a:endParaRPr lang="en-US" dirty="0">
              <a:ea typeface="Calibri" pitchFamily="34" charset="0"/>
              <a:cs typeface="Times New Roman" pitchFamily="18" charset="0"/>
            </a:endParaRPr>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019CB96-DF70-4FAD-8469-AE7C2184C2BC}" type="slidenum">
              <a:rPr lang="en-US">
                <a:ea typeface="ＭＳ Ｐゴシック" pitchFamily="34" charset="-128"/>
              </a:rPr>
              <a:pPr>
                <a:defRPr/>
              </a:pPr>
              <a:t>2</a:t>
            </a:fld>
            <a:endParaRPr lang="en-US">
              <a:ea typeface="ＭＳ Ｐゴシック" pitchFamily="34" charset="-128"/>
            </a:endParaRPr>
          </a:p>
        </p:txBody>
      </p:sp>
    </p:spTree>
    <p:extLst>
      <p:ext uri="{BB962C8B-B14F-4D97-AF65-F5344CB8AC3E}">
        <p14:creationId xmlns:p14="http://schemas.microsoft.com/office/powerpoint/2010/main" val="4165069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a:bodyPr>
          <a:lstStyle/>
          <a:p>
            <a:pPr lvl="2" eaLnBrk="1" fontAlgn="auto" hangingPunct="1">
              <a:lnSpc>
                <a:spcPct val="115000"/>
              </a:lnSpc>
              <a:spcBef>
                <a:spcPts val="0"/>
              </a:spcBef>
              <a:spcAft>
                <a:spcPts val="1057"/>
              </a:spcAft>
              <a:defRPr/>
            </a:pPr>
            <a:r>
              <a:rPr lang="en-US" dirty="0">
                <a:ea typeface="Calibri"/>
                <a:cs typeface="Times New Roman"/>
              </a:rPr>
              <a:t> FED AGENCY…INTERNATIONAL INSTITUTE OF EDUCATION, AKA </a:t>
            </a:r>
            <a:r>
              <a:rPr lang="en-US" b="1" dirty="0">
                <a:ea typeface="Calibri"/>
                <a:cs typeface="Times New Roman"/>
              </a:rPr>
              <a:t>OPEN DOORS</a:t>
            </a:r>
          </a:p>
          <a:p>
            <a:pPr lvl="2" eaLnBrk="1" fontAlgn="auto" hangingPunct="1">
              <a:lnSpc>
                <a:spcPct val="115000"/>
              </a:lnSpc>
              <a:spcBef>
                <a:spcPts val="0"/>
              </a:spcBef>
              <a:spcAft>
                <a:spcPts val="1057"/>
              </a:spcAft>
              <a:defRPr/>
            </a:pPr>
            <a:endParaRPr lang="en-US" dirty="0">
              <a:ea typeface="Calibri"/>
              <a:cs typeface="Times New Roman"/>
            </a:endParaRPr>
          </a:p>
          <a:p>
            <a:pPr lvl="2" eaLnBrk="1" fontAlgn="auto" hangingPunct="1">
              <a:lnSpc>
                <a:spcPct val="115000"/>
              </a:lnSpc>
              <a:spcBef>
                <a:spcPts val="0"/>
              </a:spcBef>
              <a:spcAft>
                <a:spcPts val="1057"/>
              </a:spcAft>
              <a:defRPr/>
            </a:pPr>
            <a:r>
              <a:rPr lang="en-US" b="1" dirty="0">
                <a:ea typeface="Calibri"/>
                <a:cs typeface="Times New Roman"/>
              </a:rPr>
              <a:t>The</a:t>
            </a:r>
            <a:r>
              <a:rPr lang="en-US" b="1" baseline="0" dirty="0">
                <a:ea typeface="Calibri"/>
                <a:cs typeface="Times New Roman"/>
              </a:rPr>
              <a:t> results of the following information was provided by Open Doors.  They conducted an annual survey of U.S. Campuses’ international student enrollments.</a:t>
            </a:r>
          </a:p>
          <a:p>
            <a:pPr lvl="2" eaLnBrk="1" fontAlgn="auto" hangingPunct="1">
              <a:lnSpc>
                <a:spcPct val="115000"/>
              </a:lnSpc>
              <a:spcBef>
                <a:spcPts val="0"/>
              </a:spcBef>
              <a:spcAft>
                <a:spcPts val="1057"/>
              </a:spcAft>
              <a:defRPr/>
            </a:pPr>
            <a:r>
              <a:rPr lang="en-US" b="1" baseline="0" dirty="0">
                <a:cs typeface="Times New Roman"/>
              </a:rPr>
              <a:t>Those ( 380 who responded) are accredited higher education institutions that host international students.</a:t>
            </a:r>
          </a:p>
          <a:p>
            <a:pPr lvl="2" eaLnBrk="1" fontAlgn="auto" hangingPunct="1">
              <a:lnSpc>
                <a:spcPct val="115000"/>
              </a:lnSpc>
              <a:spcBef>
                <a:spcPts val="0"/>
              </a:spcBef>
              <a:spcAft>
                <a:spcPts val="1057"/>
              </a:spcAft>
              <a:defRPr/>
            </a:pPr>
            <a:endParaRPr lang="en-US" b="1" baseline="0" dirty="0">
              <a:cs typeface="Times New Roman"/>
            </a:endParaRPr>
          </a:p>
          <a:p>
            <a:pPr lvl="2" eaLnBrk="1" fontAlgn="auto" hangingPunct="1">
              <a:lnSpc>
                <a:spcPct val="115000"/>
              </a:lnSpc>
              <a:spcBef>
                <a:spcPts val="0"/>
              </a:spcBef>
              <a:spcAft>
                <a:spcPts val="1057"/>
              </a:spcAft>
              <a:defRPr/>
            </a:pPr>
            <a:r>
              <a:rPr lang="en-US" b="1" baseline="0" dirty="0">
                <a:cs typeface="Times New Roman"/>
              </a:rPr>
              <a:t>Enrollment 2012/13 academic year.</a:t>
            </a:r>
          </a:p>
          <a:p>
            <a:pPr lvl="2" eaLnBrk="1" fontAlgn="auto" hangingPunct="1">
              <a:lnSpc>
                <a:spcPct val="115000"/>
              </a:lnSpc>
              <a:spcBef>
                <a:spcPts val="0"/>
              </a:spcBef>
              <a:spcAft>
                <a:spcPts val="1057"/>
              </a:spcAft>
              <a:defRPr/>
            </a:pPr>
            <a:endParaRPr lang="en-US" b="1" baseline="0" dirty="0">
              <a:cs typeface="Times New Roman"/>
            </a:endParaRPr>
          </a:p>
          <a:p>
            <a:pPr lvl="2" eaLnBrk="1" fontAlgn="auto" hangingPunct="1">
              <a:lnSpc>
                <a:spcPct val="115000"/>
              </a:lnSpc>
              <a:spcBef>
                <a:spcPts val="0"/>
              </a:spcBef>
              <a:spcAft>
                <a:spcPts val="1057"/>
              </a:spcAft>
              <a:defRPr/>
            </a:pPr>
            <a:r>
              <a:rPr lang="en-US" b="1" baseline="0" dirty="0">
                <a:cs typeface="Times New Roman"/>
              </a:rPr>
              <a:t>Non-immigrant international students in the U.S. on temporary visas at the postsecondary level.</a:t>
            </a:r>
          </a:p>
          <a:p>
            <a:pPr lvl="2" eaLnBrk="1" fontAlgn="auto" hangingPunct="1">
              <a:lnSpc>
                <a:spcPct val="115000"/>
              </a:lnSpc>
              <a:spcBef>
                <a:spcPts val="0"/>
              </a:spcBef>
              <a:spcAft>
                <a:spcPts val="1057"/>
              </a:spcAft>
              <a:defRPr/>
            </a:pPr>
            <a:endParaRPr lang="en-US" b="1" baseline="0" dirty="0">
              <a:cs typeface="Times New Roman"/>
            </a:endParaRPr>
          </a:p>
          <a:p>
            <a:pPr lvl="2" eaLnBrk="1" fontAlgn="auto" hangingPunct="1">
              <a:lnSpc>
                <a:spcPct val="115000"/>
              </a:lnSpc>
              <a:spcBef>
                <a:spcPts val="0"/>
              </a:spcBef>
              <a:spcAft>
                <a:spcPts val="1057"/>
              </a:spcAft>
              <a:defRPr/>
            </a:pPr>
            <a:r>
              <a:rPr lang="en-US" b="1" baseline="0" dirty="0">
                <a:cs typeface="Times New Roman"/>
              </a:rPr>
              <a:t>55k more enrollees this year over last</a:t>
            </a:r>
          </a:p>
          <a:p>
            <a:pPr lvl="2" eaLnBrk="1" fontAlgn="auto" hangingPunct="1">
              <a:lnSpc>
                <a:spcPct val="115000"/>
              </a:lnSpc>
              <a:spcBef>
                <a:spcPts val="0"/>
              </a:spcBef>
              <a:spcAft>
                <a:spcPts val="1057"/>
              </a:spcAft>
              <a:defRPr/>
            </a:pPr>
            <a:endParaRPr lang="en-US" b="1" baseline="0" dirty="0">
              <a:cs typeface="Times New Roman"/>
            </a:endParaRPr>
          </a:p>
          <a:p>
            <a:pPr lvl="2" eaLnBrk="1" fontAlgn="auto" hangingPunct="1">
              <a:lnSpc>
                <a:spcPct val="115000"/>
              </a:lnSpc>
              <a:spcBef>
                <a:spcPts val="0"/>
              </a:spcBef>
              <a:spcAft>
                <a:spcPts val="1057"/>
              </a:spcAft>
              <a:defRPr/>
            </a:pPr>
            <a:endParaRPr lang="en-US" b="1" baseline="0" dirty="0">
              <a:cs typeface="Times New Roman"/>
            </a:endParaRPr>
          </a:p>
          <a:p>
            <a:pPr lvl="2" eaLnBrk="1" fontAlgn="auto" hangingPunct="1">
              <a:lnSpc>
                <a:spcPct val="115000"/>
              </a:lnSpc>
              <a:spcBef>
                <a:spcPts val="0"/>
              </a:spcBef>
              <a:spcAft>
                <a:spcPts val="1057"/>
              </a:spcAft>
              <a:defRPr/>
            </a:pPr>
            <a:endParaRPr lang="en-US" b="1" baseline="0" dirty="0">
              <a:cs typeface="Times New Roman"/>
            </a:endParaRPr>
          </a:p>
          <a:p>
            <a:pPr lvl="2" eaLnBrk="1" fontAlgn="auto" hangingPunct="1">
              <a:lnSpc>
                <a:spcPct val="115000"/>
              </a:lnSpc>
              <a:spcBef>
                <a:spcPts val="0"/>
              </a:spcBef>
              <a:spcAft>
                <a:spcPts val="1057"/>
              </a:spcAft>
              <a:defRPr/>
            </a:pPr>
            <a:endParaRPr lang="en-US" dirty="0"/>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7A84D31-25D8-4203-8F63-9DDDE16C2A85}" type="slidenum">
              <a:rPr lang="en-US">
                <a:ea typeface="ＭＳ Ｐゴシック" pitchFamily="34" charset="-128"/>
              </a:rPr>
              <a:pPr>
                <a:defRPr/>
              </a:pPr>
              <a:t>3</a:t>
            </a:fld>
            <a:endParaRPr lang="en-US">
              <a:ea typeface="ＭＳ Ｐゴシック" pitchFamily="34" charset="-128"/>
            </a:endParaRPr>
          </a:p>
        </p:txBody>
      </p:sp>
    </p:spTree>
    <p:extLst>
      <p:ext uri="{BB962C8B-B14F-4D97-AF65-F5344CB8AC3E}">
        <p14:creationId xmlns:p14="http://schemas.microsoft.com/office/powerpoint/2010/main" val="699073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a:bodyPr>
          <a:lstStyle/>
          <a:p>
            <a:pPr lvl="2" eaLnBrk="1" fontAlgn="auto" hangingPunct="1">
              <a:lnSpc>
                <a:spcPct val="115000"/>
              </a:lnSpc>
              <a:spcBef>
                <a:spcPts val="0"/>
              </a:spcBef>
              <a:spcAft>
                <a:spcPts val="1057"/>
              </a:spcAft>
              <a:defRPr/>
            </a:pPr>
            <a:r>
              <a:rPr lang="en-US" dirty="0">
                <a:ea typeface="Calibri"/>
                <a:cs typeface="Times New Roman"/>
              </a:rPr>
              <a:t> FED AGENCY…INTERNATIONAL INSTITUTE OF EDUCATION, AKA </a:t>
            </a:r>
            <a:r>
              <a:rPr lang="en-US" b="1" dirty="0">
                <a:ea typeface="Calibri"/>
                <a:cs typeface="Times New Roman"/>
              </a:rPr>
              <a:t>OPEN DOORS</a:t>
            </a:r>
          </a:p>
          <a:p>
            <a:pPr lvl="2" eaLnBrk="1" fontAlgn="auto" hangingPunct="1">
              <a:lnSpc>
                <a:spcPct val="115000"/>
              </a:lnSpc>
              <a:spcBef>
                <a:spcPts val="0"/>
              </a:spcBef>
              <a:spcAft>
                <a:spcPts val="1057"/>
              </a:spcAft>
              <a:defRPr/>
            </a:pPr>
            <a:endParaRPr lang="en-US" dirty="0">
              <a:ea typeface="Calibri"/>
              <a:cs typeface="Times New Roman"/>
            </a:endParaRPr>
          </a:p>
          <a:p>
            <a:pPr lvl="2" eaLnBrk="1" fontAlgn="auto" hangingPunct="1">
              <a:lnSpc>
                <a:spcPct val="115000"/>
              </a:lnSpc>
              <a:spcBef>
                <a:spcPts val="0"/>
              </a:spcBef>
              <a:spcAft>
                <a:spcPts val="1057"/>
              </a:spcAft>
              <a:defRPr/>
            </a:pPr>
            <a:r>
              <a:rPr lang="en-US" b="1" dirty="0">
                <a:ea typeface="Calibri"/>
                <a:cs typeface="Times New Roman"/>
              </a:rPr>
              <a:t>The</a:t>
            </a:r>
            <a:r>
              <a:rPr lang="en-US" b="1" baseline="0" dirty="0">
                <a:ea typeface="Calibri"/>
                <a:cs typeface="Times New Roman"/>
              </a:rPr>
              <a:t> results of the following information was provided by Open Doors.  They conducted an annual survey of U.S. Campuses’ international student enrollments.</a:t>
            </a:r>
          </a:p>
          <a:p>
            <a:pPr lvl="2" eaLnBrk="1" fontAlgn="auto" hangingPunct="1">
              <a:lnSpc>
                <a:spcPct val="115000"/>
              </a:lnSpc>
              <a:spcBef>
                <a:spcPts val="0"/>
              </a:spcBef>
              <a:spcAft>
                <a:spcPts val="1057"/>
              </a:spcAft>
              <a:defRPr/>
            </a:pPr>
            <a:r>
              <a:rPr lang="en-US" b="1" baseline="0" dirty="0">
                <a:cs typeface="Times New Roman"/>
              </a:rPr>
              <a:t>Those ( 380 who responded) are accredited higher education institutions that host international students.</a:t>
            </a:r>
          </a:p>
          <a:p>
            <a:pPr lvl="2" eaLnBrk="1" fontAlgn="auto" hangingPunct="1">
              <a:lnSpc>
                <a:spcPct val="115000"/>
              </a:lnSpc>
              <a:spcBef>
                <a:spcPts val="0"/>
              </a:spcBef>
              <a:spcAft>
                <a:spcPts val="1057"/>
              </a:spcAft>
              <a:defRPr/>
            </a:pPr>
            <a:endParaRPr lang="en-US" b="1" baseline="0" dirty="0">
              <a:cs typeface="Times New Roman"/>
            </a:endParaRPr>
          </a:p>
          <a:p>
            <a:pPr lvl="2" eaLnBrk="1" fontAlgn="auto" hangingPunct="1">
              <a:lnSpc>
                <a:spcPct val="115000"/>
              </a:lnSpc>
              <a:spcBef>
                <a:spcPts val="0"/>
              </a:spcBef>
              <a:spcAft>
                <a:spcPts val="1057"/>
              </a:spcAft>
              <a:defRPr/>
            </a:pPr>
            <a:r>
              <a:rPr lang="en-US" b="1" baseline="0" dirty="0">
                <a:cs typeface="Times New Roman"/>
              </a:rPr>
              <a:t>Enrollment 2012/13 academic year.</a:t>
            </a:r>
          </a:p>
          <a:p>
            <a:pPr lvl="2" eaLnBrk="1" fontAlgn="auto" hangingPunct="1">
              <a:lnSpc>
                <a:spcPct val="115000"/>
              </a:lnSpc>
              <a:spcBef>
                <a:spcPts val="0"/>
              </a:spcBef>
              <a:spcAft>
                <a:spcPts val="1057"/>
              </a:spcAft>
              <a:defRPr/>
            </a:pPr>
            <a:endParaRPr lang="en-US" b="1" baseline="0" dirty="0">
              <a:cs typeface="Times New Roman"/>
            </a:endParaRPr>
          </a:p>
          <a:p>
            <a:pPr lvl="2" eaLnBrk="1" fontAlgn="auto" hangingPunct="1">
              <a:lnSpc>
                <a:spcPct val="115000"/>
              </a:lnSpc>
              <a:spcBef>
                <a:spcPts val="0"/>
              </a:spcBef>
              <a:spcAft>
                <a:spcPts val="1057"/>
              </a:spcAft>
              <a:defRPr/>
            </a:pPr>
            <a:r>
              <a:rPr lang="en-US" b="1" baseline="0" dirty="0">
                <a:cs typeface="Times New Roman"/>
              </a:rPr>
              <a:t>Non-immigrant international students in the U.S. on temporary visas at the postsecondary level.</a:t>
            </a:r>
          </a:p>
          <a:p>
            <a:pPr lvl="2" eaLnBrk="1" fontAlgn="auto" hangingPunct="1">
              <a:lnSpc>
                <a:spcPct val="115000"/>
              </a:lnSpc>
              <a:spcBef>
                <a:spcPts val="0"/>
              </a:spcBef>
              <a:spcAft>
                <a:spcPts val="1057"/>
              </a:spcAft>
              <a:defRPr/>
            </a:pPr>
            <a:endParaRPr lang="en-US" b="1" baseline="0" dirty="0">
              <a:cs typeface="Times New Roman"/>
            </a:endParaRPr>
          </a:p>
          <a:p>
            <a:pPr lvl="2" eaLnBrk="1" fontAlgn="auto" hangingPunct="1">
              <a:lnSpc>
                <a:spcPct val="115000"/>
              </a:lnSpc>
              <a:spcBef>
                <a:spcPts val="0"/>
              </a:spcBef>
              <a:spcAft>
                <a:spcPts val="1057"/>
              </a:spcAft>
              <a:defRPr/>
            </a:pPr>
            <a:r>
              <a:rPr lang="en-US" b="1" baseline="0" dirty="0">
                <a:cs typeface="Times New Roman"/>
              </a:rPr>
              <a:t>55k more enrollees this year over last</a:t>
            </a:r>
          </a:p>
          <a:p>
            <a:pPr lvl="2" eaLnBrk="1" fontAlgn="auto" hangingPunct="1">
              <a:lnSpc>
                <a:spcPct val="115000"/>
              </a:lnSpc>
              <a:spcBef>
                <a:spcPts val="0"/>
              </a:spcBef>
              <a:spcAft>
                <a:spcPts val="1057"/>
              </a:spcAft>
              <a:defRPr/>
            </a:pPr>
            <a:endParaRPr lang="en-US" b="1" baseline="0" dirty="0">
              <a:cs typeface="Times New Roman"/>
            </a:endParaRPr>
          </a:p>
          <a:p>
            <a:pPr lvl="2" eaLnBrk="1" fontAlgn="auto" hangingPunct="1">
              <a:lnSpc>
                <a:spcPct val="115000"/>
              </a:lnSpc>
              <a:spcBef>
                <a:spcPts val="0"/>
              </a:spcBef>
              <a:spcAft>
                <a:spcPts val="1057"/>
              </a:spcAft>
              <a:defRPr/>
            </a:pPr>
            <a:endParaRPr lang="en-US" b="1" baseline="0" dirty="0">
              <a:cs typeface="Times New Roman"/>
            </a:endParaRPr>
          </a:p>
          <a:p>
            <a:pPr lvl="2" eaLnBrk="1" fontAlgn="auto" hangingPunct="1">
              <a:lnSpc>
                <a:spcPct val="115000"/>
              </a:lnSpc>
              <a:spcBef>
                <a:spcPts val="0"/>
              </a:spcBef>
              <a:spcAft>
                <a:spcPts val="1057"/>
              </a:spcAft>
              <a:defRPr/>
            </a:pPr>
            <a:endParaRPr lang="en-US" b="1" baseline="0" dirty="0">
              <a:cs typeface="Times New Roman"/>
            </a:endParaRPr>
          </a:p>
          <a:p>
            <a:pPr lvl="2" eaLnBrk="1" fontAlgn="auto" hangingPunct="1">
              <a:lnSpc>
                <a:spcPct val="115000"/>
              </a:lnSpc>
              <a:spcBef>
                <a:spcPts val="0"/>
              </a:spcBef>
              <a:spcAft>
                <a:spcPts val="1057"/>
              </a:spcAft>
              <a:defRPr/>
            </a:pPr>
            <a:endParaRPr lang="en-US" dirty="0"/>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7A84D31-25D8-4203-8F63-9DDDE16C2A85}" type="slidenum">
              <a:rPr lang="en-US">
                <a:ea typeface="ＭＳ Ｐゴシック" pitchFamily="34" charset="-128"/>
              </a:rPr>
              <a:pPr>
                <a:defRPr/>
              </a:pPr>
              <a:t>4</a:t>
            </a:fld>
            <a:endParaRPr lang="en-US">
              <a:ea typeface="ＭＳ Ｐゴシック" pitchFamily="34" charset="-128"/>
            </a:endParaRPr>
          </a:p>
        </p:txBody>
      </p:sp>
    </p:spTree>
    <p:extLst>
      <p:ext uri="{BB962C8B-B14F-4D97-AF65-F5344CB8AC3E}">
        <p14:creationId xmlns:p14="http://schemas.microsoft.com/office/powerpoint/2010/main" val="1974025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lnSpc>
                <a:spcPct val="80000"/>
              </a:lnSpc>
              <a:spcBef>
                <a:spcPct val="0"/>
              </a:spcBef>
              <a:buFontTx/>
              <a:buChar char="-"/>
            </a:pPr>
            <a:r>
              <a:rPr lang="en-US" sz="1000" dirty="0"/>
              <a:t>We understand where and how international students get their source of funds. </a:t>
            </a:r>
          </a:p>
          <a:p>
            <a:pPr eaLnBrk="1" hangingPunct="1">
              <a:lnSpc>
                <a:spcPct val="80000"/>
              </a:lnSpc>
              <a:spcBef>
                <a:spcPct val="0"/>
              </a:spcBef>
            </a:pPr>
            <a:endParaRPr lang="en-US" sz="1000" dirty="0"/>
          </a:p>
          <a:p>
            <a:pPr eaLnBrk="1" hangingPunct="1">
              <a:lnSpc>
                <a:spcPct val="80000"/>
              </a:lnSpc>
              <a:spcBef>
                <a:spcPct val="0"/>
              </a:spcBef>
              <a:buFontTx/>
              <a:buChar char="-"/>
            </a:pPr>
            <a:r>
              <a:rPr lang="en-US" sz="1000" dirty="0"/>
              <a:t>The 64% of funds that come from personal and family funds are often gone uncollected by 3</a:t>
            </a:r>
            <a:r>
              <a:rPr lang="en-US" sz="1000" baseline="30000" dirty="0"/>
              <a:t>rd</a:t>
            </a:r>
            <a:r>
              <a:rPr lang="en-US" sz="1000" dirty="0"/>
              <a:t> party billers as they do not know the culture (i.e. India). </a:t>
            </a:r>
          </a:p>
          <a:p>
            <a:pPr eaLnBrk="1" hangingPunct="1">
              <a:lnSpc>
                <a:spcPct val="80000"/>
              </a:lnSpc>
              <a:spcBef>
                <a:spcPct val="0"/>
              </a:spcBef>
              <a:buFontTx/>
              <a:buChar char="-"/>
            </a:pPr>
            <a:r>
              <a:rPr lang="en-US" sz="1000" dirty="0"/>
              <a:t>      Must show bank statements, etc – where funds are coming from.</a:t>
            </a:r>
          </a:p>
          <a:p>
            <a:pPr eaLnBrk="1" hangingPunct="1">
              <a:lnSpc>
                <a:spcPct val="80000"/>
              </a:lnSpc>
              <a:spcBef>
                <a:spcPct val="0"/>
              </a:spcBef>
              <a:buFontTx/>
              <a:buChar char="-"/>
            </a:pPr>
            <a:r>
              <a:rPr lang="en-US" sz="1000" dirty="0"/>
              <a:t>     International house – needs to be cooperative with regards to furnishing info to finance dept for collections.</a:t>
            </a:r>
          </a:p>
          <a:p>
            <a:pPr eaLnBrk="1" hangingPunct="1">
              <a:lnSpc>
                <a:spcPct val="80000"/>
              </a:lnSpc>
              <a:spcBef>
                <a:spcPct val="0"/>
              </a:spcBef>
              <a:buFontTx/>
              <a:buChar char="-"/>
            </a:pPr>
            <a:endParaRPr lang="en-US" sz="1000" dirty="0"/>
          </a:p>
          <a:p>
            <a:pPr eaLnBrk="1" hangingPunct="1">
              <a:lnSpc>
                <a:spcPct val="80000"/>
              </a:lnSpc>
              <a:spcBef>
                <a:spcPct val="0"/>
              </a:spcBef>
              <a:buFontTx/>
              <a:buChar char="-"/>
            </a:pPr>
            <a:r>
              <a:rPr lang="en-US" sz="1000" dirty="0"/>
              <a:t>The institutional part showing 20% is on a need to grow basis, but the risk factor does not have a viable safety net solution for </a:t>
            </a:r>
            <a:r>
              <a:rPr lang="en-US" sz="1000" dirty="0" err="1"/>
              <a:t>intl</a:t>
            </a:r>
            <a:r>
              <a:rPr lang="en-US" sz="1000" dirty="0"/>
              <a:t> students. </a:t>
            </a:r>
          </a:p>
          <a:p>
            <a:pPr eaLnBrk="1" hangingPunct="1">
              <a:lnSpc>
                <a:spcPct val="80000"/>
              </a:lnSpc>
              <a:spcBef>
                <a:spcPct val="0"/>
              </a:spcBef>
              <a:buFontTx/>
              <a:buChar char="-"/>
            </a:pPr>
            <a:endParaRPr lang="en-US" sz="1000" dirty="0"/>
          </a:p>
          <a:p>
            <a:pPr eaLnBrk="1" hangingPunct="1">
              <a:lnSpc>
                <a:spcPct val="80000"/>
              </a:lnSpc>
              <a:spcBef>
                <a:spcPct val="0"/>
              </a:spcBef>
              <a:buFontTx/>
              <a:buChar char="-"/>
            </a:pPr>
            <a:r>
              <a:rPr lang="en-US" sz="1000" b="1" i="1" dirty="0">
                <a:solidFill>
                  <a:srgbClr val="FF0000"/>
                </a:solidFill>
              </a:rPr>
              <a:t>SOURCE AND FAMILY – makes sense to work with an agency like ours – students – stay –some return-</a:t>
            </a:r>
          </a:p>
          <a:p>
            <a:pPr eaLnBrk="1" hangingPunct="1">
              <a:lnSpc>
                <a:spcPct val="80000"/>
              </a:lnSpc>
              <a:spcBef>
                <a:spcPct val="0"/>
              </a:spcBef>
              <a:buFontTx/>
              <a:buChar char="-"/>
            </a:pPr>
            <a:r>
              <a:rPr lang="en-US" sz="1000" b="1" i="1" dirty="0">
                <a:solidFill>
                  <a:srgbClr val="FF0000"/>
                </a:solidFill>
              </a:rPr>
              <a:t>We work the source of the local funding at home (family or embassy) as well as here in the states.</a:t>
            </a:r>
          </a:p>
          <a:p>
            <a:pPr eaLnBrk="1" hangingPunct="1">
              <a:lnSpc>
                <a:spcPct val="80000"/>
              </a:lnSpc>
              <a:spcBef>
                <a:spcPct val="0"/>
              </a:spcBef>
              <a:buFontTx/>
              <a:buChar char="-"/>
            </a:pPr>
            <a:endParaRPr lang="en-US" sz="1000" b="1" i="1" dirty="0">
              <a:solidFill>
                <a:srgbClr val="FF0000"/>
              </a:solidFill>
            </a:endParaRPr>
          </a:p>
          <a:p>
            <a:pPr eaLnBrk="1" hangingPunct="1">
              <a:lnSpc>
                <a:spcPct val="80000"/>
              </a:lnSpc>
              <a:spcBef>
                <a:spcPct val="0"/>
              </a:spcBef>
              <a:buFontTx/>
              <a:buChar char="-"/>
            </a:pPr>
            <a:r>
              <a:rPr lang="en-US" sz="2200" b="1" i="1" dirty="0">
                <a:solidFill>
                  <a:srgbClr val="C00000"/>
                </a:solidFill>
              </a:rPr>
              <a:t>RAY  </a:t>
            </a:r>
          </a:p>
          <a:p>
            <a:pPr eaLnBrk="1" hangingPunct="1">
              <a:lnSpc>
                <a:spcPct val="80000"/>
              </a:lnSpc>
              <a:spcBef>
                <a:spcPct val="0"/>
              </a:spcBef>
              <a:buFontTx/>
              <a:buChar char="-"/>
            </a:pPr>
            <a:endParaRPr lang="en-US" sz="2200" b="1" i="1" dirty="0">
              <a:solidFill>
                <a:srgbClr val="C00000"/>
              </a:solidFill>
            </a:endParaRPr>
          </a:p>
          <a:p>
            <a:pPr eaLnBrk="1" hangingPunct="1">
              <a:lnSpc>
                <a:spcPct val="80000"/>
              </a:lnSpc>
              <a:spcBef>
                <a:spcPct val="0"/>
              </a:spcBef>
              <a:buFontTx/>
              <a:buChar char="-"/>
            </a:pPr>
            <a:r>
              <a:rPr lang="en-US" sz="1000" dirty="0"/>
              <a:t>Also add alternative funding most need U.S. Co-signer – Peer to peer – credit unions –</a:t>
            </a:r>
          </a:p>
          <a:p>
            <a:pPr eaLnBrk="1" hangingPunct="1">
              <a:lnSpc>
                <a:spcPct val="80000"/>
              </a:lnSpc>
              <a:spcBef>
                <a:spcPct val="0"/>
              </a:spcBef>
              <a:buFontTx/>
              <a:buChar char="-"/>
            </a:pPr>
            <a:r>
              <a:rPr lang="en-US" sz="1000" dirty="0"/>
              <a:t>Major lenders are drying up – Sallie Mae – Discover and Wells…</a:t>
            </a:r>
          </a:p>
          <a:p>
            <a:pPr eaLnBrk="1" hangingPunct="1">
              <a:lnSpc>
                <a:spcPct val="80000"/>
              </a:lnSpc>
              <a:spcBef>
                <a:spcPct val="0"/>
              </a:spcBef>
              <a:buFontTx/>
              <a:buChar char="-"/>
            </a:pPr>
            <a:endParaRPr lang="en-US" sz="1000" dirty="0"/>
          </a:p>
          <a:p>
            <a:pPr eaLnBrk="1" hangingPunct="1">
              <a:lnSpc>
                <a:spcPct val="80000"/>
              </a:lnSpc>
              <a:spcBef>
                <a:spcPct val="0"/>
              </a:spcBef>
              <a:buFontTx/>
              <a:buChar char="-"/>
            </a:pPr>
            <a:r>
              <a:rPr lang="en-US" sz="1000" dirty="0"/>
              <a:t>Limited funding – institution – can fund….  Often U.S. students deal with Social Pressures…</a:t>
            </a:r>
          </a:p>
          <a:p>
            <a:pPr eaLnBrk="1" hangingPunct="1">
              <a:lnSpc>
                <a:spcPct val="80000"/>
              </a:lnSpc>
              <a:spcBef>
                <a:spcPct val="0"/>
              </a:spcBef>
              <a:buFontTx/>
              <a:buChar char="-"/>
            </a:pPr>
            <a:r>
              <a:rPr lang="en-US" sz="1000" dirty="0"/>
              <a:t>New slide - alternative</a:t>
            </a:r>
          </a:p>
          <a:p>
            <a:pPr eaLnBrk="1" hangingPunct="1">
              <a:lnSpc>
                <a:spcPct val="80000"/>
              </a:lnSpc>
              <a:spcBef>
                <a:spcPct val="0"/>
              </a:spcBef>
              <a:buFontTx/>
              <a:buAutoNum type="arabicParenR"/>
            </a:pPr>
            <a:r>
              <a:rPr lang="en-US" sz="1000" dirty="0"/>
              <a:t>Major lenders – scaled back</a:t>
            </a:r>
          </a:p>
          <a:p>
            <a:pPr eaLnBrk="1" hangingPunct="1">
              <a:lnSpc>
                <a:spcPct val="80000"/>
              </a:lnSpc>
              <a:spcBef>
                <a:spcPct val="0"/>
              </a:spcBef>
              <a:buFontTx/>
              <a:buAutoNum type="arabicParenR"/>
            </a:pPr>
            <a:r>
              <a:rPr lang="en-US" sz="1000" dirty="0"/>
              <a:t>Alternatives – Alumni Funding</a:t>
            </a:r>
          </a:p>
          <a:p>
            <a:pPr eaLnBrk="1" hangingPunct="1">
              <a:lnSpc>
                <a:spcPct val="80000"/>
              </a:lnSpc>
              <a:spcBef>
                <a:spcPct val="0"/>
              </a:spcBef>
              <a:buFontTx/>
              <a:buAutoNum type="arabicParenR"/>
            </a:pPr>
            <a:r>
              <a:rPr lang="en-US" sz="1000" dirty="0"/>
              <a:t> Credit Union Guarantee</a:t>
            </a:r>
          </a:p>
          <a:p>
            <a:pPr eaLnBrk="1" hangingPunct="1">
              <a:lnSpc>
                <a:spcPct val="80000"/>
              </a:lnSpc>
              <a:spcBef>
                <a:spcPct val="0"/>
              </a:spcBef>
              <a:buFontTx/>
              <a:buAutoNum type="arabicParenR"/>
            </a:pPr>
            <a:r>
              <a:rPr lang="en-US" sz="1000" dirty="0"/>
              <a:t>Graduate High quality global journalism requires investment. Please share this article with others using the link below, do not cut &amp; paste the article. See our </a:t>
            </a:r>
            <a:r>
              <a:rPr lang="en-US" sz="1000" dirty="0" err="1">
                <a:hlinkClick r:id="rId3"/>
              </a:rPr>
              <a:t>Ts&amp;Cs</a:t>
            </a:r>
            <a:r>
              <a:rPr lang="en-US" sz="1000" dirty="0"/>
              <a:t> and </a:t>
            </a:r>
            <a:r>
              <a:rPr lang="en-US" sz="1000" dirty="0">
                <a:hlinkClick r:id="rId4"/>
              </a:rPr>
              <a:t>Copyright Policy</a:t>
            </a:r>
            <a:r>
              <a:rPr lang="en-US" sz="1000" dirty="0"/>
              <a:t> for more detail. Email </a:t>
            </a:r>
            <a:r>
              <a:rPr lang="en-US" sz="1000" dirty="0">
                <a:hlinkClick r:id="rId5"/>
              </a:rPr>
              <a:t>ftsales.support@ft.com</a:t>
            </a:r>
            <a:r>
              <a:rPr lang="en-US" sz="1000" dirty="0"/>
              <a:t> to buy additional rights. </a:t>
            </a:r>
            <a:r>
              <a:rPr lang="en-US" sz="1000" dirty="0">
                <a:hlinkClick r:id="rId6"/>
              </a:rPr>
              <a:t>http://www.ft.com/cms/s/2/c39906f6-a035-11e2-a6e1-00144feabdc0.html#ixzz2SdONKn4r</a:t>
            </a:r>
            <a:r>
              <a:rPr lang="en-US" sz="1000" dirty="0"/>
              <a:t/>
            </a:r>
            <a:br>
              <a:rPr lang="en-US" sz="1000" dirty="0"/>
            </a:br>
            <a:r>
              <a:rPr lang="en-US" sz="1000" dirty="0"/>
              <a:t/>
            </a:r>
            <a:br>
              <a:rPr lang="en-US" sz="1000" dirty="0"/>
            </a:br>
            <a:r>
              <a:rPr lang="en-US" sz="1000" dirty="0"/>
              <a:t>the </a:t>
            </a:r>
            <a:r>
              <a:rPr lang="en-US" sz="1000" dirty="0">
                <a:hlinkClick r:id="rId7" tooltip="Graduate Management Admission Council"/>
              </a:rPr>
              <a:t>Graduate Management Admission Council</a:t>
            </a:r>
            <a:r>
              <a:rPr lang="en-US" sz="1000" dirty="0"/>
              <a:t> facilitated the creation of the Affiliated Loan </a:t>
            </a:r>
            <a:r>
              <a:rPr lang="en-US" sz="1000" dirty="0" err="1"/>
              <a:t>Programme</a:t>
            </a:r>
            <a:r>
              <a:rPr lang="en-US" sz="1000" dirty="0"/>
              <a:t> for Students, or Alps, which has made about $600m in loans funded by </a:t>
            </a:r>
            <a:r>
              <a:rPr lang="en-US" sz="1000" dirty="0">
                <a:hlinkClick r:id="rId8"/>
              </a:rPr>
              <a:t>Deutsche Bank</a:t>
            </a:r>
            <a:r>
              <a:rPr lang="en-US" sz="1000" dirty="0"/>
              <a:t> and </a:t>
            </a:r>
            <a:r>
              <a:rPr lang="en-US" sz="1000" dirty="0">
                <a:hlinkClick r:id="rId9" tooltip="Innovative sources of finance emerge for MBA students"/>
              </a:rPr>
              <a:t>guaranteed by schools</a:t>
            </a:r>
            <a:r>
              <a:rPr lang="en-US" sz="1000" dirty="0"/>
              <a:t>. </a:t>
            </a:r>
          </a:p>
          <a:p>
            <a:pPr eaLnBrk="1" hangingPunct="1">
              <a:lnSpc>
                <a:spcPct val="80000"/>
              </a:lnSpc>
              <a:spcBef>
                <a:spcPct val="0"/>
              </a:spcBef>
            </a:pPr>
            <a:endParaRPr lang="en-US" sz="1000" dirty="0"/>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C6467DB-56D2-4F25-A52D-8EEEA173F48E}" type="slidenum">
              <a:rPr lang="en-US">
                <a:ea typeface="ＭＳ Ｐゴシック" pitchFamily="34" charset="-128"/>
              </a:rPr>
              <a:pPr>
                <a:defRPr/>
              </a:pPr>
              <a:t>5</a:t>
            </a:fld>
            <a:endParaRPr lang="en-US">
              <a:ea typeface="ＭＳ Ｐゴシック" pitchFamily="34" charset="-128"/>
            </a:endParaRPr>
          </a:p>
        </p:txBody>
      </p:sp>
    </p:spTree>
    <p:extLst>
      <p:ext uri="{BB962C8B-B14F-4D97-AF65-F5344CB8AC3E}">
        <p14:creationId xmlns:p14="http://schemas.microsoft.com/office/powerpoint/2010/main" val="3363283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marL="2295464" lvl="4" indent="-362441" eaLnBrk="1" hangingPunct="1">
              <a:lnSpc>
                <a:spcPct val="115000"/>
              </a:lnSpc>
              <a:spcBef>
                <a:spcPct val="0"/>
              </a:spcBef>
              <a:buFontTx/>
              <a:buChar char="-"/>
            </a:pPr>
            <a:r>
              <a:rPr lang="en-US" dirty="0"/>
              <a:t>Growth from </a:t>
            </a:r>
            <a:r>
              <a:rPr lang="en-US" baseline="0" dirty="0"/>
              <a:t> Kuwait + 37%             </a:t>
            </a:r>
            <a:r>
              <a:rPr lang="en-US" dirty="0"/>
              <a:t>Saudi </a:t>
            </a:r>
            <a:r>
              <a:rPr lang="en-US" dirty="0" err="1"/>
              <a:t>Araibia</a:t>
            </a:r>
            <a:r>
              <a:rPr lang="en-US" dirty="0"/>
              <a:t> +31%                  Chin</a:t>
            </a:r>
            <a:r>
              <a:rPr lang="en-US" baseline="0" dirty="0"/>
              <a:t>a + 21%                   Brazil + 20%</a:t>
            </a:r>
          </a:p>
          <a:p>
            <a:pPr marL="2295464" lvl="4" indent="-362441" eaLnBrk="1" hangingPunct="1">
              <a:lnSpc>
                <a:spcPct val="115000"/>
              </a:lnSpc>
              <a:spcBef>
                <a:spcPct val="0"/>
              </a:spcBef>
              <a:buFontTx/>
              <a:buChar char="-"/>
            </a:pPr>
            <a:endParaRPr lang="en-US" baseline="0" dirty="0"/>
          </a:p>
          <a:p>
            <a:pPr marL="2295464" lvl="4" indent="-362441" eaLnBrk="1" hangingPunct="1">
              <a:lnSpc>
                <a:spcPct val="115000"/>
              </a:lnSpc>
              <a:spcBef>
                <a:spcPct val="0"/>
              </a:spcBef>
              <a:buFontTx/>
              <a:buChar char="-"/>
            </a:pPr>
            <a:r>
              <a:rPr lang="en-US" baseline="0" dirty="0"/>
              <a:t>	Iran+ 25%</a:t>
            </a:r>
            <a:endParaRPr lang="en-US" dirty="0"/>
          </a:p>
          <a:p>
            <a:pPr eaLnBrk="1" hangingPunct="1">
              <a:spcBef>
                <a:spcPct val="0"/>
              </a:spcBef>
            </a:pPr>
            <a:endParaRPr lang="en-US" dirty="0"/>
          </a:p>
          <a:p>
            <a:pPr eaLnBrk="1" hangingPunct="1">
              <a:spcBef>
                <a:spcPct val="0"/>
              </a:spcBef>
            </a:pPr>
            <a:r>
              <a:rPr lang="en-US" dirty="0"/>
              <a:t>Also Increased in numbers from Colombia, France, Germany, Indonesia, Malaysia, Mexico, Nigeria, Spain, the United Kingdom, and Vietnam</a:t>
            </a:r>
          </a:p>
          <a:p>
            <a:pPr eaLnBrk="1" hangingPunct="1">
              <a:spcBef>
                <a:spcPct val="0"/>
              </a:spcBef>
            </a:pPr>
            <a:endParaRPr lang="en-US" dirty="0"/>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C19F1FB-B5DD-4DFD-A5C2-DEE98C457708}" type="slidenum">
              <a:rPr lang="en-US">
                <a:ea typeface="ＭＳ Ｐゴシック" pitchFamily="34" charset="-128"/>
              </a:rPr>
              <a:pPr>
                <a:defRPr/>
              </a:pPr>
              <a:t>6</a:t>
            </a:fld>
            <a:endParaRPr lang="en-US">
              <a:ea typeface="ＭＳ Ｐゴシック" pitchFamily="34" charset="-128"/>
            </a:endParaRPr>
          </a:p>
        </p:txBody>
      </p:sp>
    </p:spTree>
    <p:extLst>
      <p:ext uri="{BB962C8B-B14F-4D97-AF65-F5344CB8AC3E}">
        <p14:creationId xmlns:p14="http://schemas.microsoft.com/office/powerpoint/2010/main" val="2419888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C19F1FB-B5DD-4DFD-A5C2-DEE98C457708}" type="slidenum">
              <a:rPr lang="en-US">
                <a:ea typeface="ＭＳ Ｐゴシック" pitchFamily="34" charset="-128"/>
              </a:rPr>
              <a:pPr>
                <a:defRPr/>
              </a:pPr>
              <a:t>7</a:t>
            </a:fld>
            <a:endParaRPr lang="en-US">
              <a:ea typeface="ＭＳ Ｐゴシック" pitchFamily="34" charset="-128"/>
            </a:endParaRPr>
          </a:p>
        </p:txBody>
      </p:sp>
    </p:spTree>
    <p:extLst>
      <p:ext uri="{BB962C8B-B14F-4D97-AF65-F5344CB8AC3E}">
        <p14:creationId xmlns:p14="http://schemas.microsoft.com/office/powerpoint/2010/main" val="4141341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Top increased – CA, NY, TX,</a:t>
            </a:r>
            <a:r>
              <a:rPr lang="en-US" baseline="0" dirty="0"/>
              <a:t> MA and IL.  Among the top 10 include PA and IN.</a:t>
            </a:r>
            <a:endParaRPr lang="en-US" dirty="0"/>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C19F1FB-B5DD-4DFD-A5C2-DEE98C457708}" type="slidenum">
              <a:rPr lang="en-US">
                <a:ea typeface="ＭＳ Ｐゴシック" pitchFamily="34" charset="-128"/>
              </a:rPr>
              <a:pPr>
                <a:defRPr/>
              </a:pPr>
              <a:t>8</a:t>
            </a:fld>
            <a:endParaRPr lang="en-US">
              <a:ea typeface="ＭＳ Ｐゴシック" pitchFamily="34" charset="-128"/>
            </a:endParaRPr>
          </a:p>
        </p:txBody>
      </p:sp>
    </p:spTree>
    <p:extLst>
      <p:ext uri="{BB962C8B-B14F-4D97-AF65-F5344CB8AC3E}">
        <p14:creationId xmlns:p14="http://schemas.microsoft.com/office/powerpoint/2010/main" val="789566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dirty="0"/>
              <a:t>The top 4 fields of study clearly place many students into a lucrative field of specialty.  Business &amp; Management/Engineering Math and Computer</a:t>
            </a:r>
          </a:p>
          <a:p>
            <a:pPr eaLnBrk="1" hangingPunct="1">
              <a:spcBef>
                <a:spcPct val="0"/>
              </a:spcBef>
              <a:buFontTx/>
              <a:buChar char="-"/>
            </a:pPr>
            <a:endParaRPr lang="en-US" dirty="0"/>
          </a:p>
          <a:p>
            <a:pPr eaLnBrk="1" hangingPunct="1">
              <a:spcBef>
                <a:spcPct val="0"/>
              </a:spcBef>
              <a:buFontTx/>
              <a:buChar char="-"/>
            </a:pPr>
            <a:r>
              <a:rPr lang="en-US" dirty="0"/>
              <a:t>We are seeing a large influx international students with high end careers in their home countries.</a:t>
            </a:r>
          </a:p>
          <a:p>
            <a:pPr eaLnBrk="1" hangingPunct="1">
              <a:spcBef>
                <a:spcPct val="0"/>
              </a:spcBef>
              <a:buFontTx/>
              <a:buChar char="-"/>
            </a:pPr>
            <a:r>
              <a:rPr lang="en-US" dirty="0"/>
              <a:t>Business Management – </a:t>
            </a:r>
          </a:p>
          <a:p>
            <a:pPr eaLnBrk="1" hangingPunct="1">
              <a:spcBef>
                <a:spcPct val="0"/>
              </a:spcBef>
              <a:buFontTx/>
              <a:buChar char="-"/>
            </a:pPr>
            <a:r>
              <a:rPr lang="en-US" dirty="0"/>
              <a:t>STEM (science- technology – engineering and mgmt )   more stable fields</a:t>
            </a:r>
          </a:p>
          <a:p>
            <a:pPr eaLnBrk="1" hangingPunct="1">
              <a:spcBef>
                <a:spcPct val="0"/>
              </a:spcBef>
            </a:pPr>
            <a:r>
              <a:rPr lang="en-US" dirty="0"/>
              <a:t>	education in high end careers</a:t>
            </a:r>
          </a:p>
          <a:p>
            <a:pPr eaLnBrk="1" hangingPunct="1">
              <a:spcBef>
                <a:spcPct val="0"/>
              </a:spcBef>
            </a:pPr>
            <a:endParaRPr lang="en-US" dirty="0"/>
          </a:p>
          <a:p>
            <a:pPr eaLnBrk="1" hangingPunct="1">
              <a:spcBef>
                <a:spcPct val="0"/>
              </a:spcBef>
            </a:pPr>
            <a:endParaRPr lang="en-US" dirty="0"/>
          </a:p>
          <a:p>
            <a:pPr eaLnBrk="1" hangingPunct="1">
              <a:spcBef>
                <a:spcPct val="0"/>
              </a:spcBef>
            </a:pPr>
            <a:endParaRPr lang="en-US" dirty="0"/>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EDD7F50-4A9E-4BB5-986A-0FBA9FB0430B}" type="slidenum">
              <a:rPr lang="en-US">
                <a:ea typeface="ＭＳ Ｐゴシック" pitchFamily="34" charset="-128"/>
              </a:rPr>
              <a:pPr>
                <a:defRPr/>
              </a:pPr>
              <a:t>9</a:t>
            </a:fld>
            <a:endParaRPr lang="en-US">
              <a:ea typeface="ＭＳ Ｐゴシック" pitchFamily="34" charset="-128"/>
            </a:endParaRPr>
          </a:p>
        </p:txBody>
      </p:sp>
    </p:spTree>
    <p:extLst>
      <p:ext uri="{BB962C8B-B14F-4D97-AF65-F5344CB8AC3E}">
        <p14:creationId xmlns:p14="http://schemas.microsoft.com/office/powerpoint/2010/main" val="939851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8A3231E-850D-4376-BB02-922D0B466D2D}" type="datetimeFigureOut">
              <a:rPr lang="en-US"/>
              <a:pPr>
                <a:defRPr/>
              </a:pPr>
              <a:t>5/29/2018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463CC7-AE3F-4343-90CA-7B90E6DAF51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55189E1-E5FF-4ECC-8A6B-F24E1093CE17}" type="datetimeFigureOut">
              <a:rPr lang="en-US"/>
              <a:pPr>
                <a:defRPr/>
              </a:pPr>
              <a:t>5/29/2018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6F0FD2-FD40-4C84-9C09-C4223781D52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A5D3367-8E8D-4438-8274-5F9302249829}" type="datetimeFigureOut">
              <a:rPr lang="en-US"/>
              <a:pPr>
                <a:defRPr/>
              </a:pPr>
              <a:t>5/29/2018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D00F9A-5261-4D2E-8B83-716E039C343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30B6CAE-1F69-4A9D-810B-1633044E7F7C}" type="datetimeFigureOut">
              <a:rPr lang="en-US"/>
              <a:pPr>
                <a:defRPr/>
              </a:pPr>
              <a:t>5/29/2018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8AFDD8-47FA-4870-B224-E7EDA8DFDBF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A1879A3-F947-46EE-B5A2-42C1BA0F7934}" type="datetimeFigureOut">
              <a:rPr lang="en-US"/>
              <a:pPr>
                <a:defRPr/>
              </a:pPr>
              <a:t>5/29/2018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4F8FC45-31B2-4ADE-86FC-D6F413F824D4}"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5BEA138-8787-41D8-BDE3-F0976E0773C3}" type="datetimeFigureOut">
              <a:rPr lang="en-US"/>
              <a:pPr>
                <a:defRPr/>
              </a:pPr>
              <a:t>5/29/2018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CA142F-EF7A-4A6D-B394-DF428068081A}"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9FDF531-0E62-4818-B9D5-A69DE57D1E46}" type="datetimeFigureOut">
              <a:rPr lang="en-US"/>
              <a:pPr>
                <a:defRPr/>
              </a:pPr>
              <a:t>5/29/2018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DD72612-E7D2-48ED-942B-3082741CB553}"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A7F3821-525A-4746-A1AF-B1D4BE02DB06}" type="datetimeFigureOut">
              <a:rPr lang="en-US"/>
              <a:pPr>
                <a:defRPr/>
              </a:pPr>
              <a:t>5/29/2018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D1C15A8-3D60-4B03-B574-CFF059017C98}"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6BCA28F-0C0E-4E23-9BC0-8BCED5DDCDEF}" type="datetimeFigureOut">
              <a:rPr lang="en-US"/>
              <a:pPr>
                <a:defRPr/>
              </a:pPr>
              <a:t>5/29/2018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92FACC1-1C4C-457F-8C6F-87C45F7AB75E}"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117CE8C-25C7-4147-AFB0-80D303CC09D7}" type="datetimeFigureOut">
              <a:rPr lang="en-US"/>
              <a:pPr>
                <a:defRPr/>
              </a:pPr>
              <a:t>5/29/2018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A7E60F3-D665-4C49-B949-EA113870F85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202C8DF-2032-44FA-B818-50C2062C94AF}" type="datetimeFigureOut">
              <a:rPr lang="en-US"/>
              <a:pPr>
                <a:defRPr/>
              </a:pPr>
              <a:t>5/29/2018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F5542B4-AA68-4A35-8BA0-1BDB73E0AB0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F6ABCE1-BCED-43EB-B7FC-4A1A0AD0BC59}" type="datetimeFigureOut">
              <a:rPr lang="en-US"/>
              <a:pPr>
                <a:defRPr/>
              </a:pPr>
              <a:t>5/29/2018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F3D3A0-FA03-4050-8977-2B6B2DBA78E6}"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955B03C-1430-4655-AA1B-DFF63B96FA95}" type="datetimeFigureOut">
              <a:rPr lang="en-US"/>
              <a:pPr>
                <a:defRPr/>
              </a:pPr>
              <a:t>5/29/2018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EA147D-8CB9-40B5-B8CC-44D17D0404E8}"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899070A-8D1B-4DFC-B3BB-D34E1C10FF42}" type="datetimeFigureOut">
              <a:rPr lang="en-US"/>
              <a:pPr>
                <a:defRPr/>
              </a:pPr>
              <a:t>5/29/2018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79082D3-ED58-4DCB-BE1A-647B981BC28C}"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BFA0DFB-34F5-48A6-9AEF-FDAEC5DC09C7}" type="datetimeFigureOut">
              <a:rPr lang="en-US"/>
              <a:pPr>
                <a:defRPr/>
              </a:pPr>
              <a:t>5/29/2018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85FFE0E-375F-47E0-B9DC-34BF1D3CC8A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1562A6A-85DD-4307-944F-3811F8ACF850}" type="datetimeFigureOut">
              <a:rPr lang="en-US"/>
              <a:pPr>
                <a:defRPr/>
              </a:pPr>
              <a:t>5/29/2018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33B991-A150-4BD3-9920-C4BEEA4B983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60DC78E-BC67-493B-B12B-9CB67D098154}" type="datetimeFigureOut">
              <a:rPr lang="en-US"/>
              <a:pPr>
                <a:defRPr/>
              </a:pPr>
              <a:t>5/29/2018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C515C27-FAD3-4C7F-87EF-1D622550E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1B5F7C3-77DC-44BA-958F-E08C6C344C8B}" type="datetimeFigureOut">
              <a:rPr lang="en-US"/>
              <a:pPr>
                <a:defRPr/>
              </a:pPr>
              <a:t>5/29/2018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7496AF1-F1A8-49E7-A6F1-F2F59C78D59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A9F28A2-BA1D-4D9A-A5F9-B11391103B6C}" type="datetimeFigureOut">
              <a:rPr lang="en-US"/>
              <a:pPr>
                <a:defRPr/>
              </a:pPr>
              <a:t>5/29/2018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3A71DC2-C17F-47D0-8AC7-A55D482FB60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E5BFF95-CB5F-4417-8776-4AEC6695608D}" type="datetimeFigureOut">
              <a:rPr lang="en-US"/>
              <a:pPr>
                <a:defRPr/>
              </a:pPr>
              <a:t>5/29/2018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0422D45-26C1-4CBB-AB30-DEB3F6425A6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3E50114-D4BC-4395-ACC9-369190465B3E}" type="datetimeFigureOut">
              <a:rPr lang="en-US"/>
              <a:pPr>
                <a:defRPr/>
              </a:pPr>
              <a:t>5/29/2018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01E1D49-6B9A-4C37-AC6A-E712F5FC29B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4D9A64E-F314-4297-855F-61595DFC641E}" type="datetimeFigureOut">
              <a:rPr lang="en-US"/>
              <a:pPr>
                <a:defRPr/>
              </a:pPr>
              <a:t>5/29/2018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38897A4-6D00-4F95-A323-167378EFD7A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ＭＳ Ｐゴシック" pitchFamily="-108" charset="-128"/>
                <a:cs typeface="+mn-cs"/>
              </a:defRPr>
            </a:lvl1pPr>
          </a:lstStyle>
          <a:p>
            <a:pPr>
              <a:defRPr/>
            </a:pPr>
            <a:fld id="{ADA144DB-5700-4A45-8AF5-1A870718BE68}" type="datetimeFigureOut">
              <a:rPr lang="en-US"/>
              <a:pPr>
                <a:defRPr/>
              </a:pPr>
              <a:t>5/29/2018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ＭＳ Ｐゴシック" pitchFamily="-108" charset="-128"/>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ＭＳ Ｐゴシック" pitchFamily="-108" charset="-128"/>
                <a:cs typeface="+mn-cs"/>
              </a:defRPr>
            </a:lvl1pPr>
          </a:lstStyle>
          <a:p>
            <a:pPr>
              <a:defRPr/>
            </a:pPr>
            <a:fld id="{34BF7F1E-D25D-4F67-B371-3AFB5DB2CCC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3" r:id="rId1"/>
    <p:sldLayoutId id="2147484042" r:id="rId2"/>
    <p:sldLayoutId id="2147484041" r:id="rId3"/>
    <p:sldLayoutId id="2147484040" r:id="rId4"/>
    <p:sldLayoutId id="2147484039" r:id="rId5"/>
    <p:sldLayoutId id="2147484038" r:id="rId6"/>
    <p:sldLayoutId id="2147484037" r:id="rId7"/>
    <p:sldLayoutId id="2147484036" r:id="rId8"/>
    <p:sldLayoutId id="2147484035" r:id="rId9"/>
    <p:sldLayoutId id="2147484034" r:id="rId10"/>
    <p:sldLayoutId id="214748403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ＭＳ Ｐゴシック" pitchFamily="-108" charset="-128"/>
                <a:cs typeface="+mn-cs"/>
              </a:defRPr>
            </a:lvl1pPr>
          </a:lstStyle>
          <a:p>
            <a:pPr>
              <a:defRPr/>
            </a:pPr>
            <a:fld id="{D512F8F1-8BBD-40BB-A9E3-BA1F9CFEA5DC}" type="datetimeFigureOut">
              <a:rPr lang="en-US"/>
              <a:pPr>
                <a:defRPr/>
              </a:pPr>
              <a:t>5/29/2018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ＭＳ Ｐゴシック" pitchFamily="-108" charset="-128"/>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ＭＳ Ｐゴシック" pitchFamily="-108" charset="-128"/>
                <a:cs typeface="+mn-cs"/>
              </a:defRPr>
            </a:lvl1pPr>
          </a:lstStyle>
          <a:p>
            <a:pPr>
              <a:defRPr/>
            </a:pPr>
            <a:fld id="{69AEA3E8-E938-467B-A7B1-8698D56E257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54" r:id="rId1"/>
    <p:sldLayoutId id="2147484053" r:id="rId2"/>
    <p:sldLayoutId id="2147484052" r:id="rId3"/>
    <p:sldLayoutId id="2147484051" r:id="rId4"/>
    <p:sldLayoutId id="2147484050" r:id="rId5"/>
    <p:sldLayoutId id="2147484049" r:id="rId6"/>
    <p:sldLayoutId id="2147484048" r:id="rId7"/>
    <p:sldLayoutId id="2147484047" r:id="rId8"/>
    <p:sldLayoutId id="2147484046" r:id="rId9"/>
    <p:sldLayoutId id="2147484045" r:id="rId10"/>
    <p:sldLayoutId id="214748404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2.jpeg"/><Relationship Id="rId4" Type="http://schemas.openxmlformats.org/officeDocument/2006/relationships/image" Target="../media/image21.wmf"/></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29.jpeg"/><Relationship Id="rId4" Type="http://schemas.openxmlformats.org/officeDocument/2006/relationships/hyperlink" Target="mailto:rkopitsch@cedarfinancial.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TextBox 413"/>
          <p:cNvSpPr txBox="1"/>
          <p:nvPr/>
        </p:nvSpPr>
        <p:spPr>
          <a:xfrm>
            <a:off x="1227138" y="4506913"/>
            <a:ext cx="6821487" cy="831850"/>
          </a:xfrm>
          <a:prstGeom prst="rect">
            <a:avLst/>
          </a:prstGeom>
          <a:noFill/>
        </p:spPr>
        <p:txBody>
          <a:bodyPr>
            <a:spAutoFit/>
          </a:bodyPr>
          <a:lstStyle/>
          <a:p>
            <a:pPr algn="ctr" fontAlgn="auto">
              <a:spcBef>
                <a:spcPts val="0"/>
              </a:spcBef>
              <a:spcAft>
                <a:spcPts val="0"/>
              </a:spcAft>
              <a:defRPr/>
            </a:pPr>
            <a:r>
              <a:rPr lang="en-US" sz="2400" b="1" i="1" dirty="0">
                <a:solidFill>
                  <a:schemeClr val="tx1">
                    <a:lumMod val="75000"/>
                    <a:lumOff val="25000"/>
                  </a:schemeClr>
                </a:solidFill>
                <a:latin typeface="Century Gothic" pitchFamily="34" charset="0"/>
                <a:ea typeface="ＭＳ Ｐゴシック" pitchFamily="-105" charset="-128"/>
                <a:cs typeface="ＭＳ Ｐゴシック" pitchFamily="-105" charset="-128"/>
              </a:rPr>
              <a:t>The first step to solving your </a:t>
            </a:r>
            <a:br>
              <a:rPr lang="en-US" sz="2400" b="1" i="1" dirty="0">
                <a:solidFill>
                  <a:schemeClr val="tx1">
                    <a:lumMod val="75000"/>
                    <a:lumOff val="25000"/>
                  </a:schemeClr>
                </a:solidFill>
                <a:latin typeface="Century Gothic" pitchFamily="34" charset="0"/>
                <a:ea typeface="ＭＳ Ｐゴシック" pitchFamily="-105" charset="-128"/>
                <a:cs typeface="ＭＳ Ｐゴシック" pitchFamily="-105" charset="-128"/>
              </a:rPr>
            </a:br>
            <a:r>
              <a:rPr lang="en-US" sz="2400" b="1" i="1" dirty="0">
                <a:solidFill>
                  <a:schemeClr val="tx1">
                    <a:lumMod val="75000"/>
                    <a:lumOff val="25000"/>
                  </a:schemeClr>
                </a:solidFill>
                <a:latin typeface="Century Gothic" pitchFamily="34" charset="0"/>
                <a:ea typeface="ＭＳ Ｐゴシック" pitchFamily="-105" charset="-128"/>
                <a:cs typeface="ＭＳ Ｐゴシック" pitchFamily="-105" charset="-128"/>
              </a:rPr>
              <a:t>international debt recovery needs. </a:t>
            </a:r>
            <a:endParaRPr lang="en-US" sz="2400" i="1" dirty="0">
              <a:solidFill>
                <a:schemeClr val="tx1">
                  <a:lumMod val="75000"/>
                  <a:lumOff val="25000"/>
                </a:schemeClr>
              </a:solidFill>
              <a:latin typeface="Century Gothic" pitchFamily="34" charset="0"/>
              <a:ea typeface="ＭＳ Ｐゴシック" pitchFamily="-105" charset="-128"/>
              <a:cs typeface="ＭＳ Ｐゴシック" pitchFamily="-105" charset="-128"/>
            </a:endParaRPr>
          </a:p>
        </p:txBody>
      </p:sp>
      <p:sp>
        <p:nvSpPr>
          <p:cNvPr id="16" name="Rektangel 108"/>
          <p:cNvSpPr/>
          <p:nvPr/>
        </p:nvSpPr>
        <p:spPr bwMode="auto">
          <a:xfrm>
            <a:off x="0" y="6151563"/>
            <a:ext cx="9147175" cy="706437"/>
          </a:xfrm>
          <a:prstGeom prst="rect">
            <a:avLst/>
          </a:prstGeom>
          <a:gradFill rotWithShape="1">
            <a:gsLst>
              <a:gs pos="0">
                <a:srgbClr val="E6E6E6">
                  <a:lumMod val="25000"/>
                </a:srgbClr>
              </a:gs>
              <a:gs pos="100000">
                <a:srgbClr val="E6E6E6">
                  <a:lumMod val="10000"/>
                </a:srgbClr>
              </a:gs>
            </a:gsLst>
            <a:lin ang="16200000" scaled="0"/>
          </a:gradFill>
          <a:ln w="9525" cap="flat" cmpd="sng" algn="ctr">
            <a:solidFill>
              <a:srgbClr val="E6E6E6">
                <a:lumMod val="10000"/>
              </a:srgbClr>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108" charset="-128"/>
              <a:cs typeface="ＭＳ Ｐゴシック" pitchFamily="-108" charset="-128"/>
            </a:endParaRPr>
          </a:p>
        </p:txBody>
      </p:sp>
      <p:sp>
        <p:nvSpPr>
          <p:cNvPr id="17" name="Rektangel 110"/>
          <p:cNvSpPr/>
          <p:nvPr/>
        </p:nvSpPr>
        <p:spPr bwMode="auto">
          <a:xfrm>
            <a:off x="3175" y="6181725"/>
            <a:ext cx="9144000" cy="212725"/>
          </a:xfrm>
          <a:prstGeom prst="rect">
            <a:avLst/>
          </a:prstGeom>
          <a:gradFill flip="none" rotWithShape="1">
            <a:gsLst>
              <a:gs pos="38000">
                <a:srgbClr val="176FA2"/>
              </a:gs>
              <a:gs pos="0">
                <a:srgbClr val="74F4FF"/>
              </a:gs>
              <a:gs pos="100000">
                <a:srgbClr val="002060"/>
              </a:gs>
            </a:gsLst>
            <a:lin ang="16200000" scaled="0"/>
            <a:tileRect/>
          </a:gradFill>
          <a:ln w="9525" cap="flat" cmpd="sng" algn="ctr">
            <a:noFill/>
            <a:prstDash val="solid"/>
          </a:ln>
          <a:effectLst/>
        </p:spPr>
        <p:txBody>
          <a:bodyPr anchor="ctr"/>
          <a:lstStyle/>
          <a:p>
            <a:pPr algn="ctr">
              <a:defRPr/>
            </a:pPr>
            <a:endParaRPr lang="da-DK" kern="0">
              <a:solidFill>
                <a:sysClr val="window" lastClr="FFFFFF"/>
              </a:solidFill>
              <a:latin typeface="Calibri"/>
              <a:ea typeface="ＭＳ Ｐゴシック" pitchFamily="-108" charset="-128"/>
              <a:cs typeface="ＭＳ Ｐゴシック" pitchFamily="-108" charset="-128"/>
            </a:endParaRPr>
          </a:p>
        </p:txBody>
      </p:sp>
      <p:pic>
        <p:nvPicPr>
          <p:cNvPr id="11" name="Picture 6" descr="http://www.millikin.edu/cie/PublishingImages/international-flags.jpg"/>
          <p:cNvPicPr>
            <a:picLocks noChangeAspect="1" noChangeArrowheads="1"/>
          </p:cNvPicPr>
          <p:nvPr/>
        </p:nvPicPr>
        <p:blipFill>
          <a:blip r:embed="rId3"/>
          <a:srcRect/>
          <a:stretch>
            <a:fillRect/>
          </a:stretch>
        </p:blipFill>
        <p:spPr bwMode="auto">
          <a:xfrm>
            <a:off x="1935420" y="3954778"/>
            <a:ext cx="5308600" cy="2187260"/>
          </a:xfrm>
          <a:prstGeom prst="rect">
            <a:avLst/>
          </a:prstGeom>
          <a:noFill/>
        </p:spPr>
      </p:pic>
      <p:sp>
        <p:nvSpPr>
          <p:cNvPr id="12" name="TextBox 11"/>
          <p:cNvSpPr txBox="1"/>
          <p:nvPr/>
        </p:nvSpPr>
        <p:spPr>
          <a:xfrm>
            <a:off x="1885627" y="1638632"/>
            <a:ext cx="5504507" cy="1384995"/>
          </a:xfrm>
          <a:prstGeom prst="rect">
            <a:avLst/>
          </a:prstGeom>
          <a:noFill/>
        </p:spPr>
        <p:txBody>
          <a:bodyPr wrap="square" rtlCol="0">
            <a:spAutoFit/>
          </a:bodyPr>
          <a:lstStyle/>
          <a:p>
            <a:pPr algn="ctr"/>
            <a:r>
              <a:rPr lang="en-US" sz="2800" i="1" dirty="0">
                <a:effectLst>
                  <a:outerShdw blurRad="38100" dist="38100" dir="2700000" algn="tl">
                    <a:srgbClr val="000000">
                      <a:alpha val="43137"/>
                    </a:srgbClr>
                  </a:outerShdw>
                </a:effectLst>
              </a:rPr>
              <a:t>Managing the Complexities of Collecting from International Students</a:t>
            </a:r>
          </a:p>
        </p:txBody>
      </p:sp>
      <p:sp>
        <p:nvSpPr>
          <p:cNvPr id="40964" name="AutoShape 4" descr="data:image/jpeg;base64,/9j/4AAQSkZJRgABAQAAAQABAAD/2wCEAAkGBxQTEhUTExQWFRUXGB0aGRgYGCAdHBofHxodGB0dGh8fHCggGx0lHBwkITEiKiksLi4uICAzODMsNygtLiwBCgoKDg0OGxAQGzImICYsLCwsLC0sLDQsLCwsLCwsLCwsLCwsLCwsLCwsLCwsLCwsLCwsLCwsLCwsLCwsLCwsLP/AABEIAHgA8AMBEQACEQEDEQH/xAAcAAACAwEBAQEAAAAAAAAAAAAABgQFBwMCAQj/xABKEAACAQMABQgFCQYDBgcAAAABAgMABBEFBhIhMQcTIkFRYXGBFDKRobEzQlJicnOSwdEjNENTgrIVFqIkNXSz0vEmRGNko8Lw/8QAGQEBAAMBAQAAAAAAAAAAAAAAAAIDBAEF/8QANhEAAgIBAwEFBwMDBQADAAAAAAECAxEEEiExBTJBUXETImGBkaGxQtHwM8HhFBUjQ1I0U6L/2gAMAwEAAhEDEQA/ANxoAoAoAoAoAoAoAoAoAoAoAoAoAoAoAoCGL9TMYV6TKoZ8fMByFz3tg4HYD3Zlt4yczzgmVE6cZ7ZH9ZQfiPA8RXU2hgpdIaPuounaS7eOME+WVvsv6yHx2h4VOMoviS+aINNdCLq9rxDcSGCVWtrkHDQydv1G3BqlOlxWVyvMjG1N4fDGqqS0KAKAKAKAKAKAKAKAKAKAKAKAKAKAKAKAKAKAKAKAKAKAKAUtfdc1sUCRjnLmTdHGN+M7gzAd/AdZq+mne8voVW27F8Sx1P0M1tbgSNtzyHnJnPFnPHf2AYUdwqFs90uOngShHC5LyqyYUAUAq696mR6Qj6knUdCT/wCrdq/CrqbnW/gVW1KaEnU3lBltZDZ6R2gEOzzjetGR1P8ASXsb4g7tFtCkt0Ciu5xe2ZryOCAQQQRkEcCO6sJsPVAFAFAFAFAFAFAFAFAFAFAFAFAFAFAFAFAFAFAFAFAJmv2vcdipjjxJcsNy9SdjP+Q66vpoc+X0KbbVD1FXkq1fkuZ20ldEvvPNluLNwL/ZXgO/PZV+osUV7OJVRBye+RrtYTWFAFAFAFAZ7ysan+kxelQj9tEvSAHyiccfaXiPMdmNWmu2va+hnvq3LK6inyZ6/wDo2La5b9gfUfjzZ7D9Q+7w4Xaijd70epVTdt92Rrd9rBbRRc+88YjxkMGB2u5cHpHuFYlCTeEjW5xSy2d9D34ngjmClRIoYA8QDwz34rko7Xg7F5WSZUToUAUAUAUAUAUAUAUAUAUAUAUAUAUAUAUAE0BmOvfKcseYLJleTg0vFU+x1M3fwHfWunTN8zM1t6XERC1K1Xk0lcHbLc2DtTSnic/NBPFz7hvrTbaq48fIorrdj5P0Na2yxosaKFRQAqjgAOArzG23lm9LB1rh0KAKAKAKAKA/P3KjqyLO62oxiGbLL2K3zl7uOQOw91enp7N8eeqMF9e15XQpdU9W3vrhYUBC8ZHA9Res54ZPAdpqyyxQjlkK4b3g37WW6aztOdhXIg2TsdqLgMo79nh3gV5kFvlh+Jvk9qyi00bfxzxJNEwZHGQR/wDuPdUJRcXhkk01lEmuHQoAoAoAoAoAoAoAoAoAoAoAoAoAoCq1g1it7NNu4kC59VeLN9leJ+FThXKb4RGU4x6mK65cok95mOPMMHDZB6T/AGz2dw99ehVp4w5fLMVl7lwuEVWp+qc1/LsRjZjX15SNyjsHa3d7anbaq1yQrrc2foXQeh4rSFYYV2UX2setmPWT215c5uTyz0IxUVhE4mokii0lrdaw5BkDt2J0veNw9ta69FdPwx6mG7tLT1cOWX8ORbvOUdv4UIHe5z7h+tbYdlr9UvoeZZ24/wDrj9f2/wAlTPr3dtwZE+yn65rRHs6heDfzMku2NS+mF8jlBrBpCU/s3lY/UTPwWpS02mh3kvmyMdZrbO62/Rf4L+wh0u2/bCj/ANTZ+ABrHZLRLwz6ZPQqj2k+rx64GG0hvl+UmgPjGfyZaySlp33Yv6/4Z6EI6td6cfp/lELW3R0F3b8xczxJ0gyuCAVI6wGY8RkedRrU1LMIsssshjFkl9cflnvQD6Oso+aglhUdZ2wWY9rHrNdnTfN5cX9DkdVporCmvqiwudK2k0bxtPCVdSpHOLwIweuof6e6Lztf0Jf6vTvjevqjItQ9Z30ZcPa3BJt9sqWG8IwOOcX6rDefI9ta76faR3JclNNyhLbng3KOQMAykEEZBByCO0HrrzTeeqAKAKAKAKAKAKAKAKAKAKAKAqNN6zWtoMzzIh6lzlj4KMk+ypwrlPoiEpxj1ZmesvK5I+Us05sfzJBlv6V4DxOfCtlekS5kZp6n/wAmcTTS3Em0xeaVvFmP51qSUV5IztuTH7VHkrmmxJeZhj482PlG8foD3+FZrNUlxHkvr07fMjWUa2solQGOGNdwXOPdxY+01kjCy18LLL521Ux95pIW9LcoUa5ECFz9Jty+zifdW+rsyT5seDyr+2oR4qWfi+gl6V1guLj5SQ4+iNy+wcfOvTq01VXdR4t+tuu70uPLwIFvbs52UVmPYoJPuq6UlFZk8GeFcpvEVkadFagzyb5SIh2cW9g3D2159vaVceIcnq0dj2z5s91fcarXVSytl25MNj50rDHs3LWCWsvueI/RHq19n6WhbpfV/wAwRL/Xu3iGzAnOeA2V+GfdVlfZ1s+ZvH5Kre16K+K1n7IV7/Xe7k4MIx2IPzOTW+vs+mPVZ9Tyre1tRPo8ehR3F/LJ68jt4sTWqNcI9EYZ32T70m/mebWzkkOI0Zz9VSfhXZ2RhzJ4OV1TseIJsYrDUO6fe4WIfWOT7Bn41is7Rpj05PRq7Hvn3uC+teTmMfKTO3coA+OayT7Ul+mJvh2JWu/J/IXeUnVJraFZ7Ta2EyJVPSIHU43cBwPke2u066ybxJllnZVEFlL7i/qFruLd+busvCx3OCdqPyB3p3Y3UvhKfK6ltCrr4xx6s3S0lR0DxsGRhlWByCO0Hrry3nPJ6Sxjg7Vw6FAFAFAFAFAFAFAFAFAU2mEmKFTGs0Z4hZDE/kc494q+tVvxw/TKM1krY9FuXrh/t90ZzpDVrRoYmWC9gY8ekW97Zz7a3xrtfclFmCeqqj/UhJHGDRGhF3lbmTuZiP7StS/0+qfkV/7ho15lxba1WtsMWdmid5wD54yT7aLs6cv6kiuXbMI8VwK6/wBc7uT+IIx2IMe85PvrVXoKYeGfUwW9q6mzxx6fzJSYeRs9J282NavdgvIxYnY88t/UuLDVC7l/hbA7XOz7vW91ZrNdTDxz6GyrszU2fpx6/wAyNejOT2Jd87lz9Feivt4/CsFvac3xBYPVp7FrjzY8/ZFtNpaxshsgop+jGMt54/M1nVOo1Dy8+rNktRpdKtqaXwXX+eosaW5QpG3W6BB9Jt58hwHnmt1XZkVzY8nl6jtqT4qWPixQvb+SY7Urs57z8BwFejCuEFiKwePbdZa8zeTgqknABJ7BU28dStJt4QxaK1KuZsFl5pe1+PkvH24rFbr6odHl/A9Kjsq+zlravj+w46L1Eto8GTMrfW3L+EcfPNebb2jbPiPB7NHZNFfMvefx/YZoIFQYRQo7AMVhlJyeWz0oxjFYisHSuEgoD46gggjIO4g8DQGPa7clrqTNYjaQ7zDnev3ZPEfVPl2Vuq1K6T+pkt0/jEWNWNbrrRj82VYx56UMgI80zvU+41dZVG1Z+5VCyVbwbTqzrha3o/ZSYccY33OPL5w7xkVgsqlDqbIWRn0GCqiwVdJa+W9ucTxXMW/ALQnB8CMg1dGiUumPqVu1R6nGy5R7OZtiETyvjOykLE/CuvTzisv8nFdF9BujfIBwRkZweI7j31QWnqgONvdpJtbDq2ycNskHB7Djga6011OJpnauHSh0xrTHbFudiuAq8ZFiLJ45XNWRrcujRCU0upX2PKLaTNswieVhvwkDk+e7AqctPOPX8kVbF9BqUhlBK4yAcMN47iO2qejLMZXJX3WiCfkpXi7tzp+FwceWKujcv1RT+z+qM89O/wBEmvuvo8/Yor3R9yu97S1uR2qoRvYfyrXC2p9Jyj90YbablzKuM/s/uVkmkbSM/ttGtH/QMflVyqul3Lc/MzO7Tw/qUY+R2g1h0WN4t8H7pT+dRlptW/1fclHW9nr9H/5RLOvlog/ZxP4BVX86h/t10u8y19r6aK91P6FTfcokp3RRKnexLH2bhV8Oy4LvPJkt7bm+5HHqLl9rBczfKTOR2Doj2LgVthpqod2J5tutvs70n+PwVqjO4bz3VeZkm+EWthq3dTepC2O1uiPfis9mrph1ka6tBqLO7H68fkatGcnXXPL/AEx/qR+VYLe1P/rX1PVo7EXW2XyX7jfozQkFuMRRqp7eLHxJ3151uoss7zPXp0tVK9yOPyWFUmgKAKAKAKAKAKAiX+i4ZxiaKOQfXUH4ipKTj0ZxxT6lJ/kDR21tC2VWHAqzrjw2WGKs9vZ0yQ9jDOcDFBEEUKucAYGSSfaTk1S3ksIOseiVuraWBgOmpAJ6m+afI1OEtskyMo7lgxbkgvTDpERv0TIjRkHiGHSx7VNb9VHMMox6d4ng3uvNNxXaxaTFtbTTn+GhI7zjcPbUoR3SSIyltTZknIjpXYupYWJPPoG39boSSfEhj7BW7VxzFPyMmml7zRtleebSn1vuxFZXLtwET+9SB7zU61maRGbxFsqeS7QgtrCPK4klHOOes59UHwXFWaie6bIUw2wQ3VQWhQBQHxlB4jPjTODjWSvudBW0nrwRk9uyAfaN9XR1FsekmUT0lE+9BfQgPqXZH+Djwd/+qrlr71+r7IzvsvSv9P3f7nP/ACPZ/wAtvxt+td/3C/z+yOf7Tpf/AD92d4dT7NeEAP2mY/FsVF629/q/BOPZulj0h+f3LO20dFH8nGifZUD8qzytnLvNs1Qprh3YpeiJVQLAoAoAoAoAoAoAoAoAoAoAoAoAoD8/69Qmw0uZkGBtrOoHXk5YeZBHnXp0v2lWH6GC1bLM/M32GUOqspyrAEHtBGRXmNYN4pa8ft57OwG8Syc7L93FhsH7TEDyNX1e6nP+clc+WomZ64QnRul+eQYXbE6gdasemo/1DzrXU/aVYfoZbF7OzJvMMoZQynKsAQe0EZBrzehuE/lLzMltYqd91MFb7tOnIfZgedX0cNz8kVW84j5l7pjRcsijmLmS3KrgBFRlPZkMp9xFVxkl1WSck30eDLNRNZNI39xzLXrRjYLZEURO7G7enfW26uuuOVH8mSqc5yw3+B+n1fv9k7Gk5NrG7aghxnvwmayqyHjH7s0uEv8A1+DtyeXU8tkkly5eVmbJIAxhiAMKAN2K5coqeI9BW248lZrvrZLFcQ2Fpsi4mIzIwyIwxwDjrOMny681OqpOLnLoiNljTUV1Za/5UyvTvLwv1uJyu/tCrhR4YqHtfgvoT2fFlZqTHdx3t5b3Fw86RLEYy+M4fbOTuznC441O3a4KSWCNe5SabIGhYtIXdxdut68Fsk7xxgIjklTg42lOFB3eOeypSdcIpbcvBGO+TbzwV3KDeX+jkiZNISSc4zKQ0UQxgZ3YjqdChY3mP5I3OUEsMudW7G/urWG4OkpVMi7RXmYiB/oqucoRk1t/JOClKKeTxoU38elRbXN008XMtIvQVNrfsjIVRvBpP2br3RWGcjvU8N8ETlIur2wjjmhvZCrybBV0iOMqWBB5vPVjfUqFCx4cfyRucoLKZK1Oiv7y1S4bSMiFyeiIYcDBI607q5a4QltUfySr3yjly/B907a6St5bXZv3ljknSOQGKNSATnOQnDAI8xXIOuSeY+HxOyU01yOuk7RpE2UmeE5ztIFJ8OkpGPKqItJ8rJa1kyK61h0imk/QPTWK86qbfNRZwwBzjYxnfW1V1uvft/Jkc5+025/A5ad0TpSOMyW1+0rKM83JDF0sdSlUG/u66ohOpvEo/kunGxLMX+CPya6+tfFoZ1VZlXaVl3BxwO7qI3e2u30bOV0OU27+H1G7S2j3lA5u4kgIzvjCHOccQ6nOMe81RGSXVZLmm/Exy7130jZXrRzTmdIpNll2EUOMZ3EICDgg8eNb1TXOGUsGN2zhLDZtGitIx3ESTRNtI4yD+R7COGKwSi4vDNiaayjzpSxeVQEnkhI+dHsnPiGUg0i0uqyGs+Ii6o+nXF1dwz30uxbOqDYSMbedo7zze7cBw7a0W7IxTUevqUQ3OTTfQ0espoMp5ddGZS3uQPVLRt4N0l9hBH9VbdHLlxMupjwmNXJdpTn9HQ5OWjzG39O4f6cVRqI7Zstplugjxqv/ALRfXl4d6IRbQ+CEmUjxc4/pNds92Cj8zseZN/IpOW7Q/OW8dyo6ULbLfYfHwYD2mrNJPEnHzKtTHMcltyS6Y9IsFUnLwHm28BvU/hPuqvUw2z9SdEt0Dra/7RpiV+KWcIjH25TtN57Kj3Ufu1L4v8ElzP0G+qCwwfkXkC3xLEAcy3E46xXpavufMw6XqbNpXTUUEMkrOmEQtjaG/Azgd54V58YOTwbHJJZO+icGGNgiptKGKrwBYbRx5muS6nV0Mh5Wbaa20hFeoNx2CrYyA6fNbxHtGa3aZqUHBmS9OM1JD5qlr/bXoC7XNTdcb7sn6h4MPf3VmsolD0L67YzGhLdA7OFAdgAzY3kLnZBPXjJx4mqsvGCzB4sLJIU2Ixsrlm82YsSe0knNG2+WEkuhmvLv8ja/eP8A2itej6szarohv5Ov922v3Y+Jqi/+oy6ruIuWsEMyz4/aKhQH6rEMfevxqvc8YJ45yIfLj+5Rffj+x606Tvv0KNT3V6lpyW3CLo2AF1B6W4kfSNQ1CftGTpfuIuLrS8TXUFsAkhZXlJyDsbGzsnuJLbvA1BQe1yJOS3JF1VZMxDSg/wDEa/fp/YK9CP8A8f5GJ/1zarm4WNGd2CqoJYngAKwJZ4RtbwY/yNaEke5e9KlIQGCZ3bRY8B2hRxPbit2qmlHZ4mPTwe5yNlrAbDOLXV6O+fSsMm4+kqUbG9G5oAMPgR1itTscFBry/uUbFPcmKGp+sE2iLp7W7BERbDgbwh6pE7VI49o6sjFX21q6O6PUorm6pbZdDdI3DAMpBBGQRwI7RXnG4UNSkxe6UP8A7hB/8YP51fb3IehXDvSHGqCwXeUHRnpGj7hAMsE218U6Q+FW0y2zTK7Y7oNGT8nGtXocF8CeMYkiHa4ymB2k5X8Nbb6t7iZaJ7UzYdUNE+i2cMPzlQFz2sekxPfk1gsluk2bIRxHBL03o5biCWBuEiFfDI3HyO+uRltaZ2SysGK8k+mvQ7ySKY7CuhV89Tx5P/UK9DUw3xTX8yYqJbZNM07k3gb0Q3DjEl1I07do2j0R5IAKx3v3sLw4NVfTPmNVUlh+fOSrRMNzeGOdBInNMcEkb8jfuIr09TJxjlHn6eKk+TTdOcm1k8EiwwBJdg7BDN62N3FscayQ1E01lmqVMGug26NjKwxqwwwRQR2EKAffVEurLV0C+s4p42jlRZEbcVYZH/cUTcXlBpNYZk+uHJSUBlsiWA3mFj0h923X4H29VbatVniZls0/jEk8kGuEsshs53MnR2onY5YY4qSd5GOHZiuampJbkd09rfus1isRqMs5ePkrX7b/ANorZo+rMuq6IcOTr/dtr92Piaov/qMup7iGOqiwznlx/covvx/Y9atJ336GfU935nLk81PsriwilmgV3bayxZhnpEdTV2+2cZtJiquLgm0XlhqZHa38U9rHsRmKRZRtE4PQKEZOd/Sz4Cq3c5QakTVSjLKG+qC0wnTsAk1gKEsoadASjFWHQHqsN4PeK9GDxRn4GGSzcTuVPV2a1Ec0c08tuSAyTStKqsDldoMSGVuGD4ddR09ilw1yTvi48p8GmamadivLVJYgFwNloxu2GA3rjs7O7FZLYOEsM0VzUo5ReVWTE3Ud83elP+JX/lgflV9vdj6FcOsg5R9TRfQ7cYAuIwdg8NscSjfl2HxNKLtjw+hG6reviJvJXrqYW9BuiQmdmJm3c22cGNs8Bnh2Hd4aNRTn34lNFuPdkPGp4/2zSf8AxCf8pazWdyPp/c0Q70hsqksPjDO40BgGq2rGdMejEZSCVmOfoocpnx6NenZZ/wAW7zMEK/8Alx5H6ArzDeFAYJylavMNKc3GMelFWXxY7DHyO+vSos/48vwMN0P+T1N2tbdY0WNRhUUKB3AYFec3l5Ny4ImktNW8AJmmjTAyQzAH2ZzXYwlLojjkl1MI5K9NQ216HncRoY2XaPAE4Iz2cK9LUwco8GDTyUZcmzf540fx9Mh/GKwexs8jb7WHmVerWmhpG+kniz6NbJzcZ4B3kILtjuVQBnt76lZD2cEn1ZGMt8sroiNoTWaO20hd2VwwjDS87CzHAO2AWUnq6W8duT2VKVblBTXzORmlNxY5XulYYozJJKioBksWGPLtqhRbeEi1tIzbkt1fd7ubSLoY4nZzCrDBYOxbOOoBd3fnurVqLFtUF8zNTB7nM1OSQKCzEADiScAeJrGajHeW7TEMvo0ccqOVMjNssDjIUDOD17/Ya36SDWWzHqZJ4SHHkw0xA9hbxCVOcVdkptDayCd2ONZ9RBqbeC6mScEhyZgASTgDeSeqqC4yrlp03BJbwxRzRu/O7RCsDgBGGTjhvIrbpISUm2vAy6mS2pEvkz1vs4rCOKW4jjkQtlXOPnEgjuxUb6pubaRKmyKgk2Xmm+UaxgiZ1nSVwDsohyWPV4DvquGnnJ4wTldFLqWGrR9Hs4jdSKsj5eRnbHTclyBk9WcY6sVCz3pPaSjxHkxvSumYTpz0gOpiFwh2wd2AFUnwG/2VvjB+x2+ODHKS9rn4m5zLBeQvHtJLG42W2WB4944Hrrzlug8m14ksGK2s9xoG+IcF4X3HG4SoDuZernFzw7yOBzXoNRvhx1MazTP4GyWestpLGJVuItgjOS4BHcQTkHurA65J4aNinFrKYj8nOslubvSO1Ki85Ptx7TAB16S5XPgD5itF9clGPHgU1TTlI01WBGQcg8CKyGgyvld1L2gb6BRkD9ugHrD6Y7wOPaN/Vv2aa7HuP5GW+rPvIlciN00kV07sXYyJlick4jAGT17hXNWkmkjumbaeTS6yGkKA4R2Uau0ixoJG3M4UBj4nGTwruXjBzC6neuHQoCPNZRO6yPGjOnqMVBZc8dkkZHlXU2lg5hdSRXDpGm0fE7bTRRs30igJ9pGa6pNeJzCD/D4v5Uf4B+lNzGEeTouA8YYvwL+ld3PzGEd4IEQYRVUccKAB7q422dxg4X+jIZhiaKOQfXQN7MiuqTj0ZxxT6kK11Ws42DJawhhwOwMjwyN1dds31ZFQiuiLioEzxLErAqwDKdxBGQfEHjQEdNGQjhDGPBF/Su7n5nMI+ro2EMGEUYYbwQgyPA4pufmMIkOoIIIBB3EHgR31w6Rk0XAOEMQ8EX9Klufmcwj6dHQ/yo/wD9K5ufmMI8/4XB/Ji/Av6V3c/MbUd7i1SQAOiuAcgMoOD2764m10DWTl/h0P8qP8A/Sm5+YwjpbWqR5EaKgO87KgZ8cUbb6hJI9TQK4w6qw7GAI99E8HSEugrUHItoAe3mkz8K7vl5kdsfI6Noi3IwYIiO+Nf0pvl5ndq8iWiAAAAAAYAG4AdgqJ0+kZoDhaWMUQIijSMHiEULnxwK6231OJJdCRXDpznhV1KMAVYYINdTwBKs3uIo4Dh2EJa0ZCNz5OysxHWNpU39QL1e9rb+v+CpZSX0GO6RYYUt48AsBGgLbORjpHIBIOM78cSKqXLyyb4WDlqjO3Mcy5zJAeabfnOzuVs4Gcrjf25rti5yvEQ6YIOrWVnKYSVSjMs67nALgmOcfT7Dn5rbhipT6f2/YjHqRrpSZ9I7HNgc0mdpSc9B84IIHHHnXV0jk4+rJjgf4QRj/ynntc17dra881H/s+ZL9HyO9+kZ0fhsbBiUe4Dd2Hv4iuLO8PukbR4dbqKGYFzGrtFNjPORnZGGPVIpwD27m6yB142tr6HFnOGdrl8XsnpAXmuZTmNv1NrL86MncH9Tjvxw66LuLHXPJ39XJL0OIp7SJua5uNgHEbfN37QBHDd2cKjLMZPk7HDiQtSrZOa5wKA+3MuevZMpIB7RgDHdwqVrecehyCWCDcKGivFm/eQ8hi+nj+CYTx4YHR69rPXUlw1jp/MkfB56lrpuHbs0S49ZuaDlTskMSoYqw3qRvII4VCDxLKJPpycNENJ6UI5lJkiiYc9s4EqsybLZG4NuIZeo5xuNdljblBdcMZDVRMUNDohh9HIAlW5YmMjeAJiwOPo7GMHhjFXyznd8P7Fa6Y+JY6y2nOPAFfmpgzGNx1EIfWHzkJxlevxxUIPCfkdksnrVmcyGd3i5qTbCyLj5youdk/OU5yD39uaTWMciLzk8apquzcAAfvEnV1Z3eWKWZ49BHxI+ibICWS1ZMpDJzyEjdsvkooOOIfaGOoKvbXZPjd58BLwPOtIHpVp8nwlzzgyvqjG1vHXwz312vuv5HJdUeta8HRcmz/AChsYB6sAbPX4ddK/wCovUWdxknVohXuEPQcybfNg9AKVAVou1Wxk44MT5xn4M7HxIuj8reYwkyu0jB+EsJG4pJ2oeCnd1bjxrr7v85OLvEmMD/E34fuy+3nGz54x5Yrn/X8zv6/kR9MWUXplsCinbMpfIznKADa/LPlXYt7WGluRY6d0aj2zJnZ2FzG3HYZBlT37wMjrG7rqMJNSOyXB61dYPCk5UB5lV3wMYJUdHt6PDfSfDx5CPTJ/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0966" name="AutoShape 6" descr="data:image/jpeg;base64,/9j/4AAQSkZJRgABAQAAAQABAAD/2wCEAAkGBxQTEhUTExQWFRUXGB0aGRgYGCAdHBofHxodGB0dGh8fHCggGx0lHBwkITEiKiksLi4uICAzODMsNygtLiwBCgoKDg0OGxAQGzImICYsLCwsLC0sLDQsLCwsLCwsLCwsLCwsLCwsLCwsLCwsLCwsLCwsLCwsLCwsLCwsLCwsLP/AABEIAHgA8AMBEQACEQEDEQH/xAAcAAACAwEBAQEAAAAAAAAAAAAABgQFBwMCAQj/xABKEAACAQMABQgFCQYDBgcAAAABAgMABBEFBhIhMQcTIkFRYXGBFDKRobEzQlJicnOSwdEjNENTgrIVFqIkNXSz0vEmRGNko8Lw/8QAGQEBAAMBAQAAAAAAAAAAAAAAAAIDBAEF/8QANhEAAgIBAwEFBwMDBQADAAAAAAECAxEEEiExBTJBUXETImGBkaGxQtHwM8HhFBUjQ1I0U6L/2gAMAwEAAhEDEQA/ANxoAoAoAoAoAoAoAoAoAoAoAoAoAoAoAoCGL9TMYV6TKoZ8fMByFz3tg4HYD3Zlt4yczzgmVE6cZ7ZH9ZQfiPA8RXU2hgpdIaPuounaS7eOME+WVvsv6yHx2h4VOMoviS+aINNdCLq9rxDcSGCVWtrkHDQydv1G3BqlOlxWVyvMjG1N4fDGqqS0KAKAKAKAKAKAKAKAKAKAKAKAKAKAKAKAKAKAKAKAKAKAKAUtfdc1sUCRjnLmTdHGN+M7gzAd/AdZq+mne8voVW27F8Sx1P0M1tbgSNtzyHnJnPFnPHf2AYUdwqFs90uOngShHC5LyqyYUAUAq696mR6Qj6knUdCT/wCrdq/CrqbnW/gVW1KaEnU3lBltZDZ6R2gEOzzjetGR1P8ASXsb4g7tFtCkt0Ciu5xe2ZryOCAQQQRkEcCO6sJsPVAFAFAFAFAFAFAFAFAFAFAFAFAFAFAFAFAFAFAFAFAJmv2vcdipjjxJcsNy9SdjP+Q66vpoc+X0KbbVD1FXkq1fkuZ20ldEvvPNluLNwL/ZXgO/PZV+osUV7OJVRBye+RrtYTWFAFAFAFAZ7ysan+kxelQj9tEvSAHyiccfaXiPMdmNWmu2va+hnvq3LK6inyZ6/wDo2La5b9gfUfjzZ7D9Q+7w4Xaijd70epVTdt92Rrd9rBbRRc+88YjxkMGB2u5cHpHuFYlCTeEjW5xSy2d9D34ngjmClRIoYA8QDwz34rko7Xg7F5WSZUToUAUAUAUAUAUAUAUAUAUAUAUAUAUAUAUAE0BmOvfKcseYLJleTg0vFU+x1M3fwHfWunTN8zM1t6XERC1K1Xk0lcHbLc2DtTSnic/NBPFz7hvrTbaq48fIorrdj5P0Na2yxosaKFRQAqjgAOArzG23lm9LB1rh0KAKAKAKAKA/P3KjqyLO62oxiGbLL2K3zl7uOQOw91enp7N8eeqMF9e15XQpdU9W3vrhYUBC8ZHA9Res54ZPAdpqyyxQjlkK4b3g37WW6aztOdhXIg2TsdqLgMo79nh3gV5kFvlh+Jvk9qyi00bfxzxJNEwZHGQR/wDuPdUJRcXhkk01lEmuHQoAoAoAoAoAoAoAoAoAoAoAoAoAoCq1g1it7NNu4kC59VeLN9leJ+FThXKb4RGU4x6mK65cok95mOPMMHDZB6T/AGz2dw99ehVp4w5fLMVl7lwuEVWp+qc1/LsRjZjX15SNyjsHa3d7anbaq1yQrrc2foXQeh4rSFYYV2UX2setmPWT215c5uTyz0IxUVhE4mokii0lrdaw5BkDt2J0veNw9ta69FdPwx6mG7tLT1cOWX8ORbvOUdv4UIHe5z7h+tbYdlr9UvoeZZ24/wDrj9f2/wAlTPr3dtwZE+yn65rRHs6heDfzMku2NS+mF8jlBrBpCU/s3lY/UTPwWpS02mh3kvmyMdZrbO62/Rf4L+wh0u2/bCj/ANTZ+ABrHZLRLwz6ZPQqj2k+rx64GG0hvl+UmgPjGfyZaySlp33Yv6/4Z6EI6td6cfp/lELW3R0F3b8xczxJ0gyuCAVI6wGY8RkedRrU1LMIsssshjFkl9cflnvQD6Oso+aglhUdZ2wWY9rHrNdnTfN5cX9DkdVporCmvqiwudK2k0bxtPCVdSpHOLwIweuof6e6Lztf0Jf6vTvjevqjItQ9Z30ZcPa3BJt9sqWG8IwOOcX6rDefI9ta76faR3JclNNyhLbng3KOQMAykEEZBByCO0HrrzTeeqAKAKAKAKAKAKAKAKAKAKAKAqNN6zWtoMzzIh6lzlj4KMk+ypwrlPoiEpxj1ZmesvK5I+Us05sfzJBlv6V4DxOfCtlekS5kZp6n/wAmcTTS3Em0xeaVvFmP51qSUV5IztuTH7VHkrmmxJeZhj482PlG8foD3+FZrNUlxHkvr07fMjWUa2solQGOGNdwXOPdxY+01kjCy18LLL521Ux95pIW9LcoUa5ECFz9Jty+zifdW+rsyT5seDyr+2oR4qWfi+gl6V1guLj5SQ4+iNy+wcfOvTq01VXdR4t+tuu70uPLwIFvbs52UVmPYoJPuq6UlFZk8GeFcpvEVkadFagzyb5SIh2cW9g3D2159vaVceIcnq0dj2z5s91fcarXVSytl25MNj50rDHs3LWCWsvueI/RHq19n6WhbpfV/wAwRL/Xu3iGzAnOeA2V+GfdVlfZ1s+ZvH5Kre16K+K1n7IV7/Xe7k4MIx2IPzOTW+vs+mPVZ9Tyre1tRPo8ehR3F/LJ68jt4sTWqNcI9EYZ32T70m/mebWzkkOI0Zz9VSfhXZ2RhzJ4OV1TseIJsYrDUO6fe4WIfWOT7Bn41is7Rpj05PRq7Hvn3uC+teTmMfKTO3coA+OayT7Ul+mJvh2JWu/J/IXeUnVJraFZ7Ta2EyJVPSIHU43cBwPke2u066ybxJllnZVEFlL7i/qFruLd+busvCx3OCdqPyB3p3Y3UvhKfK6ltCrr4xx6s3S0lR0DxsGRhlWByCO0Hrry3nPJ6Sxjg7Vw6FAFAFAFAFAFAFAFAFAU2mEmKFTGs0Z4hZDE/kc494q+tVvxw/TKM1krY9FuXrh/t90ZzpDVrRoYmWC9gY8ekW97Zz7a3xrtfclFmCeqqj/UhJHGDRGhF3lbmTuZiP7StS/0+qfkV/7ho15lxba1WtsMWdmid5wD54yT7aLs6cv6kiuXbMI8VwK6/wBc7uT+IIx2IMe85PvrVXoKYeGfUwW9q6mzxx6fzJSYeRs9J282NavdgvIxYnY88t/UuLDVC7l/hbA7XOz7vW91ZrNdTDxz6GyrszU2fpx6/wAyNejOT2Jd87lz9Feivt4/CsFvac3xBYPVp7FrjzY8/ZFtNpaxshsgop+jGMt54/M1nVOo1Dy8+rNktRpdKtqaXwXX+eosaW5QpG3W6BB9Jt58hwHnmt1XZkVzY8nl6jtqT4qWPixQvb+SY7Urs57z8BwFejCuEFiKwePbdZa8zeTgqknABJ7BU28dStJt4QxaK1KuZsFl5pe1+PkvH24rFbr6odHl/A9Kjsq+zlravj+w46L1Eto8GTMrfW3L+EcfPNebb2jbPiPB7NHZNFfMvefx/YZoIFQYRQo7AMVhlJyeWz0oxjFYisHSuEgoD46gggjIO4g8DQGPa7clrqTNYjaQ7zDnev3ZPEfVPl2Vuq1K6T+pkt0/jEWNWNbrrRj82VYx56UMgI80zvU+41dZVG1Z+5VCyVbwbTqzrha3o/ZSYccY33OPL5w7xkVgsqlDqbIWRn0GCqiwVdJa+W9ucTxXMW/ALQnB8CMg1dGiUumPqVu1R6nGy5R7OZtiETyvjOykLE/CuvTzisv8nFdF9BujfIBwRkZweI7j31QWnqgONvdpJtbDq2ycNskHB7Djga6011OJpnauHSh0xrTHbFudiuAq8ZFiLJ45XNWRrcujRCU0upX2PKLaTNswieVhvwkDk+e7AqctPOPX8kVbF9BqUhlBK4yAcMN47iO2qejLMZXJX3WiCfkpXi7tzp+FwceWKujcv1RT+z+qM89O/wBEmvuvo8/Yor3R9yu97S1uR2qoRvYfyrXC2p9Jyj90YbablzKuM/s/uVkmkbSM/ttGtH/QMflVyqul3Lc/MzO7Tw/qUY+R2g1h0WN4t8H7pT+dRlptW/1fclHW9nr9H/5RLOvlog/ZxP4BVX86h/t10u8y19r6aK91P6FTfcokp3RRKnexLH2bhV8Oy4LvPJkt7bm+5HHqLl9rBczfKTOR2Doj2LgVthpqod2J5tutvs70n+PwVqjO4bz3VeZkm+EWthq3dTepC2O1uiPfis9mrph1ka6tBqLO7H68fkatGcnXXPL/AEx/qR+VYLe1P/rX1PVo7EXW2XyX7jfozQkFuMRRqp7eLHxJ3151uoss7zPXp0tVK9yOPyWFUmgKAKAKAKAKAKAiX+i4ZxiaKOQfXUH4ipKTj0ZxxT6lJ/kDR21tC2VWHAqzrjw2WGKs9vZ0yQ9jDOcDFBEEUKucAYGSSfaTk1S3ksIOseiVuraWBgOmpAJ6m+afI1OEtskyMo7lgxbkgvTDpERv0TIjRkHiGHSx7VNb9VHMMox6d4ng3uvNNxXaxaTFtbTTn+GhI7zjcPbUoR3SSIyltTZknIjpXYupYWJPPoG39boSSfEhj7BW7VxzFPyMmml7zRtleebSn1vuxFZXLtwET+9SB7zU61maRGbxFsqeS7QgtrCPK4klHOOes59UHwXFWaie6bIUw2wQ3VQWhQBQHxlB4jPjTODjWSvudBW0nrwRk9uyAfaN9XR1FsekmUT0lE+9BfQgPqXZH+Djwd/+qrlr71+r7IzvsvSv9P3f7nP/ACPZ/wAtvxt+td/3C/z+yOf7Tpf/AD92d4dT7NeEAP2mY/FsVF629/q/BOPZulj0h+f3LO20dFH8nGifZUD8qzytnLvNs1Qprh3YpeiJVQLAoAoAoAoAoAoAoAoAoAoAoAoAoD8/69Qmw0uZkGBtrOoHXk5YeZBHnXp0v2lWH6GC1bLM/M32GUOqspyrAEHtBGRXmNYN4pa8ft57OwG8Syc7L93FhsH7TEDyNX1e6nP+clc+WomZ64QnRul+eQYXbE6gdasemo/1DzrXU/aVYfoZbF7OzJvMMoZQynKsAQe0EZBrzehuE/lLzMltYqd91MFb7tOnIfZgedX0cNz8kVW84j5l7pjRcsijmLmS3KrgBFRlPZkMp9xFVxkl1WSck30eDLNRNZNI39xzLXrRjYLZEURO7G7enfW26uuuOVH8mSqc5yw3+B+n1fv9k7Gk5NrG7aghxnvwmayqyHjH7s0uEv8A1+DtyeXU8tkkly5eVmbJIAxhiAMKAN2K5coqeI9BW248lZrvrZLFcQ2Fpsi4mIzIwyIwxwDjrOMny681OqpOLnLoiNljTUV1Za/5UyvTvLwv1uJyu/tCrhR4YqHtfgvoT2fFlZqTHdx3t5b3Fw86RLEYy+M4fbOTuznC441O3a4KSWCNe5SabIGhYtIXdxdut68Fsk7xxgIjklTg42lOFB3eOeypSdcIpbcvBGO+TbzwV3KDeX+jkiZNISSc4zKQ0UQxgZ3YjqdChY3mP5I3OUEsMudW7G/urWG4OkpVMi7RXmYiB/oqucoRk1t/JOClKKeTxoU38elRbXN008XMtIvQVNrfsjIVRvBpP2br3RWGcjvU8N8ETlIur2wjjmhvZCrybBV0iOMqWBB5vPVjfUqFCx4cfyRucoLKZK1Oiv7y1S4bSMiFyeiIYcDBI607q5a4QltUfySr3yjly/B907a6St5bXZv3ljknSOQGKNSATnOQnDAI8xXIOuSeY+HxOyU01yOuk7RpE2UmeE5ztIFJ8OkpGPKqItJ8rJa1kyK61h0imk/QPTWK86qbfNRZwwBzjYxnfW1V1uvft/Jkc5+025/A5ad0TpSOMyW1+0rKM83JDF0sdSlUG/u66ohOpvEo/kunGxLMX+CPya6+tfFoZ1VZlXaVl3BxwO7qI3e2u30bOV0OU27+H1G7S2j3lA5u4kgIzvjCHOccQ6nOMe81RGSXVZLmm/Exy7130jZXrRzTmdIpNll2EUOMZ3EICDgg8eNb1TXOGUsGN2zhLDZtGitIx3ESTRNtI4yD+R7COGKwSi4vDNiaayjzpSxeVQEnkhI+dHsnPiGUg0i0uqyGs+Ii6o+nXF1dwz30uxbOqDYSMbedo7zze7cBw7a0W7IxTUevqUQ3OTTfQ0espoMp5ddGZS3uQPVLRt4N0l9hBH9VbdHLlxMupjwmNXJdpTn9HQ5OWjzG39O4f6cVRqI7Zstplugjxqv/ALRfXl4d6IRbQ+CEmUjxc4/pNds92Cj8zseZN/IpOW7Q/OW8dyo6ULbLfYfHwYD2mrNJPEnHzKtTHMcltyS6Y9IsFUnLwHm28BvU/hPuqvUw2z9SdEt0Dra/7RpiV+KWcIjH25TtN57Kj3Ufu1L4v8ElzP0G+qCwwfkXkC3xLEAcy3E46xXpavufMw6XqbNpXTUUEMkrOmEQtjaG/Azgd54V58YOTwbHJJZO+icGGNgiptKGKrwBYbRx5muS6nV0Mh5Wbaa20hFeoNx2CrYyA6fNbxHtGa3aZqUHBmS9OM1JD5qlr/bXoC7XNTdcb7sn6h4MPf3VmsolD0L67YzGhLdA7OFAdgAzY3kLnZBPXjJx4mqsvGCzB4sLJIU2Ixsrlm82YsSe0knNG2+WEkuhmvLv8ja/eP8A2itej6szarohv5Ov922v3Y+Jqi/+oy6ruIuWsEMyz4/aKhQH6rEMfevxqvc8YJ45yIfLj+5Rffj+x606Tvv0KNT3V6lpyW3CLo2AF1B6W4kfSNQ1CftGTpfuIuLrS8TXUFsAkhZXlJyDsbGzsnuJLbvA1BQe1yJOS3JF1VZMxDSg/wDEa/fp/YK9CP8A8f5GJ/1zarm4WNGd2CqoJYngAKwJZ4RtbwY/yNaEke5e9KlIQGCZ3bRY8B2hRxPbit2qmlHZ4mPTwe5yNlrAbDOLXV6O+fSsMm4+kqUbG9G5oAMPgR1itTscFBry/uUbFPcmKGp+sE2iLp7W7BERbDgbwh6pE7VI49o6sjFX21q6O6PUorm6pbZdDdI3DAMpBBGQRwI7RXnG4UNSkxe6UP8A7hB/8YP51fb3IehXDvSHGqCwXeUHRnpGj7hAMsE218U6Q+FW0y2zTK7Y7oNGT8nGtXocF8CeMYkiHa4ymB2k5X8Nbb6t7iZaJ7UzYdUNE+i2cMPzlQFz2sekxPfk1gsluk2bIRxHBL03o5biCWBuEiFfDI3HyO+uRltaZ2SysGK8k+mvQ7ySKY7CuhV89Tx5P/UK9DUw3xTX8yYqJbZNM07k3gb0Q3DjEl1I07do2j0R5IAKx3v3sLw4NVfTPmNVUlh+fOSrRMNzeGOdBInNMcEkb8jfuIr09TJxjlHn6eKk+TTdOcm1k8EiwwBJdg7BDN62N3FscayQ1E01lmqVMGug26NjKwxqwwwRQR2EKAffVEurLV0C+s4p42jlRZEbcVYZH/cUTcXlBpNYZk+uHJSUBlsiWA3mFj0h923X4H29VbatVniZls0/jEk8kGuEsshs53MnR2onY5YY4qSd5GOHZiuampJbkd09rfus1isRqMs5ePkrX7b/ANorZo+rMuq6IcOTr/dtr92Piaov/qMup7iGOqiwznlx/covvx/Y9atJ336GfU935nLk81PsriwilmgV3bayxZhnpEdTV2+2cZtJiquLgm0XlhqZHa38U9rHsRmKRZRtE4PQKEZOd/Sz4Cq3c5QakTVSjLKG+qC0wnTsAk1gKEsoadASjFWHQHqsN4PeK9GDxRn4GGSzcTuVPV2a1Ec0c08tuSAyTStKqsDldoMSGVuGD4ddR09ilw1yTvi48p8GmamadivLVJYgFwNloxu2GA3rjs7O7FZLYOEsM0VzUo5ReVWTE3Ud83elP+JX/lgflV9vdj6FcOsg5R9TRfQ7cYAuIwdg8NscSjfl2HxNKLtjw+hG6reviJvJXrqYW9BuiQmdmJm3c22cGNs8Bnh2Hd4aNRTn34lNFuPdkPGp4/2zSf8AxCf8pazWdyPp/c0Q70hsqksPjDO40BgGq2rGdMejEZSCVmOfoocpnx6NenZZ/wAW7zMEK/8Alx5H6ArzDeFAYJylavMNKc3GMelFWXxY7DHyO+vSos/48vwMN0P+T1N2tbdY0WNRhUUKB3AYFec3l5Ny4ImktNW8AJmmjTAyQzAH2ZzXYwlLojjkl1MI5K9NQ216HncRoY2XaPAE4Iz2cK9LUwco8GDTyUZcmzf540fx9Mh/GKwexs8jb7WHmVerWmhpG+kniz6NbJzcZ4B3kILtjuVQBnt76lZD2cEn1ZGMt8sroiNoTWaO20hd2VwwjDS87CzHAO2AWUnq6W8duT2VKVblBTXzORmlNxY5XulYYozJJKioBksWGPLtqhRbeEi1tIzbkt1fd7ubSLoY4nZzCrDBYOxbOOoBd3fnurVqLFtUF8zNTB7nM1OSQKCzEADiScAeJrGajHeW7TEMvo0ccqOVMjNssDjIUDOD17/Ya36SDWWzHqZJ4SHHkw0xA9hbxCVOcVdkptDayCd2ONZ9RBqbeC6mScEhyZgASTgDeSeqqC4yrlp03BJbwxRzRu/O7RCsDgBGGTjhvIrbpISUm2vAy6mS2pEvkz1vs4rCOKW4jjkQtlXOPnEgjuxUb6pubaRKmyKgk2Xmm+UaxgiZ1nSVwDsohyWPV4DvquGnnJ4wTldFLqWGrR9Hs4jdSKsj5eRnbHTclyBk9WcY6sVCz3pPaSjxHkxvSumYTpz0gOpiFwh2wd2AFUnwG/2VvjB+x2+ODHKS9rn4m5zLBeQvHtJLG42W2WB4944Hrrzlug8m14ksGK2s9xoG+IcF4X3HG4SoDuZernFzw7yOBzXoNRvhx1MazTP4GyWestpLGJVuItgjOS4BHcQTkHurA65J4aNinFrKYj8nOslubvSO1Ki85Ptx7TAB16S5XPgD5itF9clGPHgU1TTlI01WBGQcg8CKyGgyvld1L2gb6BRkD9ugHrD6Y7wOPaN/Vv2aa7HuP5GW+rPvIlciN00kV07sXYyJlick4jAGT17hXNWkmkjumbaeTS6yGkKA4R2Uau0ixoJG3M4UBj4nGTwruXjBzC6neuHQoCPNZRO6yPGjOnqMVBZc8dkkZHlXU2lg5hdSRXDpGm0fE7bTRRs30igJ9pGa6pNeJzCD/D4v5Uf4B+lNzGEeTouA8YYvwL+ld3PzGEd4IEQYRVUccKAB7q422dxg4X+jIZhiaKOQfXQN7MiuqTj0ZxxT6kK11Ws42DJawhhwOwMjwyN1dds31ZFQiuiLioEzxLErAqwDKdxBGQfEHjQEdNGQjhDGPBF/Su7n5nMI+ro2EMGEUYYbwQgyPA4pufmMIkOoIIIBB3EHgR31w6Rk0XAOEMQ8EX9Klufmcwj6dHQ/yo/wD9K5ufmMI8/4XB/Ji/Av6V3c/MbUd7i1SQAOiuAcgMoOD2764m10DWTl/h0P8qP8A/Sm5+YwjpbWqR5EaKgO87KgZ8cUbb6hJI9TQK4w6qw7GAI99E8HSEugrUHItoAe3mkz8K7vl5kdsfI6Noi3IwYIiO+Nf0pvl5ndq8iWiAAAAAAYAG4AdgqJ0+kZoDhaWMUQIijSMHiEULnxwK6231OJJdCRXDpznhV1KMAVYYINdTwBKs3uIo4Dh2EJa0ZCNz5OysxHWNpU39QL1e9rb+v+CpZSX0GO6RYYUt48AsBGgLbORjpHIBIOM78cSKqXLyyb4WDlqjO3Mcy5zJAeabfnOzuVs4Gcrjf25rti5yvEQ6YIOrWVnKYSVSjMs67nALgmOcfT7Dn5rbhipT6f2/YjHqRrpSZ9I7HNgc0mdpSc9B84IIHHHnXV0jk4+rJjgf4QRj/ynntc17dra881H/s+ZL9HyO9+kZ0fhsbBiUe4Dd2Hv4iuLO8PukbR4dbqKGYFzGrtFNjPORnZGGPVIpwD27m6yB142tr6HFnOGdrl8XsnpAXmuZTmNv1NrL86MncH9Tjvxw66LuLHXPJ39XJL0OIp7SJua5uNgHEbfN37QBHDd2cKjLMZPk7HDiQtSrZOa5wKA+3MuevZMpIB7RgDHdwqVrecehyCWCDcKGivFm/eQ8hi+nj+CYTx4YHR69rPXUlw1jp/MkfB56lrpuHbs0S49ZuaDlTskMSoYqw3qRvII4VCDxLKJPpycNENJ6UI5lJkiiYc9s4EqsybLZG4NuIZeo5xuNdljblBdcMZDVRMUNDohh9HIAlW5YmMjeAJiwOPo7GMHhjFXyznd8P7Fa6Y+JY6y2nOPAFfmpgzGNx1EIfWHzkJxlevxxUIPCfkdksnrVmcyGd3i5qTbCyLj5youdk/OU5yD39uaTWMciLzk8apquzcAAfvEnV1Z3eWKWZ49BHxI+ibICWS1ZMpDJzyEjdsvkooOOIfaGOoKvbXZPjd58BLwPOtIHpVp8nwlzzgyvqjG1vHXwz312vuv5HJdUeta8HRcmz/AChsYB6sAbPX4ddK/wCovUWdxknVohXuEPQcybfNg9AKVAVou1Wxk44MT5xn4M7HxIuj8reYwkyu0jB+EsJG4pJ2oeCnd1bjxrr7v85OLvEmMD/E34fuy+3nGz54x5Yrn/X8zv6/kR9MWUXplsCinbMpfIznKADa/LPlXYt7WGluRY6d0aj2zJnZ2FzG3HYZBlT37wMjrG7rqMJNSOyXB61dYPCk5UB5lV3wMYJUdHt6PDfSfDx5CPTJ/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 name="Picture 12" descr="C:\Users\Ray Kopitsch\Desktop\Conferences 2\GF-Test logo-1.jpg">
            <a:extLst>
              <a:ext uri="{FF2B5EF4-FFF2-40B4-BE49-F238E27FC236}">
                <a16:creationId xmlns:a16="http://schemas.microsoft.com/office/drawing/2014/main" id="{23FD0A0A-5483-4F4B-A7B1-DB3285133856}"/>
              </a:ext>
            </a:extLst>
          </p:cNvPr>
          <p:cNvPicPr/>
          <p:nvPr/>
        </p:nvPicPr>
        <p:blipFill>
          <a:blip r:embed="rId4" cstate="print"/>
          <a:srcRect/>
          <a:stretch>
            <a:fillRect/>
          </a:stretch>
        </p:blipFill>
        <p:spPr bwMode="auto">
          <a:xfrm>
            <a:off x="3175" y="29213"/>
            <a:ext cx="1677670" cy="63563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p:cNvGraphicFramePr/>
          <p:nvPr/>
        </p:nvGraphicFramePr>
        <p:xfrm>
          <a:off x="-648490" y="2715548"/>
          <a:ext cx="7386320" cy="2687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5" name="Flowchart: Connector 54"/>
          <p:cNvSpPr/>
          <p:nvPr/>
        </p:nvSpPr>
        <p:spPr>
          <a:xfrm>
            <a:off x="6278774" y="4226392"/>
            <a:ext cx="1351280" cy="1351280"/>
          </a:xfrm>
          <a:prstGeom prst="flowChartConnector">
            <a:avLst/>
          </a:prstGeom>
          <a:solidFill>
            <a:srgbClr val="27A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Bent Arrow 61"/>
          <p:cNvSpPr/>
          <p:nvPr/>
        </p:nvSpPr>
        <p:spPr>
          <a:xfrm rot="16200000" flipV="1">
            <a:off x="6935346" y="2695199"/>
            <a:ext cx="685260" cy="1334293"/>
          </a:xfrm>
          <a:prstGeom prst="ben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Curved Down Arrow 56"/>
          <p:cNvSpPr/>
          <p:nvPr/>
        </p:nvSpPr>
        <p:spPr>
          <a:xfrm rot="3003487">
            <a:off x="6139780" y="3650431"/>
            <a:ext cx="2115841" cy="527840"/>
          </a:xfrm>
          <a:prstGeom prst="curved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lowchart: Connector 17"/>
          <p:cNvSpPr/>
          <p:nvPr/>
        </p:nvSpPr>
        <p:spPr>
          <a:xfrm>
            <a:off x="5416576" y="2722712"/>
            <a:ext cx="1351280" cy="1351280"/>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own Arrow 46"/>
          <p:cNvSpPr/>
          <p:nvPr/>
        </p:nvSpPr>
        <p:spPr>
          <a:xfrm>
            <a:off x="3019040" y="3704976"/>
            <a:ext cx="274320" cy="882177"/>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ircular Arrow 44"/>
          <p:cNvSpPr/>
          <p:nvPr/>
        </p:nvSpPr>
        <p:spPr>
          <a:xfrm>
            <a:off x="3293360" y="3136930"/>
            <a:ext cx="1067260" cy="1214378"/>
          </a:xfrm>
          <a:prstGeom prst="circularArrow">
            <a:avLst>
              <a:gd name="adj1" fmla="val 12500"/>
              <a:gd name="adj2" fmla="val 1142319"/>
              <a:gd name="adj3" fmla="val 20457681"/>
              <a:gd name="adj4" fmla="val 14518261"/>
              <a:gd name="adj5" fmla="val 1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Curved Down Arrow 40"/>
          <p:cNvSpPr/>
          <p:nvPr/>
        </p:nvSpPr>
        <p:spPr>
          <a:xfrm>
            <a:off x="3151120" y="2301706"/>
            <a:ext cx="2941096" cy="561264"/>
          </a:xfrm>
          <a:prstGeom prst="curved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Rektangel 108"/>
          <p:cNvSpPr/>
          <p:nvPr/>
        </p:nvSpPr>
        <p:spPr bwMode="auto">
          <a:xfrm>
            <a:off x="-3175" y="6172200"/>
            <a:ext cx="9147175" cy="706438"/>
          </a:xfrm>
          <a:prstGeom prst="rect">
            <a:avLst/>
          </a:prstGeom>
          <a:gradFill rotWithShape="1">
            <a:gsLst>
              <a:gs pos="0">
                <a:srgbClr val="E6E6E6">
                  <a:lumMod val="25000"/>
                </a:srgbClr>
              </a:gs>
              <a:gs pos="100000">
                <a:srgbClr val="E6E6E6">
                  <a:lumMod val="10000"/>
                </a:srgbClr>
              </a:gs>
            </a:gsLst>
            <a:lin ang="16200000" scaled="0"/>
          </a:gradFill>
          <a:ln w="9525" cap="flat" cmpd="sng" algn="ctr">
            <a:solidFill>
              <a:srgbClr val="E6E6E6">
                <a:lumMod val="10000"/>
              </a:srgbClr>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cs typeface="ＭＳ Ｐゴシック" pitchFamily="-108" charset="-128"/>
            </a:endParaRPr>
          </a:p>
        </p:txBody>
      </p:sp>
      <p:sp>
        <p:nvSpPr>
          <p:cNvPr id="46" name="Rektangel 111"/>
          <p:cNvSpPr/>
          <p:nvPr/>
        </p:nvSpPr>
        <p:spPr bwMode="auto">
          <a:xfrm flipV="1">
            <a:off x="0" y="6090752"/>
            <a:ext cx="9144000" cy="100541"/>
          </a:xfrm>
          <a:prstGeom prst="rect">
            <a:avLst/>
          </a:prstGeom>
          <a:gradFill rotWithShape="1">
            <a:gsLst>
              <a:gs pos="100000">
                <a:srgbClr val="FFFCF9">
                  <a:alpha val="79000"/>
                </a:srgbClr>
              </a:gs>
              <a:gs pos="0">
                <a:srgbClr val="E6E6E6">
                  <a:tint val="50000"/>
                  <a:shade val="100000"/>
                  <a:satMod val="350000"/>
                  <a:alpha val="0"/>
                </a:srgbClr>
              </a:gs>
            </a:gsLst>
            <a:lin ang="16200000" scaled="0"/>
          </a:gradFill>
          <a:ln w="9525" cap="flat" cmpd="sng" algn="ctr">
            <a:noFill/>
            <a:prstDash val="solid"/>
          </a:ln>
          <a:effectLst/>
        </p:spPr>
        <p:txBody>
          <a:bodyPr anchor="ctr"/>
          <a:lstStyle/>
          <a:p>
            <a:pPr algn="ctr" fontAlgn="auto">
              <a:spcBef>
                <a:spcPts val="0"/>
              </a:spcBef>
              <a:spcAft>
                <a:spcPts val="0"/>
              </a:spcAft>
              <a:defRPr/>
            </a:pPr>
            <a:endParaRPr lang="da-DK" kern="0" dirty="0">
              <a:solidFill>
                <a:sysClr val="window" lastClr="FFFFFF"/>
              </a:solidFill>
              <a:latin typeface="Calibri"/>
              <a:cs typeface="ＭＳ Ｐゴシック" pitchFamily="-108" charset="-128"/>
            </a:endParaRPr>
          </a:p>
        </p:txBody>
      </p:sp>
      <p:sp>
        <p:nvSpPr>
          <p:cNvPr id="59" name="Rektangel 111"/>
          <p:cNvSpPr/>
          <p:nvPr/>
        </p:nvSpPr>
        <p:spPr bwMode="auto">
          <a:xfrm>
            <a:off x="-19050" y="6142192"/>
            <a:ext cx="9163050" cy="100751"/>
          </a:xfrm>
          <a:prstGeom prst="rect">
            <a:avLst/>
          </a:prstGeom>
          <a:gradFill rotWithShape="1">
            <a:gsLst>
              <a:gs pos="100000">
                <a:srgbClr val="FFFCF9">
                  <a:alpha val="79000"/>
                </a:srgbClr>
              </a:gs>
              <a:gs pos="0">
                <a:srgbClr val="E6E6E6">
                  <a:tint val="50000"/>
                  <a:shade val="100000"/>
                  <a:satMod val="350000"/>
                  <a:alpha val="0"/>
                </a:srgbClr>
              </a:gs>
            </a:gsLst>
            <a:lin ang="16200000" scaled="0"/>
          </a:gradFill>
          <a:ln w="9525" cap="flat" cmpd="sng" algn="ctr">
            <a:noFill/>
            <a:prstDash val="solid"/>
          </a:ln>
          <a:effectLst/>
        </p:spPr>
        <p:txBody>
          <a:bodyPr anchor="ctr"/>
          <a:lstStyle/>
          <a:p>
            <a:pPr algn="ctr" fontAlgn="auto">
              <a:spcBef>
                <a:spcPts val="0"/>
              </a:spcBef>
              <a:spcAft>
                <a:spcPts val="0"/>
              </a:spcAft>
              <a:defRPr/>
            </a:pPr>
            <a:endParaRPr lang="da-DK" kern="0" dirty="0">
              <a:solidFill>
                <a:sysClr val="window" lastClr="FFFFFF"/>
              </a:solidFill>
              <a:latin typeface="Calibri"/>
              <a:cs typeface="ＭＳ Ｐゴシック" pitchFamily="-108" charset="-128"/>
            </a:endParaRPr>
          </a:p>
        </p:txBody>
      </p:sp>
      <p:sp>
        <p:nvSpPr>
          <p:cNvPr id="70" name="Rektangel 110"/>
          <p:cNvSpPr/>
          <p:nvPr/>
        </p:nvSpPr>
        <p:spPr bwMode="auto">
          <a:xfrm>
            <a:off x="0" y="6224900"/>
            <a:ext cx="9144000" cy="209238"/>
          </a:xfrm>
          <a:prstGeom prst="rect">
            <a:avLst/>
          </a:prstGeom>
          <a:gradFill flip="none" rotWithShape="1">
            <a:gsLst>
              <a:gs pos="38000">
                <a:srgbClr val="176FA2"/>
              </a:gs>
              <a:gs pos="0">
                <a:srgbClr val="74F4FF"/>
              </a:gs>
              <a:gs pos="100000">
                <a:srgbClr val="002060"/>
              </a:gs>
            </a:gsLst>
            <a:lin ang="16200000" scaled="0"/>
            <a:tileRect/>
          </a:gradFill>
          <a:ln w="9525" cap="flat" cmpd="sng" algn="ctr">
            <a:noFill/>
            <a:prstDash val="solid"/>
          </a:ln>
          <a:effectLst/>
        </p:spPr>
        <p:txBody>
          <a:bodyPr anchor="ctr"/>
          <a:lstStyle/>
          <a:p>
            <a:pPr algn="ctr">
              <a:defRPr/>
            </a:pPr>
            <a:endParaRPr lang="da-DK" kern="0">
              <a:solidFill>
                <a:sysClr val="window" lastClr="FFFFFF"/>
              </a:solidFill>
              <a:latin typeface="Calibri"/>
              <a:cs typeface="ＭＳ Ｐゴシック" pitchFamily="-108" charset="-128"/>
            </a:endParaRPr>
          </a:p>
        </p:txBody>
      </p:sp>
      <p:sp>
        <p:nvSpPr>
          <p:cNvPr id="15" name="Rectangle 14"/>
          <p:cNvSpPr/>
          <p:nvPr/>
        </p:nvSpPr>
        <p:spPr>
          <a:xfrm>
            <a:off x="1139240" y="1144064"/>
            <a:ext cx="6801303" cy="461665"/>
          </a:xfrm>
          <a:prstGeom prst="rect">
            <a:avLst/>
          </a:prstGeom>
        </p:spPr>
        <p:txBody>
          <a:bodyPr wrap="square">
            <a:spAutoFit/>
          </a:bodyPr>
          <a:lstStyle/>
          <a:p>
            <a:pPr algn="ctr" fontAlgn="auto">
              <a:spcBef>
                <a:spcPts val="0"/>
              </a:spcBef>
              <a:spcAft>
                <a:spcPts val="0"/>
              </a:spcAft>
              <a:defRPr/>
            </a:pPr>
            <a:r>
              <a:rPr lang="en-US" sz="2400" b="1" dirty="0">
                <a:solidFill>
                  <a:schemeClr val="accent1">
                    <a:lumMod val="50000"/>
                  </a:schemeClr>
                </a:solidFill>
                <a:latin typeface="Arial" panose="020B0604020202020204" pitchFamily="34" charset="0"/>
                <a:cs typeface="Arial" panose="020B0604020202020204" pitchFamily="34" charset="0"/>
              </a:rPr>
              <a:t>Understanding the International Student</a:t>
            </a:r>
            <a:endParaRPr lang="en-US" sz="2400" b="1" dirty="0">
              <a:ln w="10541" cmpd="sng">
                <a:solidFill>
                  <a:schemeClr val="accent1">
                    <a:shade val="88000"/>
                    <a:satMod val="110000"/>
                  </a:schemeClr>
                </a:solidFill>
                <a:prstDash val="solid"/>
              </a:ln>
              <a:solidFill>
                <a:schemeClr val="accent1">
                  <a:lumMod val="50000"/>
                </a:schemeClr>
              </a:solidFill>
              <a:latin typeface="Arial" panose="020B0604020202020204" pitchFamily="34" charset="0"/>
              <a:ea typeface="ＭＳ Ｐゴシック" pitchFamily="-105" charset="-128"/>
              <a:cs typeface="Arial" panose="020B0604020202020204" pitchFamily="34" charset="0"/>
            </a:endParaRPr>
          </a:p>
        </p:txBody>
      </p:sp>
      <p:sp>
        <p:nvSpPr>
          <p:cNvPr id="17" name="TextBox 16"/>
          <p:cNvSpPr txBox="1"/>
          <p:nvPr/>
        </p:nvSpPr>
        <p:spPr>
          <a:xfrm>
            <a:off x="824710" y="3704977"/>
            <a:ext cx="1463040" cy="646331"/>
          </a:xfrm>
          <a:prstGeom prst="rect">
            <a:avLst/>
          </a:prstGeom>
          <a:noFill/>
        </p:spPr>
        <p:txBody>
          <a:bodyPr wrap="square" rtlCol="0">
            <a:spAutoFit/>
          </a:bodyPr>
          <a:lstStyle/>
          <a:p>
            <a:pPr algn="ctr"/>
            <a:r>
              <a:rPr lang="en-US" b="1" dirty="0">
                <a:solidFill>
                  <a:schemeClr val="tx2">
                    <a:lumMod val="75000"/>
                  </a:schemeClr>
                </a:solidFill>
                <a:latin typeface="+mn-lt"/>
              </a:rPr>
              <a:t>International Student</a:t>
            </a:r>
          </a:p>
        </p:txBody>
      </p:sp>
      <p:sp>
        <p:nvSpPr>
          <p:cNvPr id="16" name="TextBox 15"/>
          <p:cNvSpPr txBox="1"/>
          <p:nvPr/>
        </p:nvSpPr>
        <p:spPr>
          <a:xfrm>
            <a:off x="2089382" y="1605729"/>
            <a:ext cx="4745676" cy="369332"/>
          </a:xfrm>
          <a:prstGeom prst="rect">
            <a:avLst/>
          </a:prstGeom>
          <a:noFill/>
        </p:spPr>
        <p:txBody>
          <a:bodyPr wrap="square" rtlCol="0">
            <a:spAutoFit/>
          </a:bodyPr>
          <a:lstStyle/>
          <a:p>
            <a:pPr algn="ctr"/>
            <a:r>
              <a:rPr lang="en-US" b="1" dirty="0">
                <a:solidFill>
                  <a:schemeClr val="accent1">
                    <a:lumMod val="50000"/>
                  </a:schemeClr>
                </a:solidFill>
                <a:latin typeface="+mn-lt"/>
              </a:rPr>
              <a:t>Life Cycle of International Student</a:t>
            </a:r>
          </a:p>
        </p:txBody>
      </p:sp>
      <p:sp>
        <p:nvSpPr>
          <p:cNvPr id="20" name="Flowchart: Connector 19"/>
          <p:cNvSpPr/>
          <p:nvPr/>
        </p:nvSpPr>
        <p:spPr>
          <a:xfrm>
            <a:off x="4462220" y="4749632"/>
            <a:ext cx="1432560" cy="1341120"/>
          </a:xfrm>
          <a:prstGeom prst="flowChartConnector">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360620" y="5079852"/>
            <a:ext cx="1615440" cy="830997"/>
          </a:xfrm>
          <a:prstGeom prst="rect">
            <a:avLst/>
          </a:prstGeom>
          <a:noFill/>
        </p:spPr>
        <p:txBody>
          <a:bodyPr wrap="square" rtlCol="0">
            <a:spAutoFit/>
          </a:bodyPr>
          <a:lstStyle/>
          <a:p>
            <a:pPr algn="ctr"/>
            <a:r>
              <a:rPr lang="en-US" sz="1600" dirty="0">
                <a:solidFill>
                  <a:schemeClr val="bg1"/>
                </a:solidFill>
                <a:latin typeface="+mn-lt"/>
              </a:rPr>
              <a:t>Return home </a:t>
            </a:r>
          </a:p>
          <a:p>
            <a:pPr algn="ctr"/>
            <a:r>
              <a:rPr lang="en-US" sz="1600" dirty="0">
                <a:solidFill>
                  <a:schemeClr val="bg1"/>
                </a:solidFill>
                <a:latin typeface="+mn-lt"/>
              </a:rPr>
              <a:t>prior to graduation</a:t>
            </a:r>
          </a:p>
        </p:txBody>
      </p:sp>
      <p:sp>
        <p:nvSpPr>
          <p:cNvPr id="48" name="Curved Up Arrow 47"/>
          <p:cNvSpPr/>
          <p:nvPr/>
        </p:nvSpPr>
        <p:spPr>
          <a:xfrm rot="20194588">
            <a:off x="3295150" y="4490094"/>
            <a:ext cx="3004238" cy="519075"/>
          </a:xfrm>
          <a:prstGeom prst="curvedUpArrow">
            <a:avLst>
              <a:gd name="adj1" fmla="val 25000"/>
              <a:gd name="adj2" fmla="val 37480"/>
              <a:gd name="adj3" fmla="val 25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Curved Down Arrow 52"/>
          <p:cNvSpPr/>
          <p:nvPr/>
        </p:nvSpPr>
        <p:spPr>
          <a:xfrm rot="3286167">
            <a:off x="3198252" y="3330966"/>
            <a:ext cx="2884243" cy="900497"/>
          </a:xfrm>
          <a:prstGeom prst="curvedDownArrow">
            <a:avLst>
              <a:gd name="adj1" fmla="val 25000"/>
              <a:gd name="adj2" fmla="val 50000"/>
              <a:gd name="adj3" fmla="val 2554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Curved Up Arrow 53"/>
          <p:cNvSpPr/>
          <p:nvPr/>
        </p:nvSpPr>
        <p:spPr>
          <a:xfrm rot="20194588">
            <a:off x="4666801" y="3862341"/>
            <a:ext cx="1142700" cy="519075"/>
          </a:xfrm>
          <a:prstGeom prst="curvedUpArrow">
            <a:avLst>
              <a:gd name="adj1" fmla="val 25000"/>
              <a:gd name="adj2" fmla="val 37480"/>
              <a:gd name="adj3" fmla="val 25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Flowchart: Connector 22"/>
          <p:cNvSpPr/>
          <p:nvPr/>
        </p:nvSpPr>
        <p:spPr>
          <a:xfrm>
            <a:off x="3684980" y="3704976"/>
            <a:ext cx="1112290" cy="1044655"/>
          </a:xfrm>
          <a:prstGeom prst="flowChartConnector">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24" name="TextBox 23"/>
          <p:cNvSpPr txBox="1"/>
          <p:nvPr/>
        </p:nvSpPr>
        <p:spPr>
          <a:xfrm>
            <a:off x="3440680" y="3848490"/>
            <a:ext cx="1615440" cy="738664"/>
          </a:xfrm>
          <a:prstGeom prst="rect">
            <a:avLst/>
          </a:prstGeom>
          <a:noFill/>
        </p:spPr>
        <p:txBody>
          <a:bodyPr wrap="square" rtlCol="0">
            <a:spAutoFit/>
          </a:bodyPr>
          <a:lstStyle/>
          <a:p>
            <a:pPr algn="ctr"/>
            <a:r>
              <a:rPr lang="en-US" sz="1400" b="1" dirty="0">
                <a:solidFill>
                  <a:schemeClr val="bg1"/>
                </a:solidFill>
                <a:latin typeface="+mn-lt"/>
              </a:rPr>
              <a:t>Stay in US</a:t>
            </a:r>
          </a:p>
          <a:p>
            <a:pPr algn="ctr"/>
            <a:r>
              <a:rPr lang="en-US" sz="1400" b="1" dirty="0">
                <a:solidFill>
                  <a:schemeClr val="bg1"/>
                </a:solidFill>
                <a:latin typeface="+mn-lt"/>
              </a:rPr>
              <a:t>H1B</a:t>
            </a:r>
            <a:br>
              <a:rPr lang="en-US" sz="1400" b="1" dirty="0">
                <a:solidFill>
                  <a:schemeClr val="bg1"/>
                </a:solidFill>
                <a:latin typeface="+mn-lt"/>
              </a:rPr>
            </a:br>
            <a:r>
              <a:rPr lang="en-US" sz="1400" b="1" dirty="0">
                <a:solidFill>
                  <a:schemeClr val="bg1"/>
                </a:solidFill>
                <a:latin typeface="+mn-lt"/>
              </a:rPr>
              <a:t>STEM</a:t>
            </a:r>
          </a:p>
        </p:txBody>
      </p:sp>
      <p:sp>
        <p:nvSpPr>
          <p:cNvPr id="56" name="TextBox 55"/>
          <p:cNvSpPr txBox="1"/>
          <p:nvPr/>
        </p:nvSpPr>
        <p:spPr>
          <a:xfrm>
            <a:off x="7341830" y="5352088"/>
            <a:ext cx="1474826" cy="677108"/>
          </a:xfrm>
          <a:prstGeom prst="rect">
            <a:avLst/>
          </a:prstGeom>
          <a:noFill/>
        </p:spPr>
        <p:txBody>
          <a:bodyPr wrap="square" rtlCol="0">
            <a:spAutoFit/>
          </a:bodyPr>
          <a:lstStyle/>
          <a:p>
            <a:pPr algn="ctr"/>
            <a:r>
              <a:rPr lang="en-US" sz="1400" dirty="0">
                <a:latin typeface="+mn-lt"/>
              </a:rPr>
              <a:t>*</a:t>
            </a:r>
            <a:r>
              <a:rPr lang="en-US" sz="1200" i="1" dirty="0">
                <a:latin typeface="+mn-lt"/>
              </a:rPr>
              <a:t>Permanent </a:t>
            </a:r>
          </a:p>
          <a:p>
            <a:pPr algn="ctr"/>
            <a:r>
              <a:rPr lang="en-US" sz="1200" i="1" dirty="0">
                <a:latin typeface="+mn-lt"/>
              </a:rPr>
              <a:t>Resident  Alien or Dual Citizenship</a:t>
            </a:r>
          </a:p>
        </p:txBody>
      </p:sp>
      <p:sp>
        <p:nvSpPr>
          <p:cNvPr id="21" name="TextBox 20"/>
          <p:cNvSpPr txBox="1"/>
          <p:nvPr/>
        </p:nvSpPr>
        <p:spPr>
          <a:xfrm>
            <a:off x="5314976" y="3136930"/>
            <a:ext cx="1615440" cy="400110"/>
          </a:xfrm>
          <a:prstGeom prst="rect">
            <a:avLst/>
          </a:prstGeom>
          <a:noFill/>
        </p:spPr>
        <p:txBody>
          <a:bodyPr wrap="square" rtlCol="0">
            <a:spAutoFit/>
          </a:bodyPr>
          <a:lstStyle/>
          <a:p>
            <a:pPr algn="ctr"/>
            <a:r>
              <a:rPr lang="en-US" sz="2000" b="1" dirty="0">
                <a:solidFill>
                  <a:schemeClr val="bg1"/>
                </a:solidFill>
                <a:latin typeface="+mn-lt"/>
              </a:rPr>
              <a:t>Graduate</a:t>
            </a:r>
            <a:endParaRPr lang="en-US" sz="1400" b="1" dirty="0">
              <a:solidFill>
                <a:schemeClr val="bg1"/>
              </a:solidFill>
              <a:latin typeface="+mn-lt"/>
            </a:endParaRPr>
          </a:p>
        </p:txBody>
      </p:sp>
      <p:sp>
        <p:nvSpPr>
          <p:cNvPr id="58" name="Flowchart: Connector 57"/>
          <p:cNvSpPr/>
          <p:nvPr/>
        </p:nvSpPr>
        <p:spPr>
          <a:xfrm>
            <a:off x="7166975" y="1975061"/>
            <a:ext cx="1112290" cy="1044655"/>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7166975" y="2199492"/>
            <a:ext cx="1112290" cy="584775"/>
          </a:xfrm>
          <a:prstGeom prst="rect">
            <a:avLst/>
          </a:prstGeom>
          <a:noFill/>
        </p:spPr>
        <p:txBody>
          <a:bodyPr wrap="square" rtlCol="0">
            <a:spAutoFit/>
          </a:bodyPr>
          <a:lstStyle/>
          <a:p>
            <a:pPr algn="ctr"/>
            <a:r>
              <a:rPr lang="en-US" sz="1600" dirty="0">
                <a:solidFill>
                  <a:schemeClr val="bg1"/>
                </a:solidFill>
                <a:latin typeface="+mn-lt"/>
              </a:rPr>
              <a:t>Returning  </a:t>
            </a:r>
          </a:p>
          <a:p>
            <a:pPr algn="ctr"/>
            <a:r>
              <a:rPr lang="en-US" sz="1600" dirty="0">
                <a:solidFill>
                  <a:schemeClr val="bg1"/>
                </a:solidFill>
                <a:latin typeface="+mn-lt"/>
              </a:rPr>
              <a:t>Home  </a:t>
            </a:r>
          </a:p>
        </p:txBody>
      </p:sp>
      <p:sp>
        <p:nvSpPr>
          <p:cNvPr id="29" name="TextBox 28"/>
          <p:cNvSpPr txBox="1"/>
          <p:nvPr/>
        </p:nvSpPr>
        <p:spPr>
          <a:xfrm>
            <a:off x="6193003" y="4633284"/>
            <a:ext cx="1474826" cy="584775"/>
          </a:xfrm>
          <a:prstGeom prst="rect">
            <a:avLst/>
          </a:prstGeom>
          <a:noFill/>
        </p:spPr>
        <p:txBody>
          <a:bodyPr wrap="square" rtlCol="0">
            <a:spAutoFit/>
          </a:bodyPr>
          <a:lstStyle/>
          <a:p>
            <a:pPr algn="ctr"/>
            <a:r>
              <a:rPr lang="en-US" sz="1600" b="1" dirty="0">
                <a:solidFill>
                  <a:schemeClr val="bg1"/>
                </a:solidFill>
                <a:latin typeface="+mn-lt"/>
              </a:rPr>
              <a:t>STAY IN U.S. </a:t>
            </a:r>
          </a:p>
          <a:p>
            <a:pPr algn="ctr"/>
            <a:r>
              <a:rPr lang="en-US" sz="1600" b="1" dirty="0">
                <a:solidFill>
                  <a:schemeClr val="bg1"/>
                </a:solidFill>
                <a:latin typeface="+mn-lt"/>
              </a:rPr>
              <a:t>TO WORK*</a:t>
            </a:r>
          </a:p>
        </p:txBody>
      </p:sp>
      <p:pic>
        <p:nvPicPr>
          <p:cNvPr id="32" name="Picture 31" descr="C:\Users\Ray Kopitsch\Desktop\Conferences 2\GF-Test logo-1.jpg">
            <a:extLst>
              <a:ext uri="{FF2B5EF4-FFF2-40B4-BE49-F238E27FC236}">
                <a16:creationId xmlns:a16="http://schemas.microsoft.com/office/drawing/2014/main" id="{1B40FC66-E061-4B50-B107-FC8AC98DF8C6}"/>
              </a:ext>
            </a:extLst>
          </p:cNvPr>
          <p:cNvPicPr/>
          <p:nvPr/>
        </p:nvPicPr>
        <p:blipFill>
          <a:blip r:embed="rId8" cstate="print"/>
          <a:srcRect/>
          <a:stretch>
            <a:fillRect/>
          </a:stretch>
        </p:blipFill>
        <p:spPr bwMode="auto">
          <a:xfrm>
            <a:off x="3175" y="29213"/>
            <a:ext cx="1677670" cy="63563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2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2000"/>
                                        <p:tgtEl>
                                          <p:spTgt spid="4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000"/>
                                        <p:tgtEl>
                                          <p:spTgt spid="1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20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fade">
                                      <p:cBhvr>
                                        <p:cTn id="26" dur="2000"/>
                                        <p:tgtEl>
                                          <p:spTgt spid="5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2000"/>
                                        <p:tgtEl>
                                          <p:spTgt spid="2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20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2000"/>
                                        <p:tgtEl>
                                          <p:spTgt spid="4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2000"/>
                                        <p:tgtEl>
                                          <p:spTgt spid="4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2000"/>
                                        <p:tgtEl>
                                          <p:spTgt spid="4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2000"/>
                                        <p:tgtEl>
                                          <p:spTgt spid="2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20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fade">
                                      <p:cBhvr>
                                        <p:cTn id="58" dur="2000"/>
                                        <p:tgtEl>
                                          <p:spTgt spid="5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62"/>
                                        </p:tgtEl>
                                        <p:attrNameLst>
                                          <p:attrName>style.visibility</p:attrName>
                                        </p:attrNameLst>
                                      </p:cBhvr>
                                      <p:to>
                                        <p:strVal val="visible"/>
                                      </p:to>
                                    </p:set>
                                    <p:animEffect transition="in" filter="fade">
                                      <p:cBhvr>
                                        <p:cTn id="63" dur="2000"/>
                                        <p:tgtEl>
                                          <p:spTgt spid="6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2000"/>
                                        <p:tgtEl>
                                          <p:spTgt spid="5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fade">
                                      <p:cBhvr>
                                        <p:cTn id="69" dur="2000"/>
                                        <p:tgtEl>
                                          <p:spTgt spid="60"/>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fade">
                                      <p:cBhvr>
                                        <p:cTn id="74" dur="2000"/>
                                        <p:tgtEl>
                                          <p:spTgt spid="57"/>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55"/>
                                        </p:tgtEl>
                                        <p:attrNameLst>
                                          <p:attrName>style.visibility</p:attrName>
                                        </p:attrNameLst>
                                      </p:cBhvr>
                                      <p:to>
                                        <p:strVal val="visible"/>
                                      </p:to>
                                    </p:set>
                                    <p:animEffect transition="in" filter="fade">
                                      <p:cBhvr>
                                        <p:cTn id="77" dur="2000"/>
                                        <p:tgtEl>
                                          <p:spTgt spid="55"/>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56"/>
                                        </p:tgtEl>
                                        <p:attrNameLst>
                                          <p:attrName>style.visibility</p:attrName>
                                        </p:attrNameLst>
                                      </p:cBhvr>
                                      <p:to>
                                        <p:strVal val="visible"/>
                                      </p:to>
                                    </p:set>
                                    <p:animEffect transition="in" filter="fade">
                                      <p:cBhvr>
                                        <p:cTn id="80" dur="2000"/>
                                        <p:tgtEl>
                                          <p:spTgt spid="56"/>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fade">
                                      <p:cBhvr>
                                        <p:cTn id="83"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55" grpId="0" animBg="1"/>
      <p:bldP spid="62" grpId="0" animBg="1"/>
      <p:bldP spid="57" grpId="0" animBg="1"/>
      <p:bldP spid="18" grpId="0" animBg="1"/>
      <p:bldP spid="47" grpId="0" animBg="1"/>
      <p:bldP spid="45" grpId="0" animBg="1"/>
      <p:bldP spid="41" grpId="0" animBg="1"/>
      <p:bldP spid="17" grpId="0"/>
      <p:bldP spid="20" grpId="0" animBg="1"/>
      <p:bldP spid="22" grpId="0"/>
      <p:bldP spid="48" grpId="0" animBg="1"/>
      <p:bldP spid="53" grpId="0" animBg="1"/>
      <p:bldP spid="54" grpId="0" animBg="1"/>
      <p:bldP spid="23" grpId="0" animBg="1"/>
      <p:bldP spid="24" grpId="0"/>
      <p:bldP spid="56" grpId="0"/>
      <p:bldP spid="21" grpId="0"/>
      <p:bldP spid="58" grpId="0" animBg="1"/>
      <p:bldP spid="60"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08"/>
          <p:cNvSpPr/>
          <p:nvPr/>
        </p:nvSpPr>
        <p:spPr bwMode="auto">
          <a:xfrm>
            <a:off x="0" y="6151563"/>
            <a:ext cx="9147175" cy="706437"/>
          </a:xfrm>
          <a:prstGeom prst="rect">
            <a:avLst/>
          </a:prstGeom>
          <a:gradFill rotWithShape="1">
            <a:gsLst>
              <a:gs pos="0">
                <a:srgbClr val="E6E6E6">
                  <a:lumMod val="25000"/>
                </a:srgbClr>
              </a:gs>
              <a:gs pos="100000">
                <a:srgbClr val="E6E6E6">
                  <a:lumMod val="10000"/>
                </a:srgbClr>
              </a:gs>
            </a:gsLst>
            <a:lin ang="16200000" scaled="0"/>
          </a:gradFill>
          <a:ln w="9525" cap="flat" cmpd="sng" algn="ctr">
            <a:solidFill>
              <a:srgbClr val="E6E6E6">
                <a:lumMod val="10000"/>
              </a:srgbClr>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108" charset="-128"/>
              <a:cs typeface="ＭＳ Ｐゴシック" pitchFamily="-108" charset="-128"/>
            </a:endParaRPr>
          </a:p>
        </p:txBody>
      </p:sp>
      <p:sp>
        <p:nvSpPr>
          <p:cNvPr id="17" name="Rektangel 110"/>
          <p:cNvSpPr/>
          <p:nvPr/>
        </p:nvSpPr>
        <p:spPr bwMode="auto">
          <a:xfrm>
            <a:off x="3175" y="6181725"/>
            <a:ext cx="9144000" cy="212725"/>
          </a:xfrm>
          <a:prstGeom prst="rect">
            <a:avLst/>
          </a:prstGeom>
          <a:gradFill flip="none" rotWithShape="1">
            <a:gsLst>
              <a:gs pos="38000">
                <a:srgbClr val="176FA2"/>
              </a:gs>
              <a:gs pos="0">
                <a:srgbClr val="74F4FF"/>
              </a:gs>
              <a:gs pos="100000">
                <a:srgbClr val="002060"/>
              </a:gs>
            </a:gsLst>
            <a:lin ang="16200000" scaled="0"/>
            <a:tileRect/>
          </a:gradFill>
          <a:ln w="9525" cap="flat" cmpd="sng" algn="ctr">
            <a:noFill/>
            <a:prstDash val="solid"/>
          </a:ln>
          <a:effectLst/>
        </p:spPr>
        <p:txBody>
          <a:bodyPr anchor="ctr"/>
          <a:lstStyle/>
          <a:p>
            <a:pPr algn="ctr">
              <a:defRPr/>
            </a:pPr>
            <a:endParaRPr lang="da-DK" kern="0">
              <a:solidFill>
                <a:sysClr val="window" lastClr="FFFFFF"/>
              </a:solidFill>
              <a:latin typeface="Calibri"/>
              <a:ea typeface="ＭＳ Ｐゴシック" pitchFamily="-108" charset="-128"/>
              <a:cs typeface="ＭＳ Ｐゴシック" pitchFamily="-108" charset="-128"/>
            </a:endParaRPr>
          </a:p>
        </p:txBody>
      </p:sp>
      <p:sp>
        <p:nvSpPr>
          <p:cNvPr id="12" name="TextBox 11"/>
          <p:cNvSpPr txBox="1"/>
          <p:nvPr/>
        </p:nvSpPr>
        <p:spPr>
          <a:xfrm>
            <a:off x="3114675" y="1685097"/>
            <a:ext cx="2886075" cy="400110"/>
          </a:xfrm>
          <a:prstGeom prst="rect">
            <a:avLst/>
          </a:prstGeom>
          <a:noFill/>
        </p:spPr>
        <p:txBody>
          <a:bodyPr wrap="square" rtlCol="0">
            <a:spAutoFit/>
          </a:bodyPr>
          <a:lstStyle/>
          <a:p>
            <a:pPr algn="ctr"/>
            <a:r>
              <a:rPr lang="en-US" sz="2000" b="1" dirty="0">
                <a:solidFill>
                  <a:schemeClr val="tx2">
                    <a:lumMod val="75000"/>
                  </a:schemeClr>
                </a:solidFill>
                <a:latin typeface="+mn-lt"/>
              </a:rPr>
              <a:t>Default Rates on the Rise</a:t>
            </a:r>
          </a:p>
        </p:txBody>
      </p:sp>
      <p:sp>
        <p:nvSpPr>
          <p:cNvPr id="18" name="TextBox 17"/>
          <p:cNvSpPr txBox="1"/>
          <p:nvPr/>
        </p:nvSpPr>
        <p:spPr>
          <a:xfrm>
            <a:off x="1425338" y="1223432"/>
            <a:ext cx="6308961" cy="461665"/>
          </a:xfrm>
          <a:prstGeom prst="rect">
            <a:avLst/>
          </a:prstGeom>
          <a:noFill/>
        </p:spPr>
        <p:txBody>
          <a:bodyPr wrap="square">
            <a:spAutoFit/>
          </a:bodyPr>
          <a:lstStyle/>
          <a:p>
            <a:pPr algn="ctr" fontAlgn="auto">
              <a:spcBef>
                <a:spcPts val="0"/>
              </a:spcBef>
              <a:spcAft>
                <a:spcPts val="0"/>
              </a:spcAft>
              <a:defRPr/>
            </a:pPr>
            <a:r>
              <a:rPr lang="en-US" sz="2400" b="1" dirty="0">
                <a:solidFill>
                  <a:schemeClr val="tx2">
                    <a:lumMod val="75000"/>
                  </a:schemeClr>
                </a:solidFill>
                <a:latin typeface="Arial" panose="020B0604020202020204" pitchFamily="34" charset="0"/>
                <a:cs typeface="Arial" panose="020B0604020202020204" pitchFamily="34" charset="0"/>
              </a:rPr>
              <a:t>Understanding the International Student</a:t>
            </a:r>
            <a:endParaRPr lang="en-US" sz="2400" b="1" dirty="0">
              <a:ln w="10541" cmpd="sng">
                <a:solidFill>
                  <a:schemeClr val="accent1">
                    <a:shade val="88000"/>
                    <a:satMod val="110000"/>
                  </a:schemeClr>
                </a:solidFill>
                <a:prstDash val="solid"/>
              </a:ln>
              <a:solidFill>
                <a:schemeClr val="tx2">
                  <a:lumMod val="75000"/>
                </a:schemeClr>
              </a:solidFill>
              <a:latin typeface="Arial" panose="020B0604020202020204" pitchFamily="34" charset="0"/>
              <a:ea typeface="ＭＳ Ｐゴシック" pitchFamily="-105" charset="-128"/>
              <a:cs typeface="Arial" panose="020B0604020202020204" pitchFamily="34" charset="0"/>
            </a:endParaRPr>
          </a:p>
        </p:txBody>
      </p:sp>
      <p:sp>
        <p:nvSpPr>
          <p:cNvPr id="20" name="Rectangle 19"/>
          <p:cNvSpPr/>
          <p:nvPr/>
        </p:nvSpPr>
        <p:spPr>
          <a:xfrm>
            <a:off x="695324" y="2151882"/>
            <a:ext cx="7458075" cy="553998"/>
          </a:xfrm>
          <a:prstGeom prst="rect">
            <a:avLst/>
          </a:prstGeom>
        </p:spPr>
        <p:txBody>
          <a:bodyPr wrap="square">
            <a:spAutoFit/>
          </a:bodyPr>
          <a:lstStyle/>
          <a:p>
            <a:r>
              <a:rPr lang="en-US" i="1" dirty="0">
                <a:latin typeface="+mn-lt"/>
              </a:rPr>
              <a:t>Student Loan Default Rates Rise for Sixth Year -  </a:t>
            </a:r>
            <a:r>
              <a:rPr lang="en-US" sz="1600" dirty="0">
                <a:latin typeface="+mn-lt"/>
              </a:rPr>
              <a:t>US News</a:t>
            </a:r>
            <a:endParaRPr lang="en-US" dirty="0">
              <a:latin typeface="+mn-lt"/>
            </a:endParaRPr>
          </a:p>
          <a:p>
            <a:r>
              <a:rPr lang="en-US" sz="1200" b="1" dirty="0">
                <a:latin typeface="+mn-lt"/>
              </a:rPr>
              <a:t>New data show more than 600,000 borrowers have defaulted on their loans in the last few years</a:t>
            </a:r>
          </a:p>
        </p:txBody>
      </p:sp>
      <p:sp>
        <p:nvSpPr>
          <p:cNvPr id="21" name="Rectangle 20"/>
          <p:cNvSpPr/>
          <p:nvPr/>
        </p:nvSpPr>
        <p:spPr>
          <a:xfrm>
            <a:off x="3114675" y="2782669"/>
            <a:ext cx="5381625" cy="615553"/>
          </a:xfrm>
          <a:prstGeom prst="rect">
            <a:avLst/>
          </a:prstGeom>
        </p:spPr>
        <p:txBody>
          <a:bodyPr wrap="square">
            <a:spAutoFit/>
          </a:bodyPr>
          <a:lstStyle/>
          <a:p>
            <a:r>
              <a:rPr lang="en-US" i="1" dirty="0">
                <a:latin typeface="+mn-lt"/>
              </a:rPr>
              <a:t>Student-Loan Default Rates Continue Steady Climb </a:t>
            </a:r>
            <a:r>
              <a:rPr lang="en-US" dirty="0">
                <a:latin typeface="+mn-lt"/>
              </a:rPr>
              <a:t>– </a:t>
            </a:r>
          </a:p>
          <a:p>
            <a:r>
              <a:rPr lang="en-US" sz="1600" dirty="0">
                <a:latin typeface="+mn-lt"/>
              </a:rPr>
              <a:t>The Chronicle of Higher Education</a:t>
            </a:r>
            <a:endParaRPr lang="en-US" dirty="0">
              <a:latin typeface="+mn-lt"/>
            </a:endParaRPr>
          </a:p>
        </p:txBody>
      </p:sp>
      <p:sp>
        <p:nvSpPr>
          <p:cNvPr id="22" name="Rectangle 21"/>
          <p:cNvSpPr/>
          <p:nvPr/>
        </p:nvSpPr>
        <p:spPr>
          <a:xfrm>
            <a:off x="226494" y="3505200"/>
            <a:ext cx="7430904" cy="615553"/>
          </a:xfrm>
          <a:prstGeom prst="rect">
            <a:avLst/>
          </a:prstGeom>
        </p:spPr>
        <p:txBody>
          <a:bodyPr wrap="square">
            <a:spAutoFit/>
          </a:bodyPr>
          <a:lstStyle/>
          <a:p>
            <a:r>
              <a:rPr lang="en-US" i="1" dirty="0">
                <a:latin typeface="+mn-lt"/>
              </a:rPr>
              <a:t>More Than Half Of Student Loans Are Now In Deferral Or Delinquent </a:t>
            </a:r>
            <a:r>
              <a:rPr lang="en-US" dirty="0">
                <a:latin typeface="+mn-lt"/>
              </a:rPr>
              <a:t>–</a:t>
            </a:r>
            <a:br>
              <a:rPr lang="en-US" dirty="0">
                <a:latin typeface="+mn-lt"/>
              </a:rPr>
            </a:br>
            <a:r>
              <a:rPr lang="en-US" sz="1600" dirty="0">
                <a:latin typeface="+mn-lt"/>
              </a:rPr>
              <a:t>    Forbes.com</a:t>
            </a:r>
            <a:endParaRPr lang="en-US" dirty="0">
              <a:latin typeface="+mn-lt"/>
            </a:endParaRPr>
          </a:p>
        </p:txBody>
      </p:sp>
      <p:pic>
        <p:nvPicPr>
          <p:cNvPr id="30722" name="Picture 2" descr="http://www.iowahouserepublicans.com/wp-content/uploads/student-debt.gif"/>
          <p:cNvPicPr>
            <a:picLocks noChangeAspect="1" noChangeArrowheads="1"/>
          </p:cNvPicPr>
          <p:nvPr/>
        </p:nvPicPr>
        <p:blipFill>
          <a:blip r:embed="rId3"/>
          <a:srcRect/>
          <a:stretch>
            <a:fillRect/>
          </a:stretch>
        </p:blipFill>
        <p:spPr bwMode="auto">
          <a:xfrm>
            <a:off x="6068295" y="3966378"/>
            <a:ext cx="2873829" cy="2079255"/>
          </a:xfrm>
          <a:prstGeom prst="rect">
            <a:avLst/>
          </a:prstGeom>
          <a:noFill/>
        </p:spPr>
      </p:pic>
      <p:pic>
        <p:nvPicPr>
          <p:cNvPr id="14" name="Picture 13" descr="C:\Users\Ray Kopitsch\Desktop\Conferences 2\GF-Test logo-1.jpg">
            <a:extLst>
              <a:ext uri="{FF2B5EF4-FFF2-40B4-BE49-F238E27FC236}">
                <a16:creationId xmlns:a16="http://schemas.microsoft.com/office/drawing/2014/main" id="{1A1A5562-C666-48C8-81BF-1D2ACFF3B673}"/>
              </a:ext>
            </a:extLst>
          </p:cNvPr>
          <p:cNvPicPr/>
          <p:nvPr/>
        </p:nvPicPr>
        <p:blipFill>
          <a:blip r:embed="rId4" cstate="print"/>
          <a:srcRect/>
          <a:stretch>
            <a:fillRect/>
          </a:stretch>
        </p:blipFill>
        <p:spPr bwMode="auto">
          <a:xfrm>
            <a:off x="3175" y="29213"/>
            <a:ext cx="1677670" cy="63563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0-#ppt_w/2"/>
                                          </p:val>
                                        </p:tav>
                                        <p:tav tm="100000">
                                          <p:val>
                                            <p:strVal val="#ppt_x"/>
                                          </p:val>
                                        </p:tav>
                                      </p:tavLst>
                                    </p:anim>
                                    <p:anim calcmode="lin" valueType="num">
                                      <p:cBhvr additive="base">
                                        <p:cTn id="8" dur="1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1000" fill="hold"/>
                                        <p:tgtEl>
                                          <p:spTgt spid="21"/>
                                        </p:tgtEl>
                                        <p:attrNameLst>
                                          <p:attrName>ppt_x</p:attrName>
                                        </p:attrNameLst>
                                      </p:cBhvr>
                                      <p:tavLst>
                                        <p:tav tm="0">
                                          <p:val>
                                            <p:strVal val="1+#ppt_w/2"/>
                                          </p:val>
                                        </p:tav>
                                        <p:tav tm="100000">
                                          <p:val>
                                            <p:strVal val="#ppt_x"/>
                                          </p:val>
                                        </p:tav>
                                      </p:tavLst>
                                    </p:anim>
                                    <p:anim calcmode="lin" valueType="num">
                                      <p:cBhvr additive="base">
                                        <p:cTn id="14" dur="10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1000" fill="hold"/>
                                        <p:tgtEl>
                                          <p:spTgt spid="22"/>
                                        </p:tgtEl>
                                        <p:attrNameLst>
                                          <p:attrName>ppt_x</p:attrName>
                                        </p:attrNameLst>
                                      </p:cBhvr>
                                      <p:tavLst>
                                        <p:tav tm="0">
                                          <p:val>
                                            <p:strVal val="#ppt_x"/>
                                          </p:val>
                                        </p:tav>
                                        <p:tav tm="100000">
                                          <p:val>
                                            <p:strVal val="#ppt_x"/>
                                          </p:val>
                                        </p:tav>
                                      </p:tavLst>
                                    </p:anim>
                                    <p:anim calcmode="lin" valueType="num">
                                      <p:cBhvr additive="base">
                                        <p:cTn id="20"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08"/>
          <p:cNvSpPr/>
          <p:nvPr/>
        </p:nvSpPr>
        <p:spPr bwMode="auto">
          <a:xfrm>
            <a:off x="0" y="6151563"/>
            <a:ext cx="9147175" cy="706437"/>
          </a:xfrm>
          <a:prstGeom prst="rect">
            <a:avLst/>
          </a:prstGeom>
          <a:gradFill rotWithShape="1">
            <a:gsLst>
              <a:gs pos="0">
                <a:srgbClr val="E6E6E6">
                  <a:lumMod val="25000"/>
                </a:srgbClr>
              </a:gs>
              <a:gs pos="100000">
                <a:srgbClr val="E6E6E6">
                  <a:lumMod val="10000"/>
                </a:srgbClr>
              </a:gs>
            </a:gsLst>
            <a:lin ang="16200000" scaled="0"/>
          </a:gradFill>
          <a:ln w="9525" cap="flat" cmpd="sng" algn="ctr">
            <a:solidFill>
              <a:srgbClr val="E6E6E6">
                <a:lumMod val="10000"/>
              </a:srgbClr>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108" charset="-128"/>
              <a:cs typeface="ＭＳ Ｐゴシック" pitchFamily="-108" charset="-128"/>
            </a:endParaRPr>
          </a:p>
        </p:txBody>
      </p:sp>
      <p:sp>
        <p:nvSpPr>
          <p:cNvPr id="17" name="Rektangel 110"/>
          <p:cNvSpPr/>
          <p:nvPr/>
        </p:nvSpPr>
        <p:spPr bwMode="auto">
          <a:xfrm>
            <a:off x="3175" y="6181725"/>
            <a:ext cx="9144000" cy="212725"/>
          </a:xfrm>
          <a:prstGeom prst="rect">
            <a:avLst/>
          </a:prstGeom>
          <a:gradFill flip="none" rotWithShape="1">
            <a:gsLst>
              <a:gs pos="38000">
                <a:srgbClr val="176FA2"/>
              </a:gs>
              <a:gs pos="0">
                <a:srgbClr val="74F4FF"/>
              </a:gs>
              <a:gs pos="100000">
                <a:srgbClr val="002060"/>
              </a:gs>
            </a:gsLst>
            <a:lin ang="16200000" scaled="0"/>
            <a:tileRect/>
          </a:gradFill>
          <a:ln w="9525" cap="flat" cmpd="sng" algn="ctr">
            <a:noFill/>
            <a:prstDash val="solid"/>
          </a:ln>
          <a:effectLst/>
        </p:spPr>
        <p:txBody>
          <a:bodyPr anchor="ctr"/>
          <a:lstStyle/>
          <a:p>
            <a:pPr algn="ctr">
              <a:defRPr/>
            </a:pPr>
            <a:endParaRPr lang="da-DK" kern="0">
              <a:solidFill>
                <a:sysClr val="window" lastClr="FFFFFF"/>
              </a:solidFill>
              <a:latin typeface="Calibri"/>
              <a:ea typeface="ＭＳ Ｐゴシック" pitchFamily="-108" charset="-128"/>
              <a:cs typeface="ＭＳ Ｐゴシック" pitchFamily="-108" charset="-128"/>
            </a:endParaRPr>
          </a:p>
        </p:txBody>
      </p:sp>
      <p:sp>
        <p:nvSpPr>
          <p:cNvPr id="18" name="TextBox 17"/>
          <p:cNvSpPr txBox="1"/>
          <p:nvPr/>
        </p:nvSpPr>
        <p:spPr>
          <a:xfrm>
            <a:off x="1425338" y="1223432"/>
            <a:ext cx="6308961" cy="830997"/>
          </a:xfrm>
          <a:prstGeom prst="rect">
            <a:avLst/>
          </a:prstGeom>
          <a:noFill/>
        </p:spPr>
        <p:txBody>
          <a:bodyPr wrap="square">
            <a:spAutoFit/>
          </a:bodyPr>
          <a:lstStyle/>
          <a:p>
            <a:pPr algn="ctr" fontAlgn="auto">
              <a:spcBef>
                <a:spcPts val="0"/>
              </a:spcBef>
              <a:spcAft>
                <a:spcPts val="0"/>
              </a:spcAft>
              <a:defRPr/>
            </a:pPr>
            <a:r>
              <a:rPr lang="en-US" sz="2400" b="1" dirty="0">
                <a:solidFill>
                  <a:schemeClr val="tx2">
                    <a:lumMod val="75000"/>
                  </a:schemeClr>
                </a:solidFill>
                <a:latin typeface="Arial" panose="020B0604020202020204" pitchFamily="34" charset="0"/>
                <a:cs typeface="Arial" panose="020B0604020202020204" pitchFamily="34" charset="0"/>
              </a:rPr>
              <a:t>Understanding the International Student</a:t>
            </a:r>
          </a:p>
          <a:p>
            <a:pPr algn="ctr" fontAlgn="auto">
              <a:spcBef>
                <a:spcPts val="0"/>
              </a:spcBef>
              <a:spcAft>
                <a:spcPts val="0"/>
              </a:spcAft>
              <a:defRPr/>
            </a:pPr>
            <a:r>
              <a:rPr lang="en-US" sz="2400" dirty="0">
                <a:ln w="10541" cmpd="sng">
                  <a:solidFill>
                    <a:schemeClr val="accent1">
                      <a:shade val="88000"/>
                      <a:satMod val="110000"/>
                    </a:schemeClr>
                  </a:solidFill>
                  <a:prstDash val="solid"/>
                </a:ln>
                <a:solidFill>
                  <a:schemeClr val="tx2">
                    <a:lumMod val="50000"/>
                  </a:schemeClr>
                </a:solidFill>
                <a:latin typeface="+mj-lt"/>
                <a:ea typeface="ＭＳ Ｐゴシック" pitchFamily="-105" charset="-128"/>
                <a:cs typeface="Arial" pitchFamily="34" charset="0"/>
              </a:rPr>
              <a:t>Transient</a:t>
            </a:r>
          </a:p>
        </p:txBody>
      </p:sp>
      <p:sp>
        <p:nvSpPr>
          <p:cNvPr id="4098" name="AutoShape 2" descr="Image result for transient hob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099" name="Picture 3" descr="C:\Users\Ray Kopitsch\Desktop\hobos.jpg"/>
          <p:cNvPicPr>
            <a:picLocks noChangeAspect="1" noChangeArrowheads="1"/>
          </p:cNvPicPr>
          <p:nvPr/>
        </p:nvPicPr>
        <p:blipFill>
          <a:blip r:embed="rId3"/>
          <a:srcRect/>
          <a:stretch>
            <a:fillRect/>
          </a:stretch>
        </p:blipFill>
        <p:spPr bwMode="auto">
          <a:xfrm>
            <a:off x="0" y="2054429"/>
            <a:ext cx="4457700" cy="2581275"/>
          </a:xfrm>
          <a:prstGeom prst="rect">
            <a:avLst/>
          </a:prstGeom>
          <a:noFill/>
        </p:spPr>
      </p:pic>
      <p:sp>
        <p:nvSpPr>
          <p:cNvPr id="4101" name="AutoShape 5" descr="Image result for transient hob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02" name="Picture 6" descr="C:\Users\Ray Kopitsch\Desktop\93542361-HOBO.jpg"/>
          <p:cNvPicPr>
            <a:picLocks noChangeAspect="1" noChangeArrowheads="1"/>
          </p:cNvPicPr>
          <p:nvPr/>
        </p:nvPicPr>
        <p:blipFill>
          <a:blip r:embed="rId4"/>
          <a:srcRect/>
          <a:stretch>
            <a:fillRect/>
          </a:stretch>
        </p:blipFill>
        <p:spPr bwMode="auto">
          <a:xfrm>
            <a:off x="5745062" y="3611766"/>
            <a:ext cx="3381375" cy="2524125"/>
          </a:xfrm>
          <a:prstGeom prst="rect">
            <a:avLst/>
          </a:prstGeom>
          <a:noFill/>
        </p:spPr>
      </p:pic>
      <p:pic>
        <p:nvPicPr>
          <p:cNvPr id="12" name="Picture 11" descr="C:\Users\Ray Kopitsch\Desktop\Conferences 2\GF-Test logo-1.jpg">
            <a:extLst>
              <a:ext uri="{FF2B5EF4-FFF2-40B4-BE49-F238E27FC236}">
                <a16:creationId xmlns:a16="http://schemas.microsoft.com/office/drawing/2014/main" id="{468C1F50-81F9-4329-B55D-4EDBA8024581}"/>
              </a:ext>
            </a:extLst>
          </p:cNvPr>
          <p:cNvPicPr/>
          <p:nvPr/>
        </p:nvPicPr>
        <p:blipFill>
          <a:blip r:embed="rId5" cstate="print"/>
          <a:srcRect/>
          <a:stretch>
            <a:fillRect/>
          </a:stretch>
        </p:blipFill>
        <p:spPr bwMode="auto">
          <a:xfrm>
            <a:off x="3175" y="29213"/>
            <a:ext cx="1677670" cy="63563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08"/>
          <p:cNvSpPr/>
          <p:nvPr/>
        </p:nvSpPr>
        <p:spPr bwMode="auto">
          <a:xfrm>
            <a:off x="0" y="6151563"/>
            <a:ext cx="9147175" cy="706437"/>
          </a:xfrm>
          <a:prstGeom prst="rect">
            <a:avLst/>
          </a:prstGeom>
          <a:gradFill rotWithShape="1">
            <a:gsLst>
              <a:gs pos="0">
                <a:srgbClr val="E6E6E6">
                  <a:lumMod val="25000"/>
                </a:srgbClr>
              </a:gs>
              <a:gs pos="100000">
                <a:srgbClr val="E6E6E6">
                  <a:lumMod val="10000"/>
                </a:srgbClr>
              </a:gs>
            </a:gsLst>
            <a:lin ang="16200000" scaled="0"/>
          </a:gradFill>
          <a:ln w="9525" cap="flat" cmpd="sng" algn="ctr">
            <a:solidFill>
              <a:srgbClr val="E6E6E6">
                <a:lumMod val="10000"/>
              </a:srgbClr>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108" charset="-128"/>
              <a:cs typeface="ＭＳ Ｐゴシック" pitchFamily="-108" charset="-128"/>
            </a:endParaRPr>
          </a:p>
        </p:txBody>
      </p:sp>
      <p:sp>
        <p:nvSpPr>
          <p:cNvPr id="17" name="Rektangel 110"/>
          <p:cNvSpPr/>
          <p:nvPr/>
        </p:nvSpPr>
        <p:spPr bwMode="auto">
          <a:xfrm>
            <a:off x="3175" y="6181725"/>
            <a:ext cx="9144000" cy="212725"/>
          </a:xfrm>
          <a:prstGeom prst="rect">
            <a:avLst/>
          </a:prstGeom>
          <a:gradFill flip="none" rotWithShape="1">
            <a:gsLst>
              <a:gs pos="38000">
                <a:srgbClr val="176FA2"/>
              </a:gs>
              <a:gs pos="0">
                <a:srgbClr val="74F4FF"/>
              </a:gs>
              <a:gs pos="100000">
                <a:srgbClr val="002060"/>
              </a:gs>
            </a:gsLst>
            <a:lin ang="16200000" scaled="0"/>
            <a:tileRect/>
          </a:gradFill>
          <a:ln w="9525" cap="flat" cmpd="sng" algn="ctr">
            <a:noFill/>
            <a:prstDash val="solid"/>
          </a:ln>
          <a:effectLst/>
        </p:spPr>
        <p:txBody>
          <a:bodyPr anchor="ctr"/>
          <a:lstStyle/>
          <a:p>
            <a:pPr algn="ctr">
              <a:defRPr/>
            </a:pPr>
            <a:endParaRPr lang="da-DK" kern="0">
              <a:solidFill>
                <a:sysClr val="window" lastClr="FFFFFF"/>
              </a:solidFill>
              <a:latin typeface="Calibri"/>
              <a:ea typeface="ＭＳ Ｐゴシック" pitchFamily="-108" charset="-128"/>
              <a:cs typeface="ＭＳ Ｐゴシック" pitchFamily="-108" charset="-128"/>
            </a:endParaRPr>
          </a:p>
        </p:txBody>
      </p:sp>
      <p:sp>
        <p:nvSpPr>
          <p:cNvPr id="18" name="TextBox 17"/>
          <p:cNvSpPr txBox="1"/>
          <p:nvPr/>
        </p:nvSpPr>
        <p:spPr>
          <a:xfrm>
            <a:off x="1425338" y="1223432"/>
            <a:ext cx="6308961" cy="830997"/>
          </a:xfrm>
          <a:prstGeom prst="rect">
            <a:avLst/>
          </a:prstGeom>
          <a:noFill/>
        </p:spPr>
        <p:txBody>
          <a:bodyPr wrap="square">
            <a:spAutoFit/>
          </a:bodyPr>
          <a:lstStyle/>
          <a:p>
            <a:pPr algn="ctr" fontAlgn="auto">
              <a:spcBef>
                <a:spcPts val="0"/>
              </a:spcBef>
              <a:spcAft>
                <a:spcPts val="0"/>
              </a:spcAft>
              <a:defRPr/>
            </a:pPr>
            <a:r>
              <a:rPr lang="en-US" sz="2400" b="1" dirty="0">
                <a:solidFill>
                  <a:schemeClr val="tx2">
                    <a:lumMod val="75000"/>
                  </a:schemeClr>
                </a:solidFill>
                <a:latin typeface="Arial" panose="020B0604020202020204" pitchFamily="34" charset="0"/>
                <a:cs typeface="Arial" panose="020B0604020202020204" pitchFamily="34" charset="0"/>
              </a:rPr>
              <a:t>Understanding the International Student</a:t>
            </a:r>
          </a:p>
          <a:p>
            <a:pPr algn="ctr" fontAlgn="auto">
              <a:spcBef>
                <a:spcPts val="0"/>
              </a:spcBef>
              <a:spcAft>
                <a:spcPts val="0"/>
              </a:spcAft>
              <a:defRPr/>
            </a:pPr>
            <a:r>
              <a:rPr lang="en-US" sz="2400" dirty="0">
                <a:ln w="10541" cmpd="sng">
                  <a:solidFill>
                    <a:schemeClr val="accent1">
                      <a:shade val="88000"/>
                      <a:satMod val="110000"/>
                    </a:schemeClr>
                  </a:solidFill>
                  <a:prstDash val="solid"/>
                </a:ln>
                <a:solidFill>
                  <a:schemeClr val="tx2">
                    <a:lumMod val="50000"/>
                  </a:schemeClr>
                </a:solidFill>
                <a:latin typeface="+mj-lt"/>
                <a:ea typeface="ＭＳ Ｐゴシック" pitchFamily="-105" charset="-128"/>
                <a:cs typeface="Arial" pitchFamily="34" charset="0"/>
              </a:rPr>
              <a:t>Transient</a:t>
            </a:r>
          </a:p>
        </p:txBody>
      </p:sp>
      <p:grpSp>
        <p:nvGrpSpPr>
          <p:cNvPr id="2" name="Group 153"/>
          <p:cNvGrpSpPr>
            <a:grpSpLocks/>
          </p:cNvGrpSpPr>
          <p:nvPr/>
        </p:nvGrpSpPr>
        <p:grpSpPr bwMode="auto">
          <a:xfrm>
            <a:off x="1818708" y="2018891"/>
            <a:ext cx="5610225" cy="3222625"/>
            <a:chOff x="1932139" y="1457325"/>
            <a:chExt cx="5611661" cy="3221723"/>
          </a:xfrm>
        </p:grpSpPr>
        <p:pic>
          <p:nvPicPr>
            <p:cNvPr id="23" name="Picture 2"/>
            <p:cNvPicPr>
              <a:picLocks noChangeAspect="1" noChangeArrowheads="1"/>
            </p:cNvPicPr>
            <p:nvPr/>
          </p:nvPicPr>
          <p:blipFill>
            <a:blip r:embed="rId3">
              <a:duotone>
                <a:schemeClr val="accent3">
                  <a:shade val="45000"/>
                  <a:satMod val="135000"/>
                </a:schemeClr>
                <a:prstClr val="white"/>
              </a:duotone>
            </a:blip>
            <a:srcRect t="7407" b="18520"/>
            <a:stretch>
              <a:fillRect/>
            </a:stretch>
          </p:blipFill>
          <p:spPr bwMode="auto">
            <a:xfrm>
              <a:off x="1932139" y="1457325"/>
              <a:ext cx="5611661" cy="3221723"/>
            </a:xfrm>
            <a:prstGeom prst="rect">
              <a:avLst/>
            </a:prstGeom>
            <a:noFill/>
            <a:ln w="9525">
              <a:noFill/>
              <a:miter lim="800000"/>
              <a:headEnd/>
              <a:tailEnd/>
            </a:ln>
          </p:spPr>
        </p:pic>
        <p:sp>
          <p:nvSpPr>
            <p:cNvPr id="24" name="Flowchart: Connector 23"/>
            <p:cNvSpPr/>
            <p:nvPr/>
          </p:nvSpPr>
          <p:spPr>
            <a:xfrm>
              <a:off x="3072008" y="2218501"/>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25" name="Flowchart: Connector 24"/>
            <p:cNvSpPr/>
            <p:nvPr/>
          </p:nvSpPr>
          <p:spPr>
            <a:xfrm>
              <a:off x="2551338" y="2688397"/>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26" name="Flowchart: Connector 25"/>
            <p:cNvSpPr/>
            <p:nvPr/>
          </p:nvSpPr>
          <p:spPr>
            <a:xfrm>
              <a:off x="2770088" y="2841606"/>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dirty="0"/>
            </a:p>
          </p:txBody>
        </p:sp>
        <p:sp>
          <p:nvSpPr>
            <p:cNvPr id="27" name="Flowchart: Connector 26"/>
            <p:cNvSpPr/>
            <p:nvPr/>
          </p:nvSpPr>
          <p:spPr>
            <a:xfrm>
              <a:off x="3101242" y="3043580"/>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28" name="Flowchart: Connector 27"/>
            <p:cNvSpPr/>
            <p:nvPr/>
          </p:nvSpPr>
          <p:spPr>
            <a:xfrm>
              <a:off x="3188925" y="3940210"/>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29" name="Flowchart: Connector 28"/>
            <p:cNvSpPr/>
            <p:nvPr/>
          </p:nvSpPr>
          <p:spPr>
            <a:xfrm>
              <a:off x="4137160" y="2725952"/>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30" name="Flowchart: Connector 29"/>
            <p:cNvSpPr/>
            <p:nvPr/>
          </p:nvSpPr>
          <p:spPr>
            <a:xfrm>
              <a:off x="4745511" y="3943195"/>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31" name="Flowchart: Connector 30"/>
            <p:cNvSpPr/>
            <p:nvPr/>
          </p:nvSpPr>
          <p:spPr>
            <a:xfrm>
              <a:off x="4679522" y="3722730"/>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32" name="Flowchart: Connector 31"/>
            <p:cNvSpPr/>
            <p:nvPr/>
          </p:nvSpPr>
          <p:spPr>
            <a:xfrm>
              <a:off x="4650287" y="2363487"/>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33" name="Flowchart: Connector 32"/>
            <p:cNvSpPr/>
            <p:nvPr/>
          </p:nvSpPr>
          <p:spPr>
            <a:xfrm>
              <a:off x="4328793" y="2363487"/>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34" name="Flowchart: Connector 33"/>
            <p:cNvSpPr/>
            <p:nvPr/>
          </p:nvSpPr>
          <p:spPr>
            <a:xfrm>
              <a:off x="4387241" y="2144699"/>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35" name="Flowchart: Connector 34"/>
            <p:cNvSpPr/>
            <p:nvPr/>
          </p:nvSpPr>
          <p:spPr>
            <a:xfrm>
              <a:off x="4124194" y="1938430"/>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36" name="Flowchart: Connector 35"/>
            <p:cNvSpPr/>
            <p:nvPr/>
          </p:nvSpPr>
          <p:spPr>
            <a:xfrm>
              <a:off x="4464077" y="2289685"/>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37" name="Flowchart: Connector 36"/>
            <p:cNvSpPr/>
            <p:nvPr/>
          </p:nvSpPr>
          <p:spPr>
            <a:xfrm>
              <a:off x="4540001" y="2173664"/>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38" name="Flowchart: Connector 37"/>
            <p:cNvSpPr/>
            <p:nvPr/>
          </p:nvSpPr>
          <p:spPr>
            <a:xfrm>
              <a:off x="4825652" y="2363487"/>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39" name="Flowchart: Connector 38"/>
            <p:cNvSpPr/>
            <p:nvPr/>
          </p:nvSpPr>
          <p:spPr>
            <a:xfrm>
              <a:off x="5001017" y="2544720"/>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40" name="Flowchart: Connector 39"/>
            <p:cNvSpPr/>
            <p:nvPr/>
          </p:nvSpPr>
          <p:spPr>
            <a:xfrm>
              <a:off x="4551759" y="2456722"/>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41" name="Flowchart: Connector 40"/>
            <p:cNvSpPr/>
            <p:nvPr/>
          </p:nvSpPr>
          <p:spPr>
            <a:xfrm>
              <a:off x="6754661" y="2454103"/>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42" name="Flowchart: Connector 41"/>
            <p:cNvSpPr/>
            <p:nvPr/>
          </p:nvSpPr>
          <p:spPr>
            <a:xfrm>
              <a:off x="4825652" y="1949639"/>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43" name="Flowchart: Connector 42"/>
            <p:cNvSpPr/>
            <p:nvPr/>
          </p:nvSpPr>
          <p:spPr>
            <a:xfrm>
              <a:off x="4524643" y="2002700"/>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44" name="Flowchart: Connector 43"/>
            <p:cNvSpPr/>
            <p:nvPr/>
          </p:nvSpPr>
          <p:spPr>
            <a:xfrm>
              <a:off x="5088698" y="2127885"/>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45" name="Flowchart: Connector 44"/>
            <p:cNvSpPr/>
            <p:nvPr/>
          </p:nvSpPr>
          <p:spPr>
            <a:xfrm>
              <a:off x="4471619" y="2172722"/>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46" name="Flowchart: Connector 45"/>
            <p:cNvSpPr/>
            <p:nvPr/>
          </p:nvSpPr>
          <p:spPr>
            <a:xfrm>
              <a:off x="5264063" y="2544720"/>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47" name="Flowchart: Connector 46"/>
            <p:cNvSpPr/>
            <p:nvPr/>
          </p:nvSpPr>
          <p:spPr>
            <a:xfrm>
              <a:off x="4219418" y="2680173"/>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48" name="Flowchart: Connector 47"/>
            <p:cNvSpPr/>
            <p:nvPr/>
          </p:nvSpPr>
          <p:spPr>
            <a:xfrm>
              <a:off x="4408934" y="2204674"/>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49" name="Flowchart: Connector 48"/>
            <p:cNvSpPr/>
            <p:nvPr/>
          </p:nvSpPr>
          <p:spPr>
            <a:xfrm>
              <a:off x="6491613" y="3179033"/>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dirty="0"/>
            </a:p>
          </p:txBody>
        </p:sp>
        <p:sp>
          <p:nvSpPr>
            <p:cNvPr id="50" name="Flowchart: Connector 49"/>
            <p:cNvSpPr/>
            <p:nvPr/>
          </p:nvSpPr>
          <p:spPr>
            <a:xfrm>
              <a:off x="7082785" y="3377079"/>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51" name="Flowchart: Connector 50"/>
            <p:cNvSpPr/>
            <p:nvPr/>
          </p:nvSpPr>
          <p:spPr>
            <a:xfrm>
              <a:off x="3391405" y="4033812"/>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dirty="0"/>
            </a:p>
          </p:txBody>
        </p:sp>
        <p:sp>
          <p:nvSpPr>
            <p:cNvPr id="52" name="Flowchart: Connector 51"/>
            <p:cNvSpPr/>
            <p:nvPr/>
          </p:nvSpPr>
          <p:spPr>
            <a:xfrm>
              <a:off x="3433583" y="3957023"/>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dirty="0"/>
            </a:p>
          </p:txBody>
        </p:sp>
        <p:sp>
          <p:nvSpPr>
            <p:cNvPr id="53" name="Flowchart: Connector 52"/>
            <p:cNvSpPr/>
            <p:nvPr/>
          </p:nvSpPr>
          <p:spPr>
            <a:xfrm>
              <a:off x="3263643" y="3689103"/>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54" name="Flowchart: Connector 53"/>
            <p:cNvSpPr/>
            <p:nvPr/>
          </p:nvSpPr>
          <p:spPr>
            <a:xfrm>
              <a:off x="3326327" y="3775056"/>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55" name="Flowchart: Connector 54"/>
            <p:cNvSpPr/>
            <p:nvPr/>
          </p:nvSpPr>
          <p:spPr>
            <a:xfrm>
              <a:off x="2942148" y="3400440"/>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56" name="Flowchart: Connector 55"/>
            <p:cNvSpPr/>
            <p:nvPr/>
          </p:nvSpPr>
          <p:spPr>
            <a:xfrm>
              <a:off x="2934606" y="3275254"/>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57" name="Flowchart: Connector 56"/>
            <p:cNvSpPr/>
            <p:nvPr/>
          </p:nvSpPr>
          <p:spPr>
            <a:xfrm>
              <a:off x="3034045" y="3099626"/>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58" name="Flowchart: Connector 57"/>
            <p:cNvSpPr/>
            <p:nvPr/>
          </p:nvSpPr>
          <p:spPr>
            <a:xfrm>
              <a:off x="2945453" y="2725952"/>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dirty="0"/>
            </a:p>
          </p:txBody>
        </p:sp>
        <p:sp>
          <p:nvSpPr>
            <p:cNvPr id="59" name="Flowchart: Connector 58"/>
            <p:cNvSpPr/>
            <p:nvPr/>
          </p:nvSpPr>
          <p:spPr>
            <a:xfrm>
              <a:off x="2946364" y="3041696"/>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dirty="0"/>
            </a:p>
          </p:txBody>
        </p:sp>
        <p:sp>
          <p:nvSpPr>
            <p:cNvPr id="60" name="Flowchart: Connector 59"/>
            <p:cNvSpPr/>
            <p:nvPr/>
          </p:nvSpPr>
          <p:spPr>
            <a:xfrm>
              <a:off x="2841501" y="2996859"/>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dirty="0"/>
            </a:p>
          </p:txBody>
        </p:sp>
        <p:sp>
          <p:nvSpPr>
            <p:cNvPr id="61" name="Flowchart: Connector 60"/>
            <p:cNvSpPr/>
            <p:nvPr/>
          </p:nvSpPr>
          <p:spPr>
            <a:xfrm>
              <a:off x="2984326" y="2834324"/>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dirty="0"/>
            </a:p>
          </p:txBody>
        </p:sp>
        <p:sp>
          <p:nvSpPr>
            <p:cNvPr id="62" name="Flowchart: Connector 61"/>
            <p:cNvSpPr/>
            <p:nvPr/>
          </p:nvSpPr>
          <p:spPr>
            <a:xfrm>
              <a:off x="4266109" y="2397116"/>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63" name="Flowchart: Connector 62"/>
            <p:cNvSpPr/>
            <p:nvPr/>
          </p:nvSpPr>
          <p:spPr>
            <a:xfrm>
              <a:off x="4452319" y="2218501"/>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64" name="Flowchart: Connector 63"/>
            <p:cNvSpPr/>
            <p:nvPr/>
          </p:nvSpPr>
          <p:spPr>
            <a:xfrm>
              <a:off x="4640648" y="2176650"/>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65" name="Flowchart: Connector 64"/>
            <p:cNvSpPr/>
            <p:nvPr/>
          </p:nvSpPr>
          <p:spPr>
            <a:xfrm>
              <a:off x="4547248" y="2091639"/>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66" name="Flowchart: Connector 65"/>
            <p:cNvSpPr/>
            <p:nvPr/>
          </p:nvSpPr>
          <p:spPr>
            <a:xfrm>
              <a:off x="4617749" y="1988871"/>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67" name="Flowchart: Connector 66"/>
            <p:cNvSpPr/>
            <p:nvPr/>
          </p:nvSpPr>
          <p:spPr>
            <a:xfrm>
              <a:off x="4650287" y="2235315"/>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68" name="Flowchart: Connector 67"/>
            <p:cNvSpPr/>
            <p:nvPr/>
          </p:nvSpPr>
          <p:spPr>
            <a:xfrm>
              <a:off x="4783474" y="2399734"/>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69" name="Flowchart: Connector 68"/>
            <p:cNvSpPr/>
            <p:nvPr/>
          </p:nvSpPr>
          <p:spPr>
            <a:xfrm>
              <a:off x="4786779" y="2271929"/>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70" name="Flowchart: Connector 69"/>
            <p:cNvSpPr/>
            <p:nvPr/>
          </p:nvSpPr>
          <p:spPr>
            <a:xfrm>
              <a:off x="4859102" y="2272871"/>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71" name="Flowchart: Connector 70"/>
            <p:cNvSpPr/>
            <p:nvPr/>
          </p:nvSpPr>
          <p:spPr>
            <a:xfrm>
              <a:off x="4926003" y="2187859"/>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72" name="Flowchart: Connector 71"/>
            <p:cNvSpPr/>
            <p:nvPr/>
          </p:nvSpPr>
          <p:spPr>
            <a:xfrm>
              <a:off x="4755150" y="2317708"/>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73" name="Flowchart: Connector 72"/>
            <p:cNvSpPr/>
            <p:nvPr/>
          </p:nvSpPr>
          <p:spPr>
            <a:xfrm>
              <a:off x="4727123" y="2269885"/>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74" name="Flowchart: Connector 73"/>
            <p:cNvSpPr/>
            <p:nvPr/>
          </p:nvSpPr>
          <p:spPr>
            <a:xfrm>
              <a:off x="4737970" y="2091639"/>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75" name="Flowchart: Connector 74"/>
            <p:cNvSpPr/>
            <p:nvPr/>
          </p:nvSpPr>
          <p:spPr>
            <a:xfrm>
              <a:off x="4786779" y="2080429"/>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76" name="Flowchart: Connector 75"/>
            <p:cNvSpPr/>
            <p:nvPr/>
          </p:nvSpPr>
          <p:spPr>
            <a:xfrm>
              <a:off x="4841922" y="2069220"/>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77" name="Flowchart: Connector 76"/>
            <p:cNvSpPr/>
            <p:nvPr/>
          </p:nvSpPr>
          <p:spPr>
            <a:xfrm>
              <a:off x="4553878" y="2340127"/>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78" name="Flowchart: Connector 77"/>
            <p:cNvSpPr/>
            <p:nvPr/>
          </p:nvSpPr>
          <p:spPr>
            <a:xfrm>
              <a:off x="4952208" y="2374696"/>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79" name="Flowchart: Connector 78"/>
            <p:cNvSpPr/>
            <p:nvPr/>
          </p:nvSpPr>
          <p:spPr>
            <a:xfrm>
              <a:off x="5302936" y="2442894"/>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80" name="Flowchart: Connector 79"/>
            <p:cNvSpPr/>
            <p:nvPr/>
          </p:nvSpPr>
          <p:spPr>
            <a:xfrm>
              <a:off x="4425203" y="2454103"/>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81" name="Flowchart: Connector 80"/>
            <p:cNvSpPr/>
            <p:nvPr/>
          </p:nvSpPr>
          <p:spPr>
            <a:xfrm>
              <a:off x="4338433" y="2465312"/>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82" name="Flowchart: Connector 81"/>
            <p:cNvSpPr/>
            <p:nvPr/>
          </p:nvSpPr>
          <p:spPr>
            <a:xfrm>
              <a:off x="5226101" y="2442894"/>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83" name="Flowchart: Connector 82"/>
            <p:cNvSpPr/>
            <p:nvPr/>
          </p:nvSpPr>
          <p:spPr>
            <a:xfrm>
              <a:off x="4606902" y="2218501"/>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84" name="Flowchart: Connector 83"/>
            <p:cNvSpPr/>
            <p:nvPr/>
          </p:nvSpPr>
          <p:spPr>
            <a:xfrm>
              <a:off x="4887426" y="2580966"/>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85" name="Flowchart: Connector 84"/>
            <p:cNvSpPr/>
            <p:nvPr/>
          </p:nvSpPr>
          <p:spPr>
            <a:xfrm>
              <a:off x="4854886" y="2720347"/>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86" name="Flowchart: Connector 85"/>
            <p:cNvSpPr/>
            <p:nvPr/>
          </p:nvSpPr>
          <p:spPr>
            <a:xfrm>
              <a:off x="4712061" y="2688397"/>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87" name="Flowchart: Connector 86"/>
            <p:cNvSpPr/>
            <p:nvPr/>
          </p:nvSpPr>
          <p:spPr>
            <a:xfrm>
              <a:off x="4562606" y="2816569"/>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88" name="Flowchart: Connector 87"/>
            <p:cNvSpPr/>
            <p:nvPr/>
          </p:nvSpPr>
          <p:spPr>
            <a:xfrm>
              <a:off x="4416475" y="2703534"/>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89" name="Flowchart: Connector 88"/>
            <p:cNvSpPr/>
            <p:nvPr/>
          </p:nvSpPr>
          <p:spPr>
            <a:xfrm>
              <a:off x="2896644" y="3034047"/>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dirty="0"/>
            </a:p>
          </p:txBody>
        </p:sp>
        <p:sp>
          <p:nvSpPr>
            <p:cNvPr id="90" name="Flowchart: Connector 89"/>
            <p:cNvSpPr/>
            <p:nvPr/>
          </p:nvSpPr>
          <p:spPr>
            <a:xfrm>
              <a:off x="4124194" y="2782941"/>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91" name="Flowchart: Connector 90"/>
            <p:cNvSpPr/>
            <p:nvPr/>
          </p:nvSpPr>
          <p:spPr>
            <a:xfrm>
              <a:off x="2869528" y="3014615"/>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dirty="0"/>
            </a:p>
          </p:txBody>
        </p:sp>
        <p:sp>
          <p:nvSpPr>
            <p:cNvPr id="92" name="Flowchart: Connector 91"/>
            <p:cNvSpPr/>
            <p:nvPr/>
          </p:nvSpPr>
          <p:spPr>
            <a:xfrm>
              <a:off x="3023199" y="2671582"/>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dirty="0"/>
            </a:p>
          </p:txBody>
        </p:sp>
        <p:sp>
          <p:nvSpPr>
            <p:cNvPr id="93" name="Flowchart: Connector 92"/>
            <p:cNvSpPr/>
            <p:nvPr/>
          </p:nvSpPr>
          <p:spPr>
            <a:xfrm>
              <a:off x="4328793" y="3124663"/>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94" name="Flowchart: Connector 93"/>
            <p:cNvSpPr/>
            <p:nvPr/>
          </p:nvSpPr>
          <p:spPr>
            <a:xfrm>
              <a:off x="4509581" y="3116440"/>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95" name="Flowchart: Connector 94"/>
            <p:cNvSpPr/>
            <p:nvPr/>
          </p:nvSpPr>
          <p:spPr>
            <a:xfrm>
              <a:off x="4447808" y="3094022"/>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96" name="Flowchart: Connector 95"/>
            <p:cNvSpPr/>
            <p:nvPr/>
          </p:nvSpPr>
          <p:spPr>
            <a:xfrm>
              <a:off x="4387241" y="2997800"/>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97" name="Flowchart: Connector 96"/>
            <p:cNvSpPr/>
            <p:nvPr/>
          </p:nvSpPr>
          <p:spPr>
            <a:xfrm>
              <a:off x="4591840" y="3215280"/>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98" name="Flowchart: Connector 97"/>
            <p:cNvSpPr/>
            <p:nvPr/>
          </p:nvSpPr>
          <p:spPr>
            <a:xfrm>
              <a:off x="4573452" y="3297672"/>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99" name="Flowchart: Connector 98"/>
            <p:cNvSpPr/>
            <p:nvPr/>
          </p:nvSpPr>
          <p:spPr>
            <a:xfrm>
              <a:off x="4683738" y="3280859"/>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00" name="Flowchart: Connector 99"/>
            <p:cNvSpPr/>
            <p:nvPr/>
          </p:nvSpPr>
          <p:spPr>
            <a:xfrm>
              <a:off x="4793113" y="3813347"/>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01" name="Flowchart: Connector 100"/>
            <p:cNvSpPr/>
            <p:nvPr/>
          </p:nvSpPr>
          <p:spPr>
            <a:xfrm>
              <a:off x="4474924" y="3088417"/>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02" name="Flowchart: Connector 101"/>
            <p:cNvSpPr/>
            <p:nvPr/>
          </p:nvSpPr>
          <p:spPr>
            <a:xfrm>
              <a:off x="5117933" y="3006024"/>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03" name="Flowchart: Connector 102"/>
            <p:cNvSpPr/>
            <p:nvPr/>
          </p:nvSpPr>
          <p:spPr>
            <a:xfrm>
              <a:off x="5088698" y="3269650"/>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04" name="Flowchart: Connector 103"/>
            <p:cNvSpPr/>
            <p:nvPr/>
          </p:nvSpPr>
          <p:spPr>
            <a:xfrm>
              <a:off x="5011863" y="3377079"/>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05" name="Flowchart: Connector 104"/>
            <p:cNvSpPr/>
            <p:nvPr/>
          </p:nvSpPr>
          <p:spPr>
            <a:xfrm>
              <a:off x="4913334" y="3558312"/>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06" name="Flowchart: Connector 105"/>
            <p:cNvSpPr/>
            <p:nvPr/>
          </p:nvSpPr>
          <p:spPr>
            <a:xfrm>
              <a:off x="4737970" y="2997800"/>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07" name="Flowchart: Connector 106"/>
            <p:cNvSpPr/>
            <p:nvPr/>
          </p:nvSpPr>
          <p:spPr>
            <a:xfrm>
              <a:off x="5264063" y="2895975"/>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08" name="Flowchart: Connector 107"/>
            <p:cNvSpPr/>
            <p:nvPr/>
          </p:nvSpPr>
          <p:spPr>
            <a:xfrm>
              <a:off x="5176381" y="2635336"/>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09" name="Flowchart: Connector 108"/>
            <p:cNvSpPr/>
            <p:nvPr/>
          </p:nvSpPr>
          <p:spPr>
            <a:xfrm>
              <a:off x="5030251" y="2544720"/>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10" name="Flowchart: Connector 109"/>
            <p:cNvSpPr/>
            <p:nvPr/>
          </p:nvSpPr>
          <p:spPr>
            <a:xfrm>
              <a:off x="5636484" y="2635336"/>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dirty="0"/>
            </a:p>
          </p:txBody>
        </p:sp>
        <p:sp>
          <p:nvSpPr>
            <p:cNvPr id="111" name="Flowchart: Connector 110"/>
            <p:cNvSpPr/>
            <p:nvPr/>
          </p:nvSpPr>
          <p:spPr>
            <a:xfrm>
              <a:off x="5412311" y="2799754"/>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12" name="Flowchart: Connector 111"/>
            <p:cNvSpPr/>
            <p:nvPr/>
          </p:nvSpPr>
          <p:spPr>
            <a:xfrm>
              <a:off x="5907984" y="3074222"/>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dirty="0"/>
            </a:p>
          </p:txBody>
        </p:sp>
        <p:sp>
          <p:nvSpPr>
            <p:cNvPr id="113" name="Flowchart: Connector 112"/>
            <p:cNvSpPr/>
            <p:nvPr/>
          </p:nvSpPr>
          <p:spPr>
            <a:xfrm>
              <a:off x="6126734" y="2833382"/>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dirty="0"/>
            </a:p>
          </p:txBody>
        </p:sp>
        <p:sp>
          <p:nvSpPr>
            <p:cNvPr id="114" name="Flowchart: Connector 113"/>
            <p:cNvSpPr/>
            <p:nvPr/>
          </p:nvSpPr>
          <p:spPr>
            <a:xfrm>
              <a:off x="6148426" y="2861406"/>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dirty="0"/>
            </a:p>
          </p:txBody>
        </p:sp>
        <p:sp>
          <p:nvSpPr>
            <p:cNvPr id="115" name="Flowchart: Connector 114"/>
            <p:cNvSpPr/>
            <p:nvPr/>
          </p:nvSpPr>
          <p:spPr>
            <a:xfrm>
              <a:off x="6302098" y="3170442"/>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dirty="0"/>
            </a:p>
          </p:txBody>
        </p:sp>
        <p:sp>
          <p:nvSpPr>
            <p:cNvPr id="116" name="Flowchart: Connector 115"/>
            <p:cNvSpPr/>
            <p:nvPr/>
          </p:nvSpPr>
          <p:spPr>
            <a:xfrm>
              <a:off x="6520848" y="3396512"/>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dirty="0"/>
            </a:p>
          </p:txBody>
        </p:sp>
        <p:sp>
          <p:nvSpPr>
            <p:cNvPr id="117" name="Flowchart: Connector 116"/>
            <p:cNvSpPr/>
            <p:nvPr/>
          </p:nvSpPr>
          <p:spPr>
            <a:xfrm>
              <a:off x="6448228" y="3269650"/>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dirty="0"/>
            </a:p>
          </p:txBody>
        </p:sp>
        <p:sp>
          <p:nvSpPr>
            <p:cNvPr id="118" name="Flowchart: Connector 117"/>
            <p:cNvSpPr/>
            <p:nvPr/>
          </p:nvSpPr>
          <p:spPr>
            <a:xfrm>
              <a:off x="6666978" y="2958568"/>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dirty="0"/>
            </a:p>
          </p:txBody>
        </p:sp>
        <p:sp>
          <p:nvSpPr>
            <p:cNvPr id="119" name="Flowchart: Connector 118"/>
            <p:cNvSpPr/>
            <p:nvPr/>
          </p:nvSpPr>
          <p:spPr>
            <a:xfrm>
              <a:off x="6568450" y="2714743"/>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dirty="0"/>
            </a:p>
          </p:txBody>
        </p:sp>
        <p:sp>
          <p:nvSpPr>
            <p:cNvPr id="120" name="Flowchart: Connector 119"/>
            <p:cNvSpPr/>
            <p:nvPr/>
          </p:nvSpPr>
          <p:spPr>
            <a:xfrm>
              <a:off x="6477462" y="2652149"/>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dirty="0"/>
            </a:p>
          </p:txBody>
        </p:sp>
        <p:sp>
          <p:nvSpPr>
            <p:cNvPr id="121" name="Flowchart: Connector 120"/>
            <p:cNvSpPr/>
            <p:nvPr/>
          </p:nvSpPr>
          <p:spPr>
            <a:xfrm>
              <a:off x="5989332" y="2727629"/>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dirty="0"/>
            </a:p>
          </p:txBody>
        </p:sp>
        <p:sp>
          <p:nvSpPr>
            <p:cNvPr id="122" name="Flowchart: Connector 121"/>
            <p:cNvSpPr/>
            <p:nvPr/>
          </p:nvSpPr>
          <p:spPr>
            <a:xfrm>
              <a:off x="6140885" y="2341068"/>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dirty="0"/>
            </a:p>
          </p:txBody>
        </p:sp>
        <p:sp>
          <p:nvSpPr>
            <p:cNvPr id="123" name="Flowchart: Connector 122"/>
            <p:cNvSpPr/>
            <p:nvPr/>
          </p:nvSpPr>
          <p:spPr>
            <a:xfrm>
              <a:off x="6403931" y="2946417"/>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dirty="0"/>
            </a:p>
          </p:txBody>
        </p:sp>
        <p:sp>
          <p:nvSpPr>
            <p:cNvPr id="124" name="Flowchart: Connector 123"/>
            <p:cNvSpPr/>
            <p:nvPr/>
          </p:nvSpPr>
          <p:spPr>
            <a:xfrm>
              <a:off x="5351745" y="2697929"/>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25" name="Flowchart: Connector 124"/>
            <p:cNvSpPr/>
            <p:nvPr/>
          </p:nvSpPr>
          <p:spPr>
            <a:xfrm>
              <a:off x="5307448" y="2660373"/>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26" name="Flowchart: Connector 125"/>
            <p:cNvSpPr/>
            <p:nvPr/>
          </p:nvSpPr>
          <p:spPr>
            <a:xfrm>
              <a:off x="6590142" y="2439908"/>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27" name="Flowchart: Connector 126"/>
            <p:cNvSpPr/>
            <p:nvPr/>
          </p:nvSpPr>
          <p:spPr>
            <a:xfrm>
              <a:off x="7265690" y="4153393"/>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28" name="Flowchart: Connector 127"/>
            <p:cNvSpPr/>
            <p:nvPr/>
          </p:nvSpPr>
          <p:spPr>
            <a:xfrm>
              <a:off x="4299559" y="2426080"/>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29" name="Flowchart: Connector 128"/>
            <p:cNvSpPr/>
            <p:nvPr/>
          </p:nvSpPr>
          <p:spPr>
            <a:xfrm>
              <a:off x="2838196" y="2969778"/>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dirty="0"/>
            </a:p>
          </p:txBody>
        </p:sp>
        <p:sp>
          <p:nvSpPr>
            <p:cNvPr id="130" name="Flowchart: Connector 129"/>
            <p:cNvSpPr/>
            <p:nvPr/>
          </p:nvSpPr>
          <p:spPr>
            <a:xfrm>
              <a:off x="3127151" y="2819187"/>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dirty="0"/>
            </a:p>
          </p:txBody>
        </p:sp>
        <p:sp>
          <p:nvSpPr>
            <p:cNvPr id="131" name="Flowchart: Connector 130"/>
            <p:cNvSpPr/>
            <p:nvPr/>
          </p:nvSpPr>
          <p:spPr>
            <a:xfrm>
              <a:off x="7397670" y="3616242"/>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32" name="Flowchart: Connector 131"/>
            <p:cNvSpPr/>
            <p:nvPr/>
          </p:nvSpPr>
          <p:spPr>
            <a:xfrm>
              <a:off x="7021307" y="2943431"/>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dirty="0"/>
            </a:p>
          </p:txBody>
        </p:sp>
        <p:sp>
          <p:nvSpPr>
            <p:cNvPr id="133" name="Flowchart: Connector 132"/>
            <p:cNvSpPr/>
            <p:nvPr/>
          </p:nvSpPr>
          <p:spPr>
            <a:xfrm>
              <a:off x="7469994" y="3555326"/>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34" name="Flowchart: Connector 133"/>
            <p:cNvSpPr/>
            <p:nvPr/>
          </p:nvSpPr>
          <p:spPr>
            <a:xfrm>
              <a:off x="2359590" y="2421255"/>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35" name="Flowchart: Connector 134"/>
            <p:cNvSpPr/>
            <p:nvPr/>
          </p:nvSpPr>
          <p:spPr>
            <a:xfrm>
              <a:off x="6617657" y="2285048"/>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36" name="Flowchart: Connector 135"/>
            <p:cNvSpPr/>
            <p:nvPr/>
          </p:nvSpPr>
          <p:spPr>
            <a:xfrm>
              <a:off x="6779869" y="3636645"/>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37" name="Flowchart: Connector 136"/>
            <p:cNvSpPr/>
            <p:nvPr/>
          </p:nvSpPr>
          <p:spPr>
            <a:xfrm>
              <a:off x="5826873" y="2976563"/>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dirty="0"/>
            </a:p>
          </p:txBody>
        </p:sp>
        <p:sp>
          <p:nvSpPr>
            <p:cNvPr id="138" name="Flowchart: Connector 137"/>
            <p:cNvSpPr/>
            <p:nvPr/>
          </p:nvSpPr>
          <p:spPr>
            <a:xfrm>
              <a:off x="3568425" y="3573780"/>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dirty="0"/>
            </a:p>
          </p:txBody>
        </p:sp>
        <p:sp>
          <p:nvSpPr>
            <p:cNvPr id="139" name="Flowchart: Connector 138"/>
            <p:cNvSpPr/>
            <p:nvPr/>
          </p:nvSpPr>
          <p:spPr>
            <a:xfrm>
              <a:off x="4407517" y="3102741"/>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40" name="Flowchart: Connector 139"/>
            <p:cNvSpPr/>
            <p:nvPr/>
          </p:nvSpPr>
          <p:spPr>
            <a:xfrm>
              <a:off x="4298379" y="2096453"/>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41" name="Flowchart: Connector 140"/>
            <p:cNvSpPr/>
            <p:nvPr/>
          </p:nvSpPr>
          <p:spPr>
            <a:xfrm>
              <a:off x="5036089" y="2537192"/>
              <a:ext cx="58447" cy="54370"/>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grpSp>
      <p:pic>
        <p:nvPicPr>
          <p:cNvPr id="2049" name="Picture 1" descr="C:\Users\Ray Kopitsch\Desktop\download.jpg"/>
          <p:cNvPicPr>
            <a:picLocks noChangeAspect="1" noChangeArrowheads="1"/>
          </p:cNvPicPr>
          <p:nvPr/>
        </p:nvPicPr>
        <p:blipFill>
          <a:blip r:embed="rId4"/>
          <a:srcRect/>
          <a:stretch>
            <a:fillRect/>
          </a:stretch>
        </p:blipFill>
        <p:spPr bwMode="auto">
          <a:xfrm>
            <a:off x="37068" y="4408488"/>
            <a:ext cx="2619375" cy="1743075"/>
          </a:xfrm>
          <a:prstGeom prst="rect">
            <a:avLst/>
          </a:prstGeom>
          <a:noFill/>
        </p:spPr>
      </p:pic>
      <p:pic>
        <p:nvPicPr>
          <p:cNvPr id="2050" name="Picture 2" descr="C:\Users\Ray Kopitsch\Desktop\images.jpg"/>
          <p:cNvPicPr>
            <a:picLocks noChangeAspect="1" noChangeArrowheads="1"/>
          </p:cNvPicPr>
          <p:nvPr/>
        </p:nvPicPr>
        <p:blipFill>
          <a:blip r:embed="rId5"/>
          <a:srcRect/>
          <a:stretch>
            <a:fillRect/>
          </a:stretch>
        </p:blipFill>
        <p:spPr bwMode="auto">
          <a:xfrm>
            <a:off x="6503027" y="4943475"/>
            <a:ext cx="2619375" cy="1208087"/>
          </a:xfrm>
          <a:prstGeom prst="rect">
            <a:avLst/>
          </a:prstGeom>
          <a:noFill/>
        </p:spPr>
      </p:pic>
      <p:pic>
        <p:nvPicPr>
          <p:cNvPr id="142" name="Picture 141" descr="C:\Users\Ray Kopitsch\Desktop\Conferences 2\GF-Test logo-1.jpg">
            <a:extLst>
              <a:ext uri="{FF2B5EF4-FFF2-40B4-BE49-F238E27FC236}">
                <a16:creationId xmlns:a16="http://schemas.microsoft.com/office/drawing/2014/main" id="{C9DAE786-0A60-4D9A-98C8-F6BD3CFA6FDD}"/>
              </a:ext>
            </a:extLst>
          </p:cNvPr>
          <p:cNvPicPr/>
          <p:nvPr/>
        </p:nvPicPr>
        <p:blipFill>
          <a:blip r:embed="rId6" cstate="print"/>
          <a:srcRect/>
          <a:stretch>
            <a:fillRect/>
          </a:stretch>
        </p:blipFill>
        <p:spPr bwMode="auto">
          <a:xfrm>
            <a:off x="3175" y="29213"/>
            <a:ext cx="1677670" cy="63563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ktangel 108"/>
          <p:cNvSpPr/>
          <p:nvPr/>
        </p:nvSpPr>
        <p:spPr bwMode="auto">
          <a:xfrm>
            <a:off x="0" y="6151562"/>
            <a:ext cx="9147175" cy="706438"/>
          </a:xfrm>
          <a:prstGeom prst="rect">
            <a:avLst/>
          </a:prstGeom>
          <a:gradFill rotWithShape="1">
            <a:gsLst>
              <a:gs pos="0">
                <a:srgbClr val="E6E6E6">
                  <a:lumMod val="25000"/>
                </a:srgbClr>
              </a:gs>
              <a:gs pos="100000">
                <a:srgbClr val="E6E6E6">
                  <a:lumMod val="10000"/>
                </a:srgbClr>
              </a:gs>
            </a:gsLst>
            <a:lin ang="16200000" scaled="0"/>
          </a:gradFill>
          <a:ln w="9525" cap="flat" cmpd="sng" algn="ctr">
            <a:solidFill>
              <a:srgbClr val="E6E6E6">
                <a:lumMod val="10000"/>
              </a:srgbClr>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cs typeface="ＭＳ Ｐゴシック" pitchFamily="-108" charset="-128"/>
            </a:endParaRPr>
          </a:p>
        </p:txBody>
      </p:sp>
      <p:sp>
        <p:nvSpPr>
          <p:cNvPr id="29" name="Rektangel 110"/>
          <p:cNvSpPr/>
          <p:nvPr/>
        </p:nvSpPr>
        <p:spPr bwMode="auto">
          <a:xfrm>
            <a:off x="3175" y="6181725"/>
            <a:ext cx="9144000" cy="212725"/>
          </a:xfrm>
          <a:prstGeom prst="rect">
            <a:avLst/>
          </a:prstGeom>
          <a:gradFill flip="none" rotWithShape="1">
            <a:gsLst>
              <a:gs pos="38000">
                <a:srgbClr val="176FA2"/>
              </a:gs>
              <a:gs pos="0">
                <a:srgbClr val="74F4FF"/>
              </a:gs>
              <a:gs pos="100000">
                <a:srgbClr val="002060"/>
              </a:gs>
            </a:gsLst>
            <a:lin ang="16200000" scaled="0"/>
            <a:tileRect/>
          </a:gradFill>
          <a:ln w="9525" cap="flat" cmpd="sng" algn="ctr">
            <a:noFill/>
            <a:prstDash val="solid"/>
          </a:ln>
          <a:effectLst/>
        </p:spPr>
        <p:txBody>
          <a:bodyPr anchor="ctr"/>
          <a:lstStyle/>
          <a:p>
            <a:pPr algn="ctr">
              <a:defRPr/>
            </a:pPr>
            <a:endParaRPr lang="da-DK" kern="0">
              <a:solidFill>
                <a:sysClr val="window" lastClr="FFFFFF"/>
              </a:solidFill>
              <a:latin typeface="Calibri"/>
              <a:cs typeface="ＭＳ Ｐゴシック" pitchFamily="-108" charset="-128"/>
            </a:endParaRPr>
          </a:p>
        </p:txBody>
      </p:sp>
      <p:sp>
        <p:nvSpPr>
          <p:cNvPr id="12" name="TextBox 11"/>
          <p:cNvSpPr txBox="1"/>
          <p:nvPr/>
        </p:nvSpPr>
        <p:spPr>
          <a:xfrm>
            <a:off x="1204284" y="2438400"/>
            <a:ext cx="6401202" cy="1200329"/>
          </a:xfrm>
          <a:prstGeom prst="rect">
            <a:avLst/>
          </a:prstGeom>
          <a:noFill/>
        </p:spPr>
        <p:txBody>
          <a:bodyPr wrap="square" rtlCol="0">
            <a:spAutoFit/>
          </a:bodyPr>
          <a:lstStyle/>
          <a:p>
            <a:pPr algn="ctr"/>
            <a:r>
              <a:rPr lang="en-US" b="1" i="1" dirty="0"/>
              <a:t>U.S. Agency vs. International Agency</a:t>
            </a:r>
          </a:p>
          <a:p>
            <a:pPr algn="ctr"/>
            <a:endParaRPr lang="en-US" dirty="0"/>
          </a:p>
          <a:p>
            <a:pPr algn="ctr"/>
            <a:r>
              <a:rPr lang="en-US" dirty="0"/>
              <a:t>U.S. agency not licensed outside of the U.S. puts both the agency, as well as the school, at risk.</a:t>
            </a:r>
          </a:p>
        </p:txBody>
      </p:sp>
      <p:pic>
        <p:nvPicPr>
          <p:cNvPr id="1035" name="Picture 11" descr="https://encrypted-tbn1.gstatic.com/images?q=tbn:ANd9GcTfKrfYiESrpwMYsh-AYRv4lsDzdxDTXp2DlK2GfvuJuiO_Vsmi"/>
          <p:cNvPicPr>
            <a:picLocks noChangeAspect="1" noChangeArrowheads="1"/>
          </p:cNvPicPr>
          <p:nvPr/>
        </p:nvPicPr>
        <p:blipFill>
          <a:blip r:embed="rId3"/>
          <a:srcRect/>
          <a:stretch>
            <a:fillRect/>
          </a:stretch>
        </p:blipFill>
        <p:spPr bwMode="auto">
          <a:xfrm>
            <a:off x="3205389" y="4203686"/>
            <a:ext cx="2628900" cy="1743076"/>
          </a:xfrm>
          <a:prstGeom prst="rect">
            <a:avLst/>
          </a:prstGeom>
          <a:noFill/>
        </p:spPr>
      </p:pic>
      <p:sp>
        <p:nvSpPr>
          <p:cNvPr id="14" name="Rectangle 13"/>
          <p:cNvSpPr/>
          <p:nvPr/>
        </p:nvSpPr>
        <p:spPr>
          <a:xfrm>
            <a:off x="1139240" y="1346560"/>
            <a:ext cx="6801303" cy="461665"/>
          </a:xfrm>
          <a:prstGeom prst="rect">
            <a:avLst/>
          </a:prstGeom>
        </p:spPr>
        <p:txBody>
          <a:bodyPr wrap="square">
            <a:spAutoFit/>
          </a:bodyPr>
          <a:lstStyle/>
          <a:p>
            <a:pPr algn="ctr"/>
            <a:r>
              <a:rPr lang="en-US" sz="2400" b="1" dirty="0">
                <a:solidFill>
                  <a:schemeClr val="accent1">
                    <a:lumMod val="50000"/>
                  </a:schemeClr>
                </a:solidFill>
                <a:latin typeface="Arial" panose="020B0604020202020204" pitchFamily="34" charset="0"/>
                <a:cs typeface="Arial" panose="020B0604020202020204" pitchFamily="34" charset="0"/>
              </a:rPr>
              <a:t>Challenges and Risks</a:t>
            </a:r>
          </a:p>
        </p:txBody>
      </p:sp>
      <p:sp>
        <p:nvSpPr>
          <p:cNvPr id="15" name="TextBox 14"/>
          <p:cNvSpPr txBox="1"/>
          <p:nvPr/>
        </p:nvSpPr>
        <p:spPr>
          <a:xfrm>
            <a:off x="2089382" y="1808225"/>
            <a:ext cx="4745676" cy="369332"/>
          </a:xfrm>
          <a:prstGeom prst="rect">
            <a:avLst/>
          </a:prstGeom>
          <a:noFill/>
        </p:spPr>
        <p:txBody>
          <a:bodyPr wrap="square" rtlCol="0">
            <a:spAutoFit/>
          </a:bodyPr>
          <a:lstStyle/>
          <a:p>
            <a:pPr algn="ctr"/>
            <a:r>
              <a:rPr lang="en-US" b="1" dirty="0"/>
              <a:t>Current Model Solutions</a:t>
            </a:r>
          </a:p>
        </p:txBody>
      </p:sp>
      <p:sp>
        <p:nvSpPr>
          <p:cNvPr id="17" name="TextBox 16"/>
          <p:cNvSpPr txBox="1"/>
          <p:nvPr/>
        </p:nvSpPr>
        <p:spPr>
          <a:xfrm rot="20720324">
            <a:off x="457201" y="4629150"/>
            <a:ext cx="1457324" cy="369332"/>
          </a:xfrm>
          <a:prstGeom prst="rect">
            <a:avLst/>
          </a:prstGeom>
          <a:noFill/>
        </p:spPr>
        <p:txBody>
          <a:bodyPr wrap="square" rtlCol="0">
            <a:spAutoFit/>
          </a:bodyPr>
          <a:lstStyle/>
          <a:p>
            <a:r>
              <a:rPr lang="en-US" b="1" i="1" dirty="0">
                <a:latin typeface="+mn-lt"/>
              </a:rPr>
              <a:t>COMPLIANCE</a:t>
            </a:r>
          </a:p>
        </p:txBody>
      </p:sp>
      <p:sp>
        <p:nvSpPr>
          <p:cNvPr id="18" name="TextBox 17"/>
          <p:cNvSpPr txBox="1"/>
          <p:nvPr/>
        </p:nvSpPr>
        <p:spPr>
          <a:xfrm rot="1035538">
            <a:off x="7062407" y="1578979"/>
            <a:ext cx="1229599" cy="381000"/>
          </a:xfrm>
          <a:prstGeom prst="rect">
            <a:avLst/>
          </a:prstGeom>
          <a:noFill/>
        </p:spPr>
        <p:txBody>
          <a:bodyPr wrap="square" rtlCol="0">
            <a:spAutoFit/>
          </a:bodyPr>
          <a:lstStyle/>
          <a:p>
            <a:r>
              <a:rPr lang="en-US" i="1" dirty="0">
                <a:latin typeface="+mn-lt"/>
              </a:rPr>
              <a:t>LANGUAGE</a:t>
            </a:r>
          </a:p>
        </p:txBody>
      </p:sp>
      <p:sp>
        <p:nvSpPr>
          <p:cNvPr id="19" name="TextBox 18"/>
          <p:cNvSpPr txBox="1"/>
          <p:nvPr/>
        </p:nvSpPr>
        <p:spPr>
          <a:xfrm rot="1249685">
            <a:off x="7642076" y="3265076"/>
            <a:ext cx="889717" cy="369332"/>
          </a:xfrm>
          <a:prstGeom prst="rect">
            <a:avLst/>
          </a:prstGeom>
          <a:noFill/>
        </p:spPr>
        <p:txBody>
          <a:bodyPr wrap="square" rtlCol="0">
            <a:spAutoFit/>
          </a:bodyPr>
          <a:lstStyle/>
          <a:p>
            <a:pPr algn="ctr"/>
            <a:r>
              <a:rPr lang="en-US" b="1" dirty="0">
                <a:latin typeface="+mn-lt"/>
              </a:rPr>
              <a:t>LAWS</a:t>
            </a:r>
          </a:p>
        </p:txBody>
      </p:sp>
      <p:sp>
        <p:nvSpPr>
          <p:cNvPr id="21" name="TextBox 20"/>
          <p:cNvSpPr txBox="1"/>
          <p:nvPr/>
        </p:nvSpPr>
        <p:spPr>
          <a:xfrm rot="20198495">
            <a:off x="6841665" y="4695452"/>
            <a:ext cx="1625468" cy="369332"/>
          </a:xfrm>
          <a:prstGeom prst="rect">
            <a:avLst/>
          </a:prstGeom>
          <a:noFill/>
        </p:spPr>
        <p:txBody>
          <a:bodyPr wrap="square" rtlCol="0">
            <a:spAutoFit/>
          </a:bodyPr>
          <a:lstStyle/>
          <a:p>
            <a:pPr algn="ctr"/>
            <a:r>
              <a:rPr lang="en-US" dirty="0">
                <a:latin typeface="+mn-lt"/>
              </a:rPr>
              <a:t>REGULATIONS</a:t>
            </a:r>
          </a:p>
        </p:txBody>
      </p:sp>
      <p:sp>
        <p:nvSpPr>
          <p:cNvPr id="22" name="TextBox 21"/>
          <p:cNvSpPr txBox="1"/>
          <p:nvPr/>
        </p:nvSpPr>
        <p:spPr>
          <a:xfrm rot="1540859">
            <a:off x="322871" y="1992890"/>
            <a:ext cx="1632739" cy="369332"/>
          </a:xfrm>
          <a:prstGeom prst="rect">
            <a:avLst/>
          </a:prstGeom>
          <a:noFill/>
        </p:spPr>
        <p:txBody>
          <a:bodyPr wrap="square" rtlCol="0">
            <a:spAutoFit/>
          </a:bodyPr>
          <a:lstStyle/>
          <a:p>
            <a:pPr algn="ctr"/>
            <a:r>
              <a:rPr lang="en-US" dirty="0">
                <a:latin typeface="+mn-lt"/>
              </a:rPr>
              <a:t>TIME ZONES</a:t>
            </a:r>
          </a:p>
        </p:txBody>
      </p:sp>
      <p:sp>
        <p:nvSpPr>
          <p:cNvPr id="24" name="TextBox 23"/>
          <p:cNvSpPr txBox="1"/>
          <p:nvPr/>
        </p:nvSpPr>
        <p:spPr>
          <a:xfrm rot="1467382">
            <a:off x="2105584" y="5315992"/>
            <a:ext cx="1343025" cy="369332"/>
          </a:xfrm>
          <a:prstGeom prst="rect">
            <a:avLst/>
          </a:prstGeom>
          <a:noFill/>
        </p:spPr>
        <p:txBody>
          <a:bodyPr wrap="square" rtlCol="0">
            <a:spAutoFit/>
          </a:bodyPr>
          <a:lstStyle/>
          <a:p>
            <a:pPr algn="ctr"/>
            <a:r>
              <a:rPr lang="en-US" dirty="0">
                <a:latin typeface="+mn-lt"/>
              </a:rPr>
              <a:t>CULTURE</a:t>
            </a:r>
          </a:p>
        </p:txBody>
      </p:sp>
      <p:pic>
        <p:nvPicPr>
          <p:cNvPr id="20" name="Picture 19" descr="C:\Users\Ray Kopitsch\Desktop\Conferences 2\GF-Test logo-1.jpg">
            <a:extLst>
              <a:ext uri="{FF2B5EF4-FFF2-40B4-BE49-F238E27FC236}">
                <a16:creationId xmlns:a16="http://schemas.microsoft.com/office/drawing/2014/main" id="{54362E48-BE1F-4E08-A48A-C187D36411C3}"/>
              </a:ext>
            </a:extLst>
          </p:cNvPr>
          <p:cNvPicPr/>
          <p:nvPr/>
        </p:nvPicPr>
        <p:blipFill>
          <a:blip r:embed="rId4" cstate="print"/>
          <a:srcRect/>
          <a:stretch>
            <a:fillRect/>
          </a:stretch>
        </p:blipFill>
        <p:spPr bwMode="auto">
          <a:xfrm>
            <a:off x="3175" y="29213"/>
            <a:ext cx="1677670" cy="63563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10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fade">
                                      <p:cBhvr>
                                        <p:cTn id="13" dur="20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ktangel 108"/>
          <p:cNvSpPr/>
          <p:nvPr/>
        </p:nvSpPr>
        <p:spPr bwMode="auto">
          <a:xfrm>
            <a:off x="0" y="6151562"/>
            <a:ext cx="9147175" cy="706438"/>
          </a:xfrm>
          <a:prstGeom prst="rect">
            <a:avLst/>
          </a:prstGeom>
          <a:gradFill rotWithShape="1">
            <a:gsLst>
              <a:gs pos="0">
                <a:srgbClr val="E6E6E6">
                  <a:lumMod val="25000"/>
                </a:srgbClr>
              </a:gs>
              <a:gs pos="100000">
                <a:srgbClr val="E6E6E6">
                  <a:lumMod val="10000"/>
                </a:srgbClr>
              </a:gs>
            </a:gsLst>
            <a:lin ang="16200000" scaled="0"/>
          </a:gradFill>
          <a:ln w="9525" cap="flat" cmpd="sng" algn="ctr">
            <a:solidFill>
              <a:srgbClr val="E6E6E6">
                <a:lumMod val="10000"/>
              </a:srgbClr>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cs typeface="ＭＳ Ｐゴシック" pitchFamily="-108" charset="-128"/>
            </a:endParaRPr>
          </a:p>
        </p:txBody>
      </p:sp>
      <p:sp>
        <p:nvSpPr>
          <p:cNvPr id="29" name="Rektangel 110"/>
          <p:cNvSpPr/>
          <p:nvPr/>
        </p:nvSpPr>
        <p:spPr bwMode="auto">
          <a:xfrm>
            <a:off x="3175" y="6181725"/>
            <a:ext cx="9144000" cy="212725"/>
          </a:xfrm>
          <a:prstGeom prst="rect">
            <a:avLst/>
          </a:prstGeom>
          <a:gradFill flip="none" rotWithShape="1">
            <a:gsLst>
              <a:gs pos="38000">
                <a:srgbClr val="176FA2"/>
              </a:gs>
              <a:gs pos="0">
                <a:srgbClr val="74F4FF"/>
              </a:gs>
              <a:gs pos="100000">
                <a:srgbClr val="002060"/>
              </a:gs>
            </a:gsLst>
            <a:lin ang="16200000" scaled="0"/>
            <a:tileRect/>
          </a:gradFill>
          <a:ln w="9525" cap="flat" cmpd="sng" algn="ctr">
            <a:noFill/>
            <a:prstDash val="solid"/>
          </a:ln>
          <a:effectLst/>
        </p:spPr>
        <p:txBody>
          <a:bodyPr anchor="ctr"/>
          <a:lstStyle/>
          <a:p>
            <a:pPr algn="ctr">
              <a:defRPr/>
            </a:pPr>
            <a:endParaRPr lang="da-DK" kern="0">
              <a:solidFill>
                <a:sysClr val="window" lastClr="FFFFFF"/>
              </a:solidFill>
              <a:latin typeface="Calibri"/>
              <a:cs typeface="ＭＳ Ｐゴシック" pitchFamily="-108" charset="-128"/>
            </a:endParaRPr>
          </a:p>
        </p:txBody>
      </p:sp>
      <p:sp>
        <p:nvSpPr>
          <p:cNvPr id="14" name="Rectangle 13"/>
          <p:cNvSpPr/>
          <p:nvPr/>
        </p:nvSpPr>
        <p:spPr>
          <a:xfrm>
            <a:off x="1139240" y="1346560"/>
            <a:ext cx="6801303" cy="461665"/>
          </a:xfrm>
          <a:prstGeom prst="rect">
            <a:avLst/>
          </a:prstGeom>
        </p:spPr>
        <p:txBody>
          <a:bodyPr wrap="square">
            <a:spAutoFit/>
          </a:bodyPr>
          <a:lstStyle/>
          <a:p>
            <a:pPr algn="ctr"/>
            <a:r>
              <a:rPr lang="en-US" sz="2400" b="1" dirty="0">
                <a:solidFill>
                  <a:schemeClr val="accent1">
                    <a:lumMod val="50000"/>
                  </a:schemeClr>
                </a:solidFill>
                <a:latin typeface="Arial" panose="020B0604020202020204" pitchFamily="34" charset="0"/>
                <a:cs typeface="Arial" panose="020B0604020202020204" pitchFamily="34" charset="0"/>
              </a:rPr>
              <a:t>Challenges and Risks</a:t>
            </a:r>
          </a:p>
        </p:txBody>
      </p:sp>
      <p:pic>
        <p:nvPicPr>
          <p:cNvPr id="20" name="Picture 27"/>
          <p:cNvPicPr>
            <a:picLocks noChangeAspect="1" noChangeArrowheads="1"/>
          </p:cNvPicPr>
          <p:nvPr/>
        </p:nvPicPr>
        <p:blipFill>
          <a:blip r:embed="rId3"/>
          <a:srcRect t="13834" r="7463" b="8223"/>
          <a:stretch>
            <a:fillRect/>
          </a:stretch>
        </p:blipFill>
        <p:spPr bwMode="auto">
          <a:xfrm>
            <a:off x="1447667" y="1963737"/>
            <a:ext cx="6369051" cy="3778250"/>
          </a:xfrm>
          <a:prstGeom prst="rect">
            <a:avLst/>
          </a:prstGeom>
          <a:noFill/>
          <a:ln w="9525">
            <a:noFill/>
            <a:miter lim="800000"/>
            <a:headEnd/>
            <a:tailEnd/>
          </a:ln>
        </p:spPr>
      </p:pic>
      <p:pic>
        <p:nvPicPr>
          <p:cNvPr id="8" name="Picture 7" descr="C:\Users\Ray Kopitsch\Desktop\Conferences 2\GF-Test logo-1.jpg">
            <a:extLst>
              <a:ext uri="{FF2B5EF4-FFF2-40B4-BE49-F238E27FC236}">
                <a16:creationId xmlns:a16="http://schemas.microsoft.com/office/drawing/2014/main" id="{D649308A-4A3B-4951-A580-CF8AE72F4EB3}"/>
              </a:ext>
            </a:extLst>
          </p:cNvPr>
          <p:cNvPicPr/>
          <p:nvPr/>
        </p:nvPicPr>
        <p:blipFill>
          <a:blip r:embed="rId4" cstate="print"/>
          <a:srcRect/>
          <a:stretch>
            <a:fillRect/>
          </a:stretch>
        </p:blipFill>
        <p:spPr bwMode="auto">
          <a:xfrm>
            <a:off x="3175" y="29213"/>
            <a:ext cx="1677670" cy="63563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688599" y="3757256"/>
            <a:ext cx="7920142" cy="2339102"/>
          </a:xfrm>
          <a:prstGeom prst="rect">
            <a:avLst/>
          </a:prstGeom>
          <a:solidFill>
            <a:schemeClr val="bg1"/>
          </a:solidFill>
        </p:spPr>
        <p:txBody>
          <a:bodyPr wrap="square">
            <a:spAutoFit/>
          </a:bodyPr>
          <a:lstStyle/>
          <a:p>
            <a:pPr marL="0" marR="0"/>
            <a:r>
              <a:rPr lang="en-US" b="1" dirty="0">
                <a:latin typeface="+mj-lt"/>
                <a:ea typeface="Calibri"/>
              </a:rPr>
              <a:t>Provincial laws with respect to engaging an agency not licensed in Ontario are very clear…</a:t>
            </a:r>
          </a:p>
          <a:p>
            <a:pPr marL="0" marR="0"/>
            <a:endParaRPr lang="en-US" b="1" dirty="0">
              <a:latin typeface="+mj-lt"/>
              <a:ea typeface="Calibri"/>
            </a:endParaRPr>
          </a:p>
          <a:p>
            <a:pPr marL="0" marR="0"/>
            <a:r>
              <a:rPr lang="en-US" b="1" dirty="0">
                <a:latin typeface="+mj-lt"/>
                <a:ea typeface="Calibri"/>
              </a:rPr>
              <a:t>Other provincial laws require agencies to have an office </a:t>
            </a:r>
            <a:br>
              <a:rPr lang="en-US" b="1" dirty="0">
                <a:latin typeface="+mj-lt"/>
                <a:ea typeface="Calibri"/>
              </a:rPr>
            </a:br>
            <a:r>
              <a:rPr lang="en-US" b="1" dirty="0">
                <a:latin typeface="+mj-lt"/>
                <a:ea typeface="Calibri"/>
              </a:rPr>
              <a:t>within the providence.</a:t>
            </a:r>
          </a:p>
          <a:p>
            <a:pPr marL="0" marR="0"/>
            <a:endParaRPr lang="en-US" b="1" dirty="0">
              <a:latin typeface="+mj-lt"/>
              <a:ea typeface="Calibri"/>
            </a:endParaRPr>
          </a:p>
          <a:p>
            <a:pPr marL="0" marR="0"/>
            <a:r>
              <a:rPr lang="en-US" b="1" dirty="0">
                <a:latin typeface="+mj-lt"/>
                <a:ea typeface="Calibri"/>
              </a:rPr>
              <a:t>Penalties up to $250,000</a:t>
            </a:r>
          </a:p>
          <a:p>
            <a:pPr marL="0" marR="0">
              <a:spcBef>
                <a:spcPts val="0"/>
              </a:spcBef>
              <a:spcAft>
                <a:spcPts val="2890"/>
              </a:spcAft>
            </a:pPr>
            <a:r>
              <a:rPr lang="en-US" sz="2000" b="1" dirty="0">
                <a:latin typeface="+mj-lt"/>
                <a:ea typeface="Calibri"/>
              </a:rPr>
              <a:t> </a:t>
            </a:r>
            <a:endParaRPr lang="en-US" dirty="0">
              <a:latin typeface="+mj-lt"/>
              <a:ea typeface="Calibri"/>
            </a:endParaRPr>
          </a:p>
        </p:txBody>
      </p:sp>
      <p:sp>
        <p:nvSpPr>
          <p:cNvPr id="5" name="Rektangel 108"/>
          <p:cNvSpPr/>
          <p:nvPr/>
        </p:nvSpPr>
        <p:spPr bwMode="auto">
          <a:xfrm>
            <a:off x="-3175" y="6172200"/>
            <a:ext cx="9147175" cy="706438"/>
          </a:xfrm>
          <a:prstGeom prst="rect">
            <a:avLst/>
          </a:prstGeom>
          <a:gradFill rotWithShape="1">
            <a:gsLst>
              <a:gs pos="0">
                <a:srgbClr val="E6E6E6">
                  <a:lumMod val="25000"/>
                </a:srgbClr>
              </a:gs>
              <a:gs pos="100000">
                <a:srgbClr val="E6E6E6">
                  <a:lumMod val="10000"/>
                </a:srgbClr>
              </a:gs>
            </a:gsLst>
            <a:lin ang="16200000" scaled="0"/>
          </a:gradFill>
          <a:ln w="9525" cap="flat" cmpd="sng" algn="ctr">
            <a:solidFill>
              <a:srgbClr val="E6E6E6">
                <a:lumMod val="10000"/>
              </a:srgbClr>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cs typeface="ＭＳ Ｐゴシック" pitchFamily="-108" charset="-128"/>
            </a:endParaRPr>
          </a:p>
        </p:txBody>
      </p:sp>
      <p:sp>
        <p:nvSpPr>
          <p:cNvPr id="6" name="Rektangel 110"/>
          <p:cNvSpPr/>
          <p:nvPr/>
        </p:nvSpPr>
        <p:spPr bwMode="auto">
          <a:xfrm>
            <a:off x="0" y="6202363"/>
            <a:ext cx="9144000" cy="212725"/>
          </a:xfrm>
          <a:prstGeom prst="rect">
            <a:avLst/>
          </a:prstGeom>
          <a:gradFill flip="none" rotWithShape="1">
            <a:gsLst>
              <a:gs pos="38000">
                <a:srgbClr val="176FA2"/>
              </a:gs>
              <a:gs pos="0">
                <a:srgbClr val="74F4FF"/>
              </a:gs>
              <a:gs pos="100000">
                <a:srgbClr val="002060"/>
              </a:gs>
            </a:gsLst>
            <a:lin ang="16200000" scaled="0"/>
            <a:tileRect/>
          </a:gradFill>
          <a:ln w="9525" cap="flat" cmpd="sng" algn="ctr">
            <a:noFill/>
            <a:prstDash val="solid"/>
          </a:ln>
          <a:effectLst/>
        </p:spPr>
        <p:txBody>
          <a:bodyPr anchor="ctr"/>
          <a:lstStyle/>
          <a:p>
            <a:pPr algn="ctr">
              <a:defRPr/>
            </a:pPr>
            <a:endParaRPr lang="da-DK" kern="0">
              <a:solidFill>
                <a:sysClr val="window" lastClr="FFFFFF"/>
              </a:solidFill>
              <a:latin typeface="Calibri"/>
              <a:cs typeface="ＭＳ Ｐゴシック" pitchFamily="-108" charset="-128"/>
            </a:endParaRPr>
          </a:p>
        </p:txBody>
      </p:sp>
      <p:pic>
        <p:nvPicPr>
          <p:cNvPr id="1028" name="Picture 4" descr="https://encrypted-tbn2.gstatic.com/images?q=tbn:ANd9GcQzioOzKRGbU1pjp2CdRt_-OeNbR_ICt19njJamhBhT_vRtsVKX"/>
          <p:cNvPicPr>
            <a:picLocks noChangeAspect="1" noChangeArrowheads="1"/>
          </p:cNvPicPr>
          <p:nvPr/>
        </p:nvPicPr>
        <p:blipFill>
          <a:blip r:embed="rId3"/>
          <a:srcRect/>
          <a:stretch>
            <a:fillRect/>
          </a:stretch>
        </p:blipFill>
        <p:spPr bwMode="auto">
          <a:xfrm>
            <a:off x="7334249" y="4304727"/>
            <a:ext cx="1647825" cy="1647825"/>
          </a:xfrm>
          <a:prstGeom prst="rect">
            <a:avLst/>
          </a:prstGeom>
          <a:noFill/>
        </p:spPr>
      </p:pic>
      <p:sp>
        <p:nvSpPr>
          <p:cNvPr id="18" name="TextBox 17"/>
          <p:cNvSpPr txBox="1"/>
          <p:nvPr/>
        </p:nvSpPr>
        <p:spPr>
          <a:xfrm>
            <a:off x="2836064" y="2950640"/>
            <a:ext cx="5922927" cy="646331"/>
          </a:xfrm>
          <a:prstGeom prst="rect">
            <a:avLst/>
          </a:prstGeom>
          <a:noFill/>
        </p:spPr>
        <p:txBody>
          <a:bodyPr wrap="square" rtlCol="0">
            <a:spAutoFit/>
          </a:bodyPr>
          <a:lstStyle/>
          <a:p>
            <a:pPr algn="ctr"/>
            <a:r>
              <a:rPr lang="en-US" i="1" dirty="0">
                <a:latin typeface="+mn-lt"/>
              </a:rPr>
              <a:t>“A common misconception in the U.S. is that accounts  located in Canada are not international accounts.”</a:t>
            </a:r>
          </a:p>
        </p:txBody>
      </p:sp>
      <p:sp>
        <p:nvSpPr>
          <p:cNvPr id="15" name="Rectangle 14"/>
          <p:cNvSpPr/>
          <p:nvPr/>
        </p:nvSpPr>
        <p:spPr>
          <a:xfrm>
            <a:off x="-2602818" y="3869473"/>
            <a:ext cx="5639603" cy="261610"/>
          </a:xfrm>
          <a:prstGeom prst="rect">
            <a:avLst/>
          </a:prstGeom>
        </p:spPr>
        <p:txBody>
          <a:bodyPr wrap="square">
            <a:spAutoFit/>
          </a:bodyPr>
          <a:lstStyle/>
          <a:p>
            <a:pPr marL="0" marR="0"/>
            <a:r>
              <a:rPr lang="en-US" sz="1100" dirty="0">
                <a:latin typeface="Calibri" pitchFamily="34" charset="0"/>
                <a:ea typeface="Calibri"/>
              </a:rPr>
              <a:t> </a:t>
            </a:r>
          </a:p>
        </p:txBody>
      </p:sp>
      <p:pic>
        <p:nvPicPr>
          <p:cNvPr id="1031" name="Picture 7" descr="C:\Users\Cathy\AppData\Local\Microsoft\Windows\Temporary Internet Files\Content.IE5\6FOL67Z6\MC900001200[1].wmf"/>
          <p:cNvPicPr>
            <a:picLocks noChangeAspect="1" noChangeArrowheads="1"/>
          </p:cNvPicPr>
          <p:nvPr/>
        </p:nvPicPr>
        <p:blipFill>
          <a:blip r:embed="rId4"/>
          <a:srcRect/>
          <a:stretch>
            <a:fillRect/>
          </a:stretch>
        </p:blipFill>
        <p:spPr bwMode="auto">
          <a:xfrm>
            <a:off x="688599" y="2049127"/>
            <a:ext cx="2047103" cy="103189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0" name="TextBox 19"/>
          <p:cNvSpPr txBox="1"/>
          <p:nvPr/>
        </p:nvSpPr>
        <p:spPr>
          <a:xfrm>
            <a:off x="3250580" y="2422776"/>
            <a:ext cx="1689410" cy="400110"/>
          </a:xfrm>
          <a:prstGeom prst="rect">
            <a:avLst/>
          </a:prstGeom>
          <a:noFill/>
        </p:spPr>
        <p:txBody>
          <a:bodyPr wrap="square" rtlCol="0">
            <a:spAutoFit/>
          </a:bodyPr>
          <a:lstStyle/>
          <a:p>
            <a:pPr algn="ctr"/>
            <a:r>
              <a:rPr lang="en-US" sz="2000" b="1" dirty="0">
                <a:latin typeface="+mn-lt"/>
              </a:rPr>
              <a:t>CANADA</a:t>
            </a:r>
            <a:endParaRPr lang="en-US" b="1" dirty="0">
              <a:latin typeface="+mn-lt"/>
            </a:endParaRPr>
          </a:p>
        </p:txBody>
      </p:sp>
      <p:sp>
        <p:nvSpPr>
          <p:cNvPr id="16" name="Rectangle 15"/>
          <p:cNvSpPr/>
          <p:nvPr/>
        </p:nvSpPr>
        <p:spPr>
          <a:xfrm>
            <a:off x="2889489" y="1075216"/>
            <a:ext cx="3365024" cy="461665"/>
          </a:xfrm>
          <a:prstGeom prst="rect">
            <a:avLst/>
          </a:prstGeom>
        </p:spPr>
        <p:txBody>
          <a:bodyPr wrap="none">
            <a:spAutoFit/>
          </a:bodyPr>
          <a:lstStyle/>
          <a:p>
            <a:pPr algn="ctr"/>
            <a:r>
              <a:rPr lang="en-US" sz="2400" b="1" dirty="0">
                <a:solidFill>
                  <a:schemeClr val="accent1">
                    <a:lumMod val="50000"/>
                  </a:schemeClr>
                </a:solidFill>
                <a:latin typeface="Arial" panose="020B0604020202020204" pitchFamily="34" charset="0"/>
                <a:cs typeface="Arial" panose="020B0604020202020204" pitchFamily="34" charset="0"/>
              </a:rPr>
              <a:t>Challenges and Risks</a:t>
            </a:r>
          </a:p>
        </p:txBody>
      </p:sp>
      <p:sp>
        <p:nvSpPr>
          <p:cNvPr id="21" name="Rectangle 20"/>
          <p:cNvSpPr/>
          <p:nvPr/>
        </p:nvSpPr>
        <p:spPr>
          <a:xfrm>
            <a:off x="3961782" y="1536881"/>
            <a:ext cx="1492716" cy="369332"/>
          </a:xfrm>
          <a:prstGeom prst="rect">
            <a:avLst/>
          </a:prstGeom>
        </p:spPr>
        <p:txBody>
          <a:bodyPr wrap="none">
            <a:spAutoFit/>
          </a:bodyPr>
          <a:lstStyle/>
          <a:p>
            <a:r>
              <a:rPr lang="en-US" b="1" dirty="0">
                <a:solidFill>
                  <a:schemeClr val="accent1">
                    <a:lumMod val="50000"/>
                  </a:schemeClr>
                </a:solidFill>
              </a:rPr>
              <a:t>Compliance</a:t>
            </a:r>
            <a:endParaRPr lang="en-US" dirty="0">
              <a:solidFill>
                <a:schemeClr val="accent1">
                  <a:lumMod val="50000"/>
                </a:schemeClr>
              </a:solidFill>
            </a:endParaRPr>
          </a:p>
        </p:txBody>
      </p:sp>
      <p:pic>
        <p:nvPicPr>
          <p:cNvPr id="17" name="Picture 16" descr="C:\Users\Ray Kopitsch\Desktop\Conferences 2\GF-Test logo-1.jpg">
            <a:extLst>
              <a:ext uri="{FF2B5EF4-FFF2-40B4-BE49-F238E27FC236}">
                <a16:creationId xmlns:a16="http://schemas.microsoft.com/office/drawing/2014/main" id="{7FFF8754-09FC-4E31-BED1-3027A3D6F7BA}"/>
              </a:ext>
            </a:extLst>
          </p:cNvPr>
          <p:cNvPicPr/>
          <p:nvPr/>
        </p:nvPicPr>
        <p:blipFill>
          <a:blip r:embed="rId5" cstate="print"/>
          <a:srcRect/>
          <a:stretch>
            <a:fillRect/>
          </a:stretch>
        </p:blipFill>
        <p:spPr bwMode="auto">
          <a:xfrm>
            <a:off x="3175" y="29213"/>
            <a:ext cx="1677670" cy="63563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 calcmode="lin" valueType="num">
                                      <p:cBhvr additive="base">
                                        <p:cTn id="12" dur="10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9">
                                            <p:txEl>
                                              <p:pRg st="2" end="2"/>
                                            </p:txEl>
                                          </p:spTgt>
                                        </p:tgtEl>
                                        <p:attrNameLst>
                                          <p:attrName>style.visibility</p:attrName>
                                        </p:attrNameLst>
                                      </p:cBhvr>
                                      <p:to>
                                        <p:strVal val="visible"/>
                                      </p:to>
                                    </p:set>
                                    <p:anim calcmode="lin" valueType="num">
                                      <p:cBhvr additive="base">
                                        <p:cTn id="18" dur="1000" fill="hold"/>
                                        <p:tgtEl>
                                          <p:spTgt spid="19">
                                            <p:txEl>
                                              <p:pRg st="2" end="2"/>
                                            </p:txEl>
                                          </p:spTgt>
                                        </p:tgtEl>
                                        <p:attrNameLst>
                                          <p:attrName>ppt_x</p:attrName>
                                        </p:attrNameLst>
                                      </p:cBhvr>
                                      <p:tavLst>
                                        <p:tav tm="0">
                                          <p:val>
                                            <p:strVal val="0-#ppt_w/2"/>
                                          </p:val>
                                        </p:tav>
                                        <p:tav tm="100000">
                                          <p:val>
                                            <p:strVal val="#ppt_x"/>
                                          </p:val>
                                        </p:tav>
                                      </p:tavLst>
                                    </p:anim>
                                    <p:anim calcmode="lin" valueType="num">
                                      <p:cBhvr additive="base">
                                        <p:cTn id="19" dur="1000" fill="hold"/>
                                        <p:tgtEl>
                                          <p:spTgt spid="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19">
                                            <p:txEl>
                                              <p:pRg st="4" end="4"/>
                                            </p:txEl>
                                          </p:spTgt>
                                        </p:tgtEl>
                                        <p:attrNameLst>
                                          <p:attrName>style.visibility</p:attrName>
                                        </p:attrNameLst>
                                      </p:cBhvr>
                                      <p:to>
                                        <p:strVal val="visible"/>
                                      </p:to>
                                    </p:set>
                                    <p:anim calcmode="lin" valueType="num">
                                      <p:cBhvr additive="base">
                                        <p:cTn id="24" dur="1000" fill="hold"/>
                                        <p:tgtEl>
                                          <p:spTgt spid="19">
                                            <p:txEl>
                                              <p:pRg st="4" end="4"/>
                                            </p:txEl>
                                          </p:spTgt>
                                        </p:tgtEl>
                                        <p:attrNameLst>
                                          <p:attrName>ppt_x</p:attrName>
                                        </p:attrNameLst>
                                      </p:cBhvr>
                                      <p:tavLst>
                                        <p:tav tm="0">
                                          <p:val>
                                            <p:strVal val="0-#ppt_w/2"/>
                                          </p:val>
                                        </p:tav>
                                        <p:tav tm="100000">
                                          <p:val>
                                            <p:strVal val="#ppt_x"/>
                                          </p:val>
                                        </p:tav>
                                      </p:tavLst>
                                    </p:anim>
                                    <p:anim calcmode="lin" valueType="num">
                                      <p:cBhvr additive="base">
                                        <p:cTn id="25" dur="1000" fill="hold"/>
                                        <p:tgtEl>
                                          <p:spTgt spid="1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solidFill>
                  <a:srgbClr val="002060"/>
                </a:solidFill>
                <a:latin typeface="Arial" panose="020B0604020202020204" pitchFamily="34" charset="0"/>
                <a:cs typeface="Arial" panose="020B0604020202020204" pitchFamily="34" charset="0"/>
              </a:rPr>
              <a:t>International Collections</a:t>
            </a:r>
          </a:p>
        </p:txBody>
      </p:sp>
      <p:sp>
        <p:nvSpPr>
          <p:cNvPr id="3" name="Content Placeholder 2"/>
          <p:cNvSpPr>
            <a:spLocks noGrp="1"/>
          </p:cNvSpPr>
          <p:nvPr>
            <p:ph idx="1"/>
          </p:nvPr>
        </p:nvSpPr>
        <p:spPr>
          <a:xfrm>
            <a:off x="457200" y="1585686"/>
            <a:ext cx="8229600" cy="4525963"/>
          </a:xfrm>
        </p:spPr>
        <p:txBody>
          <a:bodyPr/>
          <a:lstStyle/>
          <a:p>
            <a:r>
              <a:rPr lang="en-US" sz="1800" dirty="0">
                <a:latin typeface="Arial" panose="020B0604020202020204" pitchFamily="34" charset="0"/>
                <a:cs typeface="Arial" panose="020B0604020202020204" pitchFamily="34" charset="0"/>
              </a:rPr>
              <a:t>Why Do Students Fail to Pay</a:t>
            </a:r>
          </a:p>
          <a:p>
            <a:endParaRPr lang="en-US" dirty="0"/>
          </a:p>
          <a:p>
            <a:pPr lvl="1"/>
            <a:r>
              <a:rPr lang="en-US" sz="1800" dirty="0">
                <a:latin typeface="Arial" panose="020B0604020202020204" pitchFamily="34" charset="0"/>
                <a:cs typeface="Arial" panose="020B0604020202020204" pitchFamily="34" charset="0"/>
              </a:rPr>
              <a:t>Lack of understanding</a:t>
            </a:r>
          </a:p>
          <a:p>
            <a:pPr lvl="1"/>
            <a:endParaRPr lang="en-US" sz="1800" dirty="0">
              <a:latin typeface="Arial" panose="020B0604020202020204" pitchFamily="34" charset="0"/>
              <a:cs typeface="Arial" panose="020B0604020202020204" pitchFamily="34" charset="0"/>
            </a:endParaRPr>
          </a:p>
          <a:p>
            <a:pPr lvl="1"/>
            <a:r>
              <a:rPr lang="en-US" sz="1800" dirty="0">
                <a:latin typeface="Arial" panose="020B0604020202020204" pitchFamily="34" charset="0"/>
                <a:cs typeface="Arial" panose="020B0604020202020204" pitchFamily="34" charset="0"/>
              </a:rPr>
              <a:t>Communications breakdowns/failures</a:t>
            </a:r>
          </a:p>
          <a:p>
            <a:pPr lvl="1"/>
            <a:endParaRPr lang="en-US" sz="1800" dirty="0">
              <a:latin typeface="Arial" panose="020B0604020202020204" pitchFamily="34" charset="0"/>
              <a:cs typeface="Arial" panose="020B0604020202020204" pitchFamily="34" charset="0"/>
            </a:endParaRPr>
          </a:p>
          <a:p>
            <a:pPr lvl="1"/>
            <a:r>
              <a:rPr lang="en-US" sz="1800" dirty="0">
                <a:latin typeface="Arial" panose="020B0604020202020204" pitchFamily="34" charset="0"/>
                <a:cs typeface="Arial" panose="020B0604020202020204" pitchFamily="34" charset="0"/>
              </a:rPr>
              <a:t>Financial difficulties (Is the money seasoned to qualify for a Visa?)</a:t>
            </a:r>
          </a:p>
          <a:p>
            <a:pPr marL="457200" lvl="1" indent="0">
              <a:buNone/>
            </a:pPr>
            <a:endParaRPr lang="en-US" sz="1800" dirty="0">
              <a:latin typeface="Arial" panose="020B0604020202020204" pitchFamily="34" charset="0"/>
              <a:cs typeface="Arial" panose="020B0604020202020204" pitchFamily="34" charset="0"/>
            </a:endParaRPr>
          </a:p>
          <a:p>
            <a:pPr lvl="1"/>
            <a:r>
              <a:rPr lang="en-US" sz="1800" dirty="0">
                <a:latin typeface="Arial" panose="020B0604020202020204" pitchFamily="34" charset="0"/>
                <a:cs typeface="Arial" panose="020B0604020202020204" pitchFamily="34" charset="0"/>
              </a:rPr>
              <a:t>Institutional issues/problems</a:t>
            </a:r>
          </a:p>
          <a:p>
            <a:pPr lvl="1"/>
            <a:endParaRPr lang="en-US" sz="1800" dirty="0">
              <a:latin typeface="Arial" panose="020B0604020202020204" pitchFamily="34" charset="0"/>
              <a:cs typeface="Arial" panose="020B0604020202020204" pitchFamily="34" charset="0"/>
            </a:endParaRPr>
          </a:p>
          <a:p>
            <a:pPr lvl="1"/>
            <a:r>
              <a:rPr lang="en-US" sz="1800" dirty="0">
                <a:latin typeface="Arial" panose="020B0604020202020204" pitchFamily="34" charset="0"/>
                <a:cs typeface="Arial" panose="020B0604020202020204" pitchFamily="34" charset="0"/>
              </a:rPr>
              <a:t>Fee on Fee</a:t>
            </a:r>
          </a:p>
        </p:txBody>
      </p:sp>
      <p:pic>
        <p:nvPicPr>
          <p:cNvPr id="5" name="Picture 4" descr="C:\Users\Ray Kopitsch\Desktop\Conferences 2\GF-Test logo-1.jpg">
            <a:extLst>
              <a:ext uri="{FF2B5EF4-FFF2-40B4-BE49-F238E27FC236}">
                <a16:creationId xmlns:a16="http://schemas.microsoft.com/office/drawing/2014/main" id="{ABD7C45E-8F57-40C5-9C6E-299861CB562A}"/>
              </a:ext>
            </a:extLst>
          </p:cNvPr>
          <p:cNvPicPr/>
          <p:nvPr/>
        </p:nvPicPr>
        <p:blipFill>
          <a:blip r:embed="rId2" cstate="print"/>
          <a:srcRect/>
          <a:stretch>
            <a:fillRect/>
          </a:stretch>
        </p:blipFill>
        <p:spPr bwMode="auto">
          <a:xfrm>
            <a:off x="3175" y="29213"/>
            <a:ext cx="1677670" cy="635635"/>
          </a:xfrm>
          <a:prstGeom prst="rect">
            <a:avLst/>
          </a:prstGeom>
          <a:noFill/>
          <a:ln w="9525">
            <a:noFill/>
            <a:miter lim="800000"/>
            <a:headEnd/>
            <a:tailEnd/>
          </a:ln>
        </p:spPr>
      </p:pic>
      <p:sp>
        <p:nvSpPr>
          <p:cNvPr id="6" name="Rektangel 108">
            <a:extLst>
              <a:ext uri="{FF2B5EF4-FFF2-40B4-BE49-F238E27FC236}">
                <a16:creationId xmlns:a16="http://schemas.microsoft.com/office/drawing/2014/main" id="{49CDF399-7861-4B41-8459-2B0C61976905}"/>
              </a:ext>
            </a:extLst>
          </p:cNvPr>
          <p:cNvSpPr/>
          <p:nvPr/>
        </p:nvSpPr>
        <p:spPr bwMode="auto">
          <a:xfrm>
            <a:off x="-3175" y="6172200"/>
            <a:ext cx="9147175" cy="706438"/>
          </a:xfrm>
          <a:prstGeom prst="rect">
            <a:avLst/>
          </a:prstGeom>
          <a:gradFill rotWithShape="1">
            <a:gsLst>
              <a:gs pos="0">
                <a:srgbClr val="E6E6E6">
                  <a:lumMod val="25000"/>
                </a:srgbClr>
              </a:gs>
              <a:gs pos="100000">
                <a:srgbClr val="E6E6E6">
                  <a:lumMod val="10000"/>
                </a:srgbClr>
              </a:gs>
            </a:gsLst>
            <a:lin ang="16200000" scaled="0"/>
          </a:gradFill>
          <a:ln w="9525" cap="flat" cmpd="sng" algn="ctr">
            <a:solidFill>
              <a:srgbClr val="E6E6E6">
                <a:lumMod val="10000"/>
              </a:srgbClr>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cs typeface="ＭＳ Ｐゴシック" pitchFamily="-108" charset="-128"/>
            </a:endParaRPr>
          </a:p>
        </p:txBody>
      </p:sp>
      <p:sp>
        <p:nvSpPr>
          <p:cNvPr id="7" name="Rektangel 110">
            <a:extLst>
              <a:ext uri="{FF2B5EF4-FFF2-40B4-BE49-F238E27FC236}">
                <a16:creationId xmlns:a16="http://schemas.microsoft.com/office/drawing/2014/main" id="{26A0F14F-A10B-4D2A-B724-69BECF1A8534}"/>
              </a:ext>
            </a:extLst>
          </p:cNvPr>
          <p:cNvSpPr/>
          <p:nvPr/>
        </p:nvSpPr>
        <p:spPr bwMode="auto">
          <a:xfrm>
            <a:off x="0" y="6202363"/>
            <a:ext cx="9144000" cy="212725"/>
          </a:xfrm>
          <a:prstGeom prst="rect">
            <a:avLst/>
          </a:prstGeom>
          <a:gradFill flip="none" rotWithShape="1">
            <a:gsLst>
              <a:gs pos="38000">
                <a:srgbClr val="176FA2"/>
              </a:gs>
              <a:gs pos="0">
                <a:srgbClr val="74F4FF"/>
              </a:gs>
              <a:gs pos="100000">
                <a:srgbClr val="002060"/>
              </a:gs>
            </a:gsLst>
            <a:lin ang="16200000" scaled="0"/>
            <a:tileRect/>
          </a:gradFill>
          <a:ln w="9525" cap="flat" cmpd="sng" algn="ctr">
            <a:noFill/>
            <a:prstDash val="solid"/>
          </a:ln>
          <a:effectLst/>
        </p:spPr>
        <p:txBody>
          <a:bodyPr anchor="ctr"/>
          <a:lstStyle/>
          <a:p>
            <a:pPr algn="ctr">
              <a:defRPr/>
            </a:pPr>
            <a:endParaRPr lang="da-DK" kern="0">
              <a:solidFill>
                <a:sysClr val="window" lastClr="FFFFFF"/>
              </a:solidFill>
              <a:latin typeface="Calibri"/>
              <a:cs typeface="ＭＳ Ｐゴシック" pitchFamily="-108" charset="-128"/>
            </a:endParaRPr>
          </a:p>
        </p:txBody>
      </p:sp>
    </p:spTree>
    <p:extLst>
      <p:ext uri="{BB962C8B-B14F-4D97-AF65-F5344CB8AC3E}">
        <p14:creationId xmlns:p14="http://schemas.microsoft.com/office/powerpoint/2010/main" val="4162399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2400" b="1" dirty="0">
                <a:solidFill>
                  <a:srgbClr val="002060"/>
                </a:solidFill>
                <a:latin typeface="Arial" panose="020B0604020202020204" pitchFamily="34" charset="0"/>
                <a:cs typeface="Arial" panose="020B0604020202020204" pitchFamily="34" charset="0"/>
              </a:rPr>
              <a:t>International Collections – Lack of Understanding</a:t>
            </a:r>
          </a:p>
        </p:txBody>
      </p:sp>
      <p:sp>
        <p:nvSpPr>
          <p:cNvPr id="3" name="Content Placeholder 2"/>
          <p:cNvSpPr>
            <a:spLocks noGrp="1"/>
          </p:cNvSpPr>
          <p:nvPr>
            <p:ph idx="1"/>
          </p:nvPr>
        </p:nvSpPr>
        <p:spPr/>
        <p:txBody>
          <a:bodyPr/>
          <a:lstStyle/>
          <a:p>
            <a:endParaRPr lang="en-US" sz="24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What are expectations for making payments</a:t>
            </a:r>
            <a:r>
              <a:rPr lang="en-US" sz="2400" dirty="0">
                <a:latin typeface="Arial" panose="020B0604020202020204" pitchFamily="34" charset="0"/>
                <a:cs typeface="Arial" panose="020B0604020202020204" pitchFamily="34" charset="0"/>
              </a:rPr>
              <a:t>?</a:t>
            </a:r>
            <a:endParaRPr lang="en-US" dirty="0"/>
          </a:p>
          <a:p>
            <a:pPr lvl="2"/>
            <a:r>
              <a:rPr lang="en-US" sz="1800" dirty="0">
                <a:latin typeface="Arial" panose="020B0604020202020204" pitchFamily="34" charset="0"/>
                <a:cs typeface="Arial" panose="020B0604020202020204" pitchFamily="34" charset="0"/>
              </a:rPr>
              <a:t>When?</a:t>
            </a:r>
          </a:p>
          <a:p>
            <a:pPr lvl="2"/>
            <a:r>
              <a:rPr lang="en-US" sz="1800" dirty="0">
                <a:latin typeface="Arial" panose="020B0604020202020204" pitchFamily="34" charset="0"/>
                <a:cs typeface="Arial" panose="020B0604020202020204" pitchFamily="34" charset="0"/>
              </a:rPr>
              <a:t>Where?</a:t>
            </a:r>
          </a:p>
          <a:p>
            <a:pPr lvl="2"/>
            <a:r>
              <a:rPr lang="en-US" sz="1800" dirty="0">
                <a:latin typeface="Arial" panose="020B0604020202020204" pitchFamily="34" charset="0"/>
                <a:cs typeface="Arial" panose="020B0604020202020204" pitchFamily="34" charset="0"/>
              </a:rPr>
              <a:t>How?</a:t>
            </a:r>
          </a:p>
          <a:p>
            <a:r>
              <a:rPr lang="en-US" sz="2000" dirty="0">
                <a:latin typeface="Arial" panose="020B0604020202020204" pitchFamily="34" charset="0"/>
                <a:cs typeface="Arial" panose="020B0604020202020204" pitchFamily="34" charset="0"/>
              </a:rPr>
              <a:t>Who’s Involved</a:t>
            </a:r>
            <a:r>
              <a:rPr lang="en-US" sz="1800" dirty="0">
                <a:latin typeface="Arial" panose="020B0604020202020204" pitchFamily="34" charset="0"/>
                <a:cs typeface="Arial" panose="020B0604020202020204" pitchFamily="34" charset="0"/>
              </a:rPr>
              <a:t>?</a:t>
            </a:r>
          </a:p>
          <a:p>
            <a:pPr lvl="1"/>
            <a:r>
              <a:rPr lang="en-US" sz="1800" dirty="0">
                <a:latin typeface="Arial" panose="020B0604020202020204" pitchFamily="34" charset="0"/>
                <a:cs typeface="Arial" panose="020B0604020202020204" pitchFamily="34" charset="0"/>
              </a:rPr>
              <a:t>Students</a:t>
            </a:r>
          </a:p>
          <a:p>
            <a:pPr lvl="1"/>
            <a:r>
              <a:rPr lang="en-US" sz="1800" dirty="0">
                <a:latin typeface="Arial" panose="020B0604020202020204" pitchFamily="34" charset="0"/>
                <a:cs typeface="Arial" panose="020B0604020202020204" pitchFamily="34" charset="0"/>
              </a:rPr>
              <a:t>Parents</a:t>
            </a:r>
          </a:p>
          <a:p>
            <a:pPr lvl="1"/>
            <a:r>
              <a:rPr lang="en-US" sz="1800" dirty="0">
                <a:latin typeface="Arial" panose="020B0604020202020204" pitchFamily="34" charset="0"/>
                <a:cs typeface="Arial" panose="020B0604020202020204" pitchFamily="34" charset="0"/>
              </a:rPr>
              <a:t>Third parties</a:t>
            </a:r>
          </a:p>
          <a:p>
            <a:pPr lvl="2"/>
            <a:r>
              <a:rPr lang="en-US" sz="1800" dirty="0">
                <a:latin typeface="Arial" panose="020B0604020202020204" pitchFamily="34" charset="0"/>
                <a:cs typeface="Arial" panose="020B0604020202020204" pitchFamily="34" charset="0"/>
              </a:rPr>
              <a:t>Governments</a:t>
            </a:r>
          </a:p>
          <a:p>
            <a:pPr lvl="2"/>
            <a:r>
              <a:rPr lang="en-US" sz="1800" dirty="0">
                <a:latin typeface="Arial" panose="020B0604020202020204" pitchFamily="34" charset="0"/>
                <a:cs typeface="Arial" panose="020B0604020202020204" pitchFamily="34" charset="0"/>
              </a:rPr>
              <a:t>Relatives</a:t>
            </a:r>
          </a:p>
          <a:p>
            <a:pPr lvl="2"/>
            <a:r>
              <a:rPr lang="en-US" sz="1800" dirty="0">
                <a:latin typeface="Arial" panose="020B0604020202020204" pitchFamily="34" charset="0"/>
                <a:cs typeface="Arial" panose="020B0604020202020204" pitchFamily="34" charset="0"/>
              </a:rPr>
              <a:t>Sponsors</a:t>
            </a:r>
          </a:p>
          <a:p>
            <a:pPr lvl="2"/>
            <a:endParaRPr lang="en-US" sz="1800" dirty="0">
              <a:latin typeface="Arial" panose="020B0604020202020204" pitchFamily="34" charset="0"/>
              <a:cs typeface="Arial" panose="020B0604020202020204" pitchFamily="34" charset="0"/>
            </a:endParaRPr>
          </a:p>
        </p:txBody>
      </p:sp>
      <p:pic>
        <p:nvPicPr>
          <p:cNvPr id="5" name="Picture 4" descr="C:\Users\Ray Kopitsch\Desktop\Conferences 2\GF-Test logo-1.jpg">
            <a:extLst>
              <a:ext uri="{FF2B5EF4-FFF2-40B4-BE49-F238E27FC236}">
                <a16:creationId xmlns:a16="http://schemas.microsoft.com/office/drawing/2014/main" id="{2D2A7965-FA25-45E3-ABD7-82E98713F1D7}"/>
              </a:ext>
            </a:extLst>
          </p:cNvPr>
          <p:cNvPicPr/>
          <p:nvPr/>
        </p:nvPicPr>
        <p:blipFill>
          <a:blip r:embed="rId2" cstate="print"/>
          <a:srcRect/>
          <a:stretch>
            <a:fillRect/>
          </a:stretch>
        </p:blipFill>
        <p:spPr bwMode="auto">
          <a:xfrm>
            <a:off x="3175" y="29213"/>
            <a:ext cx="1677670" cy="635635"/>
          </a:xfrm>
          <a:prstGeom prst="rect">
            <a:avLst/>
          </a:prstGeom>
          <a:noFill/>
          <a:ln w="9525">
            <a:noFill/>
            <a:miter lim="800000"/>
            <a:headEnd/>
            <a:tailEnd/>
          </a:ln>
        </p:spPr>
      </p:pic>
      <p:sp>
        <p:nvSpPr>
          <p:cNvPr id="6" name="Rektangel 108">
            <a:extLst>
              <a:ext uri="{FF2B5EF4-FFF2-40B4-BE49-F238E27FC236}">
                <a16:creationId xmlns:a16="http://schemas.microsoft.com/office/drawing/2014/main" id="{1CE819E4-64F6-4D40-BCA0-9E865A01F861}"/>
              </a:ext>
            </a:extLst>
          </p:cNvPr>
          <p:cNvSpPr/>
          <p:nvPr/>
        </p:nvSpPr>
        <p:spPr bwMode="auto">
          <a:xfrm>
            <a:off x="-3175" y="6172200"/>
            <a:ext cx="9147175" cy="706438"/>
          </a:xfrm>
          <a:prstGeom prst="rect">
            <a:avLst/>
          </a:prstGeom>
          <a:gradFill rotWithShape="1">
            <a:gsLst>
              <a:gs pos="0">
                <a:srgbClr val="E6E6E6">
                  <a:lumMod val="25000"/>
                </a:srgbClr>
              </a:gs>
              <a:gs pos="100000">
                <a:srgbClr val="E6E6E6">
                  <a:lumMod val="10000"/>
                </a:srgbClr>
              </a:gs>
            </a:gsLst>
            <a:lin ang="16200000" scaled="0"/>
          </a:gradFill>
          <a:ln w="9525" cap="flat" cmpd="sng" algn="ctr">
            <a:solidFill>
              <a:srgbClr val="E6E6E6">
                <a:lumMod val="10000"/>
              </a:srgbClr>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cs typeface="ＭＳ Ｐゴシック" pitchFamily="-108" charset="-128"/>
            </a:endParaRPr>
          </a:p>
        </p:txBody>
      </p:sp>
      <p:sp>
        <p:nvSpPr>
          <p:cNvPr id="7" name="Rektangel 110">
            <a:extLst>
              <a:ext uri="{FF2B5EF4-FFF2-40B4-BE49-F238E27FC236}">
                <a16:creationId xmlns:a16="http://schemas.microsoft.com/office/drawing/2014/main" id="{B923821F-8556-4050-B869-1F0E43D9F44E}"/>
              </a:ext>
            </a:extLst>
          </p:cNvPr>
          <p:cNvSpPr/>
          <p:nvPr/>
        </p:nvSpPr>
        <p:spPr bwMode="auto">
          <a:xfrm>
            <a:off x="0" y="6187849"/>
            <a:ext cx="9144000" cy="212725"/>
          </a:xfrm>
          <a:prstGeom prst="rect">
            <a:avLst/>
          </a:prstGeom>
          <a:gradFill flip="none" rotWithShape="1">
            <a:gsLst>
              <a:gs pos="38000">
                <a:srgbClr val="176FA2"/>
              </a:gs>
              <a:gs pos="0">
                <a:srgbClr val="74F4FF"/>
              </a:gs>
              <a:gs pos="100000">
                <a:srgbClr val="002060"/>
              </a:gs>
            </a:gsLst>
            <a:lin ang="16200000" scaled="0"/>
            <a:tileRect/>
          </a:gradFill>
          <a:ln w="9525" cap="flat" cmpd="sng" algn="ctr">
            <a:noFill/>
            <a:prstDash val="solid"/>
          </a:ln>
          <a:effectLst/>
        </p:spPr>
        <p:txBody>
          <a:bodyPr anchor="ctr"/>
          <a:lstStyle/>
          <a:p>
            <a:pPr algn="ctr">
              <a:defRPr/>
            </a:pPr>
            <a:endParaRPr lang="da-DK" kern="0">
              <a:solidFill>
                <a:sysClr val="window" lastClr="FFFFFF"/>
              </a:solidFill>
              <a:latin typeface="Calibri"/>
              <a:cs typeface="ＭＳ Ｐゴシック" pitchFamily="-108" charset="-128"/>
            </a:endParaRPr>
          </a:p>
        </p:txBody>
      </p:sp>
    </p:spTree>
    <p:extLst>
      <p:ext uri="{BB962C8B-B14F-4D97-AF65-F5344CB8AC3E}">
        <p14:creationId xmlns:p14="http://schemas.microsoft.com/office/powerpoint/2010/main" val="3387081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2400" b="1" dirty="0">
                <a:solidFill>
                  <a:srgbClr val="002060"/>
                </a:solidFill>
                <a:latin typeface="Arial" panose="020B0604020202020204" pitchFamily="34" charset="0"/>
                <a:cs typeface="Arial" panose="020B0604020202020204" pitchFamily="34" charset="0"/>
              </a:rPr>
              <a:t>International Collections – Lack of Understanding</a:t>
            </a:r>
          </a:p>
        </p:txBody>
      </p:sp>
      <p:sp>
        <p:nvSpPr>
          <p:cNvPr id="3" name="Content Placeholder 2"/>
          <p:cNvSpPr>
            <a:spLocks noGrp="1"/>
          </p:cNvSpPr>
          <p:nvPr>
            <p:ph idx="1"/>
          </p:nvPr>
        </p:nvSpPr>
        <p:spPr/>
        <p:txBody>
          <a:bodyPr/>
          <a:lstStyle/>
          <a:p>
            <a:endParaRPr lang="en-US" sz="24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Lack of coordination among offices</a:t>
            </a:r>
          </a:p>
          <a:p>
            <a:pPr lvl="1"/>
            <a:r>
              <a:rPr lang="en-US" sz="1800" dirty="0">
                <a:latin typeface="Arial" panose="020B0604020202020204" pitchFamily="34" charset="0"/>
                <a:cs typeface="Arial" panose="020B0604020202020204" pitchFamily="34" charset="0"/>
              </a:rPr>
              <a:t>Bursar/Student Accounts</a:t>
            </a:r>
          </a:p>
          <a:p>
            <a:pPr lvl="1"/>
            <a:r>
              <a:rPr lang="en-US" sz="1800" dirty="0">
                <a:latin typeface="Arial" panose="020B0604020202020204" pitchFamily="34" charset="0"/>
                <a:cs typeface="Arial" panose="020B0604020202020204" pitchFamily="34" charset="0"/>
              </a:rPr>
              <a:t>International Services (ISO)</a:t>
            </a:r>
          </a:p>
          <a:p>
            <a:pPr lvl="1"/>
            <a:r>
              <a:rPr lang="en-US" sz="1800" dirty="0">
                <a:latin typeface="Arial" panose="020B0604020202020204" pitchFamily="34" charset="0"/>
                <a:cs typeface="Arial" panose="020B0604020202020204" pitchFamily="34" charset="0"/>
              </a:rPr>
              <a:t>Registrar</a:t>
            </a:r>
          </a:p>
          <a:p>
            <a:pPr lvl="1"/>
            <a:r>
              <a:rPr lang="en-US" sz="1800" dirty="0">
                <a:latin typeface="Arial" panose="020B0604020202020204" pitchFamily="34" charset="0"/>
                <a:cs typeface="Arial" panose="020B0604020202020204" pitchFamily="34" charset="0"/>
              </a:rPr>
              <a:t>Student Affairs</a:t>
            </a:r>
          </a:p>
          <a:p>
            <a:pPr marL="914400" lvl="2" indent="0">
              <a:buNone/>
            </a:pPr>
            <a:endParaRPr lang="en-US" sz="1800" dirty="0">
              <a:latin typeface="Arial" panose="020B0604020202020204" pitchFamily="34" charset="0"/>
              <a:cs typeface="Arial" panose="020B0604020202020204" pitchFamily="34" charset="0"/>
            </a:endParaRPr>
          </a:p>
        </p:txBody>
      </p:sp>
      <p:pic>
        <p:nvPicPr>
          <p:cNvPr id="5" name="Picture 4" descr="C:\Users\Ray Kopitsch\Desktop\Conferences 2\GF-Test logo-1.jpg">
            <a:extLst>
              <a:ext uri="{FF2B5EF4-FFF2-40B4-BE49-F238E27FC236}">
                <a16:creationId xmlns:a16="http://schemas.microsoft.com/office/drawing/2014/main" id="{2D2A7965-FA25-45E3-ABD7-82E98713F1D7}"/>
              </a:ext>
            </a:extLst>
          </p:cNvPr>
          <p:cNvPicPr/>
          <p:nvPr/>
        </p:nvPicPr>
        <p:blipFill>
          <a:blip r:embed="rId2" cstate="print"/>
          <a:srcRect/>
          <a:stretch>
            <a:fillRect/>
          </a:stretch>
        </p:blipFill>
        <p:spPr bwMode="auto">
          <a:xfrm>
            <a:off x="3175" y="29213"/>
            <a:ext cx="1677670" cy="635635"/>
          </a:xfrm>
          <a:prstGeom prst="rect">
            <a:avLst/>
          </a:prstGeom>
          <a:noFill/>
          <a:ln w="9525">
            <a:noFill/>
            <a:miter lim="800000"/>
            <a:headEnd/>
            <a:tailEnd/>
          </a:ln>
        </p:spPr>
      </p:pic>
      <p:sp>
        <p:nvSpPr>
          <p:cNvPr id="6" name="Rektangel 108">
            <a:extLst>
              <a:ext uri="{FF2B5EF4-FFF2-40B4-BE49-F238E27FC236}">
                <a16:creationId xmlns:a16="http://schemas.microsoft.com/office/drawing/2014/main" id="{0F7B6217-8E2F-423E-9C34-80544FAB671D}"/>
              </a:ext>
            </a:extLst>
          </p:cNvPr>
          <p:cNvSpPr/>
          <p:nvPr/>
        </p:nvSpPr>
        <p:spPr bwMode="auto">
          <a:xfrm>
            <a:off x="-3175" y="6172200"/>
            <a:ext cx="9147175" cy="706438"/>
          </a:xfrm>
          <a:prstGeom prst="rect">
            <a:avLst/>
          </a:prstGeom>
          <a:gradFill rotWithShape="1">
            <a:gsLst>
              <a:gs pos="0">
                <a:srgbClr val="E6E6E6">
                  <a:lumMod val="25000"/>
                </a:srgbClr>
              </a:gs>
              <a:gs pos="100000">
                <a:srgbClr val="E6E6E6">
                  <a:lumMod val="10000"/>
                </a:srgbClr>
              </a:gs>
            </a:gsLst>
            <a:lin ang="16200000" scaled="0"/>
          </a:gradFill>
          <a:ln w="9525" cap="flat" cmpd="sng" algn="ctr">
            <a:solidFill>
              <a:srgbClr val="E6E6E6">
                <a:lumMod val="10000"/>
              </a:srgbClr>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cs typeface="ＭＳ Ｐゴシック" pitchFamily="-108" charset="-128"/>
            </a:endParaRPr>
          </a:p>
        </p:txBody>
      </p:sp>
      <p:sp>
        <p:nvSpPr>
          <p:cNvPr id="7" name="Rektangel 110">
            <a:extLst>
              <a:ext uri="{FF2B5EF4-FFF2-40B4-BE49-F238E27FC236}">
                <a16:creationId xmlns:a16="http://schemas.microsoft.com/office/drawing/2014/main" id="{CF0D6414-6EBA-49B9-8F7B-5B63C0878355}"/>
              </a:ext>
            </a:extLst>
          </p:cNvPr>
          <p:cNvSpPr/>
          <p:nvPr/>
        </p:nvSpPr>
        <p:spPr bwMode="auto">
          <a:xfrm>
            <a:off x="0" y="6173335"/>
            <a:ext cx="9144000" cy="212725"/>
          </a:xfrm>
          <a:prstGeom prst="rect">
            <a:avLst/>
          </a:prstGeom>
          <a:gradFill flip="none" rotWithShape="1">
            <a:gsLst>
              <a:gs pos="38000">
                <a:srgbClr val="176FA2"/>
              </a:gs>
              <a:gs pos="0">
                <a:srgbClr val="74F4FF"/>
              </a:gs>
              <a:gs pos="100000">
                <a:srgbClr val="002060"/>
              </a:gs>
            </a:gsLst>
            <a:lin ang="16200000" scaled="0"/>
            <a:tileRect/>
          </a:gradFill>
          <a:ln w="9525" cap="flat" cmpd="sng" algn="ctr">
            <a:noFill/>
            <a:prstDash val="solid"/>
          </a:ln>
          <a:effectLst/>
        </p:spPr>
        <p:txBody>
          <a:bodyPr anchor="ctr"/>
          <a:lstStyle/>
          <a:p>
            <a:pPr algn="ctr">
              <a:defRPr/>
            </a:pPr>
            <a:endParaRPr lang="da-DK" kern="0">
              <a:solidFill>
                <a:sysClr val="window" lastClr="FFFFFF"/>
              </a:solidFill>
              <a:latin typeface="Calibri"/>
              <a:cs typeface="ＭＳ Ｐゴシック" pitchFamily="-108" charset="-128"/>
            </a:endParaRPr>
          </a:p>
        </p:txBody>
      </p:sp>
    </p:spTree>
    <p:extLst>
      <p:ext uri="{BB962C8B-B14F-4D97-AF65-F5344CB8AC3E}">
        <p14:creationId xmlns:p14="http://schemas.microsoft.com/office/powerpoint/2010/main" val="2731774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5" name="Gruppe 33"/>
          <p:cNvGrpSpPr>
            <a:grpSpLocks/>
          </p:cNvGrpSpPr>
          <p:nvPr/>
        </p:nvGrpSpPr>
        <p:grpSpPr bwMode="auto">
          <a:xfrm>
            <a:off x="762000" y="1141413"/>
            <a:ext cx="7689850" cy="4695825"/>
            <a:chOff x="2219513" y="2781748"/>
            <a:chExt cx="2178316" cy="1520520"/>
          </a:xfrm>
        </p:grpSpPr>
        <p:sp>
          <p:nvSpPr>
            <p:cNvPr id="25" name="Rektangel 21"/>
            <p:cNvSpPr/>
            <p:nvPr/>
          </p:nvSpPr>
          <p:spPr>
            <a:xfrm>
              <a:off x="2222236" y="2781748"/>
              <a:ext cx="2175593" cy="140990"/>
            </a:xfrm>
            <a:prstGeom prst="rect">
              <a:avLst/>
            </a:prstGeom>
            <a:gradFill flip="none" rotWithShape="1">
              <a:gsLst>
                <a:gs pos="2000">
                  <a:srgbClr val="00A2D8"/>
                </a:gs>
                <a:gs pos="68000">
                  <a:srgbClr val="002060"/>
                </a:gs>
              </a:gsLst>
              <a:lin ang="5400000" scaled="1"/>
              <a:tileRect/>
            </a:gradFill>
            <a:ln w="3175">
              <a:noFill/>
              <a:round/>
              <a:headEnd/>
              <a:tailEnd/>
            </a:ln>
            <a:effectLst/>
            <a:scene3d>
              <a:camera prst="orthographicFront"/>
              <a:lightRig rig="threePt" dir="t"/>
            </a:scene3d>
            <a:sp3d prstMaterial="matte">
              <a:extrusionClr>
                <a:srgbClr val="FF9966"/>
              </a:extrusionClr>
            </a:sp3d>
          </p:spPr>
          <p:txBody>
            <a:bodyPr/>
            <a:lstStyle/>
            <a:p>
              <a:pPr fontAlgn="auto">
                <a:spcBef>
                  <a:spcPts val="0"/>
                </a:spcBef>
                <a:spcAft>
                  <a:spcPts val="0"/>
                </a:spcAft>
                <a:defRPr/>
              </a:pPr>
              <a:endParaRPr lang="da-DK">
                <a:latin typeface="Century Gothic" pitchFamily="34" charset="0"/>
                <a:ea typeface="+mn-ea"/>
                <a:cs typeface="+mn-cs"/>
              </a:endParaRPr>
            </a:p>
          </p:txBody>
        </p:sp>
        <p:sp>
          <p:nvSpPr>
            <p:cNvPr id="26" name="Rektangel 22"/>
            <p:cNvSpPr>
              <a:spLocks noChangeArrowheads="1"/>
            </p:cNvSpPr>
            <p:nvPr/>
          </p:nvSpPr>
          <p:spPr bwMode="auto">
            <a:xfrm>
              <a:off x="2219513" y="2928248"/>
              <a:ext cx="2175618" cy="137402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da-DK">
                <a:solidFill>
                  <a:srgbClr val="FFFFFF"/>
                </a:solidFill>
                <a:latin typeface="Century Gothic" pitchFamily="34" charset="0"/>
                <a:ea typeface="+mn-ea"/>
                <a:cs typeface="+mn-cs"/>
              </a:endParaRPr>
            </a:p>
          </p:txBody>
        </p:sp>
      </p:grpSp>
      <p:sp>
        <p:nvSpPr>
          <p:cNvPr id="49" name="Rektangel 108"/>
          <p:cNvSpPr/>
          <p:nvPr/>
        </p:nvSpPr>
        <p:spPr bwMode="auto">
          <a:xfrm>
            <a:off x="0" y="6151563"/>
            <a:ext cx="9147175" cy="706437"/>
          </a:xfrm>
          <a:prstGeom prst="rect">
            <a:avLst/>
          </a:prstGeom>
          <a:gradFill rotWithShape="1">
            <a:gsLst>
              <a:gs pos="0">
                <a:srgbClr val="E6E6E6">
                  <a:lumMod val="25000"/>
                </a:srgbClr>
              </a:gs>
              <a:gs pos="100000">
                <a:srgbClr val="E6E6E6">
                  <a:lumMod val="10000"/>
                </a:srgbClr>
              </a:gs>
            </a:gsLst>
            <a:lin ang="16200000" scaled="0"/>
          </a:gradFill>
          <a:ln w="9525" cap="flat" cmpd="sng" algn="ctr">
            <a:solidFill>
              <a:srgbClr val="E6E6E6">
                <a:lumMod val="10000"/>
              </a:srgbClr>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108" charset="-128"/>
              <a:cs typeface="ＭＳ Ｐゴシック" pitchFamily="-108" charset="-128"/>
            </a:endParaRPr>
          </a:p>
        </p:txBody>
      </p:sp>
      <p:sp>
        <p:nvSpPr>
          <p:cNvPr id="50" name="Rektangel 110"/>
          <p:cNvSpPr/>
          <p:nvPr/>
        </p:nvSpPr>
        <p:spPr bwMode="auto">
          <a:xfrm>
            <a:off x="3175" y="6181725"/>
            <a:ext cx="9144000" cy="212725"/>
          </a:xfrm>
          <a:prstGeom prst="rect">
            <a:avLst/>
          </a:prstGeom>
          <a:gradFill flip="none" rotWithShape="1">
            <a:gsLst>
              <a:gs pos="38000">
                <a:srgbClr val="176FA2"/>
              </a:gs>
              <a:gs pos="0">
                <a:srgbClr val="74F4FF"/>
              </a:gs>
              <a:gs pos="100000">
                <a:srgbClr val="002060"/>
              </a:gs>
            </a:gsLst>
            <a:lin ang="16200000" scaled="0"/>
            <a:tileRect/>
          </a:gradFill>
          <a:ln w="9525" cap="flat" cmpd="sng" algn="ctr">
            <a:noFill/>
            <a:prstDash val="solid"/>
          </a:ln>
          <a:effectLst/>
        </p:spPr>
        <p:txBody>
          <a:bodyPr anchor="ctr"/>
          <a:lstStyle/>
          <a:p>
            <a:pPr algn="ctr">
              <a:defRPr/>
            </a:pPr>
            <a:endParaRPr lang="da-DK" kern="0">
              <a:solidFill>
                <a:sysClr val="window" lastClr="FFFFFF"/>
              </a:solidFill>
              <a:latin typeface="Calibri"/>
              <a:ea typeface="ＭＳ Ｐゴシック" pitchFamily="-108" charset="-128"/>
              <a:cs typeface="ＭＳ Ｐゴシック" pitchFamily="-108" charset="-128"/>
            </a:endParaRPr>
          </a:p>
        </p:txBody>
      </p:sp>
      <p:sp>
        <p:nvSpPr>
          <p:cNvPr id="28" name="Content Placeholder 2"/>
          <p:cNvSpPr txBox="1">
            <a:spLocks/>
          </p:cNvSpPr>
          <p:nvPr/>
        </p:nvSpPr>
        <p:spPr bwMode="auto">
          <a:xfrm>
            <a:off x="2495550" y="3609975"/>
            <a:ext cx="4572000" cy="1009649"/>
          </a:xfrm>
          <a:prstGeom prst="rect">
            <a:avLst/>
          </a:prstGeom>
          <a:noFill/>
          <a:ln w="9525">
            <a:noFill/>
            <a:miter lim="800000"/>
            <a:headEnd/>
            <a:tailEnd/>
          </a:ln>
        </p:spPr>
        <p:txBody>
          <a:bodyPr anchor="ctr"/>
          <a:lstStyle/>
          <a:p>
            <a:pPr marL="228600" indent="-228600" defTabSz="914400">
              <a:spcBef>
                <a:spcPct val="20000"/>
              </a:spcBef>
              <a:buSzPct val="120000"/>
              <a:buFont typeface="Wingdings" pitchFamily="2" charset="2"/>
              <a:buChar char="Ø"/>
            </a:pPr>
            <a:r>
              <a:rPr lang="en-US" sz="1600" dirty="0">
                <a:latin typeface="Arial" panose="020B0604020202020204" pitchFamily="34" charset="0"/>
                <a:cs typeface="Arial" panose="020B0604020202020204" pitchFamily="34" charset="0"/>
              </a:rPr>
              <a:t>Challenges &amp; Risks</a:t>
            </a:r>
          </a:p>
        </p:txBody>
      </p:sp>
      <p:sp>
        <p:nvSpPr>
          <p:cNvPr id="32" name="Content Placeholder 2"/>
          <p:cNvSpPr txBox="1">
            <a:spLocks/>
          </p:cNvSpPr>
          <p:nvPr/>
        </p:nvSpPr>
        <p:spPr bwMode="auto">
          <a:xfrm>
            <a:off x="2476500" y="2300288"/>
            <a:ext cx="4572000" cy="381000"/>
          </a:xfrm>
          <a:prstGeom prst="rect">
            <a:avLst/>
          </a:prstGeom>
          <a:noFill/>
          <a:ln w="9525">
            <a:noFill/>
            <a:miter lim="800000"/>
            <a:headEnd/>
            <a:tailEnd/>
          </a:ln>
        </p:spPr>
        <p:txBody>
          <a:bodyPr anchor="ctr"/>
          <a:lstStyle/>
          <a:p>
            <a:pPr marL="228600" indent="-228600" defTabSz="914400">
              <a:spcBef>
                <a:spcPct val="20000"/>
              </a:spcBef>
              <a:buSzPct val="120000"/>
              <a:buFont typeface="Wingdings" pitchFamily="2" charset="2"/>
              <a:buChar char="Ø"/>
            </a:pPr>
            <a:r>
              <a:rPr lang="en-US" sz="1600" dirty="0">
                <a:latin typeface="Arial" panose="020B0604020202020204" pitchFamily="34" charset="0"/>
                <a:cs typeface="Arial" panose="020B0604020202020204" pitchFamily="34" charset="0"/>
              </a:rPr>
              <a:t>Rise in International Students</a:t>
            </a:r>
          </a:p>
        </p:txBody>
      </p:sp>
      <p:sp>
        <p:nvSpPr>
          <p:cNvPr id="31" name="Content Placeholder 2"/>
          <p:cNvSpPr txBox="1">
            <a:spLocks/>
          </p:cNvSpPr>
          <p:nvPr/>
        </p:nvSpPr>
        <p:spPr bwMode="auto">
          <a:xfrm>
            <a:off x="2475901" y="4386261"/>
            <a:ext cx="4572000" cy="1162050"/>
          </a:xfrm>
          <a:prstGeom prst="rect">
            <a:avLst/>
          </a:prstGeom>
          <a:noFill/>
          <a:ln w="9525">
            <a:noFill/>
            <a:miter lim="800000"/>
            <a:headEnd/>
            <a:tailEnd/>
          </a:ln>
        </p:spPr>
        <p:txBody>
          <a:bodyPr anchor="ctr"/>
          <a:lstStyle/>
          <a:p>
            <a:pPr marL="228600" indent="-228600" defTabSz="914400">
              <a:spcBef>
                <a:spcPct val="20000"/>
              </a:spcBef>
              <a:buSzPct val="120000"/>
              <a:buFont typeface="Wingdings" pitchFamily="2" charset="2"/>
              <a:buChar char="Ø"/>
            </a:pPr>
            <a:r>
              <a:rPr lang="en-US" sz="1600" dirty="0">
                <a:latin typeface="Arial" panose="020B0604020202020204" pitchFamily="34" charset="0"/>
                <a:cs typeface="Arial" panose="020B0604020202020204" pitchFamily="34" charset="0"/>
              </a:rPr>
              <a:t>Questions and Answers</a:t>
            </a:r>
          </a:p>
        </p:txBody>
      </p:sp>
      <p:sp>
        <p:nvSpPr>
          <p:cNvPr id="27" name="Content Placeholder 2"/>
          <p:cNvSpPr txBox="1">
            <a:spLocks/>
          </p:cNvSpPr>
          <p:nvPr/>
        </p:nvSpPr>
        <p:spPr bwMode="auto">
          <a:xfrm>
            <a:off x="2476500" y="2801937"/>
            <a:ext cx="4572000" cy="979487"/>
          </a:xfrm>
          <a:prstGeom prst="rect">
            <a:avLst/>
          </a:prstGeom>
          <a:noFill/>
          <a:ln w="9525">
            <a:noFill/>
            <a:miter lim="800000"/>
            <a:headEnd/>
            <a:tailEnd/>
          </a:ln>
        </p:spPr>
        <p:txBody>
          <a:bodyPr anchor="ctr"/>
          <a:lstStyle/>
          <a:p>
            <a:pPr marL="228600" indent="-228600" defTabSz="914400">
              <a:spcBef>
                <a:spcPct val="20000"/>
              </a:spcBef>
              <a:buSzPct val="120000"/>
              <a:buFont typeface="Wingdings" pitchFamily="2" charset="2"/>
              <a:buChar char="Ø"/>
            </a:pPr>
            <a:r>
              <a:rPr lang="en-US" sz="1600" dirty="0">
                <a:latin typeface="Arial" panose="020B0604020202020204" pitchFamily="34" charset="0"/>
                <a:cs typeface="Arial" panose="020B0604020202020204" pitchFamily="34" charset="0"/>
              </a:rPr>
              <a:t>Understanding the International Student</a:t>
            </a:r>
          </a:p>
        </p:txBody>
      </p:sp>
      <p:sp>
        <p:nvSpPr>
          <p:cNvPr id="17" name="Rectangle 16"/>
          <p:cNvSpPr/>
          <p:nvPr/>
        </p:nvSpPr>
        <p:spPr>
          <a:xfrm>
            <a:off x="4019550" y="1761709"/>
            <a:ext cx="1484702" cy="461665"/>
          </a:xfrm>
          <a:prstGeom prst="rect">
            <a:avLst/>
          </a:prstGeom>
        </p:spPr>
        <p:txBody>
          <a:bodyPr wrap="none">
            <a:spAutoFit/>
          </a:bodyPr>
          <a:lstStyle/>
          <a:p>
            <a:r>
              <a:rPr lang="en-US" sz="2400" dirty="0">
                <a:latin typeface="Arial" panose="020B0604020202020204" pitchFamily="34" charset="0"/>
                <a:cs typeface="Arial" panose="020B0604020202020204" pitchFamily="34" charset="0"/>
              </a:rPr>
              <a:t>AGENDA</a:t>
            </a:r>
          </a:p>
        </p:txBody>
      </p:sp>
      <p:pic>
        <p:nvPicPr>
          <p:cNvPr id="16" name="Picture 15" descr="C:\Users\Ray Kopitsch\Desktop\Conferences 2\GF-Test logo-1.jpg">
            <a:extLst>
              <a:ext uri="{FF2B5EF4-FFF2-40B4-BE49-F238E27FC236}">
                <a16:creationId xmlns:a16="http://schemas.microsoft.com/office/drawing/2014/main" id="{256FB0AC-78E6-4835-B57A-090C8E6B2CD5}"/>
              </a:ext>
            </a:extLst>
          </p:cNvPr>
          <p:cNvPicPr/>
          <p:nvPr/>
        </p:nvPicPr>
        <p:blipFill>
          <a:blip r:embed="rId3" cstate="print"/>
          <a:srcRect/>
          <a:stretch>
            <a:fillRect/>
          </a:stretch>
        </p:blipFill>
        <p:spPr bwMode="auto">
          <a:xfrm>
            <a:off x="3175" y="29213"/>
            <a:ext cx="1677670" cy="635635"/>
          </a:xfrm>
          <a:prstGeom prst="rect">
            <a:avLst/>
          </a:prstGeom>
          <a:noFill/>
          <a:ln w="9525">
            <a:noFill/>
            <a:miter lim="800000"/>
            <a:headEnd/>
            <a:tailEnd/>
          </a:ln>
        </p:spPr>
      </p:pic>
    </p:spTree>
    <p:extLst>
      <p:ext uri="{BB962C8B-B14F-4D97-AF65-F5344CB8AC3E}">
        <p14:creationId xmlns:p14="http://schemas.microsoft.com/office/powerpoint/2010/main" val="18808747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2000"/>
                                        <p:tgtEl>
                                          <p:spTgt spid="27"/>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2000"/>
                                        <p:tgtEl>
                                          <p:spTgt spid="28"/>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108"/>
          <p:cNvSpPr/>
          <p:nvPr/>
        </p:nvSpPr>
        <p:spPr bwMode="auto">
          <a:xfrm>
            <a:off x="-3175" y="6172200"/>
            <a:ext cx="9147175" cy="706438"/>
          </a:xfrm>
          <a:prstGeom prst="rect">
            <a:avLst/>
          </a:prstGeom>
          <a:gradFill rotWithShape="1">
            <a:gsLst>
              <a:gs pos="0">
                <a:srgbClr val="E6E6E6">
                  <a:lumMod val="25000"/>
                </a:srgbClr>
              </a:gs>
              <a:gs pos="100000">
                <a:srgbClr val="E6E6E6">
                  <a:lumMod val="10000"/>
                </a:srgbClr>
              </a:gs>
            </a:gsLst>
            <a:lin ang="16200000" scaled="0"/>
          </a:gradFill>
          <a:ln w="9525" cap="flat" cmpd="sng" algn="ctr">
            <a:solidFill>
              <a:srgbClr val="E6E6E6">
                <a:lumMod val="10000"/>
              </a:srgbClr>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cs typeface="ＭＳ Ｐゴシック" pitchFamily="-108" charset="-128"/>
            </a:endParaRPr>
          </a:p>
        </p:txBody>
      </p:sp>
      <p:sp>
        <p:nvSpPr>
          <p:cNvPr id="6" name="Rektangel 110"/>
          <p:cNvSpPr/>
          <p:nvPr/>
        </p:nvSpPr>
        <p:spPr bwMode="auto">
          <a:xfrm>
            <a:off x="0" y="6202363"/>
            <a:ext cx="9144000" cy="212725"/>
          </a:xfrm>
          <a:prstGeom prst="rect">
            <a:avLst/>
          </a:prstGeom>
          <a:gradFill flip="none" rotWithShape="1">
            <a:gsLst>
              <a:gs pos="38000">
                <a:srgbClr val="176FA2"/>
              </a:gs>
              <a:gs pos="0">
                <a:srgbClr val="74F4FF"/>
              </a:gs>
              <a:gs pos="100000">
                <a:srgbClr val="002060"/>
              </a:gs>
            </a:gsLst>
            <a:lin ang="16200000" scaled="0"/>
            <a:tileRect/>
          </a:gradFill>
          <a:ln w="9525" cap="flat" cmpd="sng" algn="ctr">
            <a:noFill/>
            <a:prstDash val="solid"/>
          </a:ln>
          <a:effectLst/>
        </p:spPr>
        <p:txBody>
          <a:bodyPr anchor="ctr"/>
          <a:lstStyle/>
          <a:p>
            <a:pPr algn="ctr">
              <a:defRPr/>
            </a:pPr>
            <a:endParaRPr lang="da-DK" kern="0">
              <a:solidFill>
                <a:sysClr val="window" lastClr="FFFFFF"/>
              </a:solidFill>
              <a:latin typeface="Calibri"/>
              <a:cs typeface="ＭＳ Ｐゴシック" pitchFamily="-108" charset="-128"/>
            </a:endParaRPr>
          </a:p>
        </p:txBody>
      </p:sp>
      <p:sp>
        <p:nvSpPr>
          <p:cNvPr id="8" name="Rectangle 7"/>
          <p:cNvSpPr/>
          <p:nvPr/>
        </p:nvSpPr>
        <p:spPr>
          <a:xfrm>
            <a:off x="2274848" y="903249"/>
            <a:ext cx="4354551" cy="769441"/>
          </a:xfrm>
          <a:prstGeom prst="rect">
            <a:avLst/>
          </a:prstGeom>
        </p:spPr>
        <p:txBody>
          <a:bodyPr wrap="square">
            <a:spAutoFit/>
          </a:bodyPr>
          <a:lstStyle/>
          <a:p>
            <a:pPr algn="ctr"/>
            <a:r>
              <a:rPr lang="en-US" sz="2400" b="1" dirty="0">
                <a:solidFill>
                  <a:schemeClr val="accent1">
                    <a:lumMod val="50000"/>
                  </a:schemeClr>
                </a:solidFill>
              </a:rPr>
              <a:t>Solutions</a:t>
            </a:r>
          </a:p>
          <a:p>
            <a:pPr algn="ctr"/>
            <a:endParaRPr lang="en-US" sz="2000" b="1" dirty="0">
              <a:solidFill>
                <a:schemeClr val="accent1">
                  <a:lumMod val="50000"/>
                </a:schemeClr>
              </a:solidFill>
            </a:endParaRPr>
          </a:p>
        </p:txBody>
      </p:sp>
      <p:sp>
        <p:nvSpPr>
          <p:cNvPr id="10" name="Rectangle 9"/>
          <p:cNvSpPr/>
          <p:nvPr/>
        </p:nvSpPr>
        <p:spPr>
          <a:xfrm>
            <a:off x="1193180" y="2408650"/>
            <a:ext cx="6690732" cy="5940088"/>
          </a:xfrm>
          <a:prstGeom prst="rect">
            <a:avLst/>
          </a:prstGeom>
        </p:spPr>
        <p:txBody>
          <a:bodyPr wrap="square">
            <a:spAutoFit/>
          </a:bodyPr>
          <a:lstStyle/>
          <a:p>
            <a:pPr lvl="0"/>
            <a:r>
              <a:rPr lang="en-US" sz="2000" dirty="0"/>
              <a:t>Communication</a:t>
            </a:r>
          </a:p>
          <a:p>
            <a:pPr lvl="0">
              <a:buFont typeface="Arial" pitchFamily="34" charset="0"/>
              <a:buChar char="•"/>
            </a:pPr>
            <a:endParaRPr lang="en-US" dirty="0"/>
          </a:p>
          <a:p>
            <a:pPr lvl="1">
              <a:buFont typeface="Arial" pitchFamily="34" charset="0"/>
              <a:buChar char="•"/>
            </a:pPr>
            <a:r>
              <a:rPr lang="en-US" dirty="0"/>
              <a:t> International Student Office (ISO)</a:t>
            </a:r>
          </a:p>
          <a:p>
            <a:r>
              <a:rPr lang="en-US" dirty="0"/>
              <a:t>		 Copy of Passport / Visa</a:t>
            </a:r>
          </a:p>
          <a:p>
            <a:r>
              <a:rPr lang="en-US" dirty="0"/>
              <a:t>		 I-20 Form &amp; SEVIS Form</a:t>
            </a:r>
          </a:p>
          <a:p>
            <a:r>
              <a:rPr lang="en-US" dirty="0"/>
              <a:t>		 Declaration and Certification of Finances</a:t>
            </a:r>
          </a:p>
          <a:p>
            <a:r>
              <a:rPr lang="en-US" dirty="0"/>
              <a:t>		 FERPA (Bursars Office has the right to see these 			 documents)</a:t>
            </a:r>
          </a:p>
          <a:p>
            <a:pPr lvl="1">
              <a:buFont typeface="Arial" pitchFamily="34" charset="0"/>
              <a:buChar char="•"/>
            </a:pPr>
            <a:r>
              <a:rPr lang="en-US" dirty="0"/>
              <a:t> RFP’s &amp; Working With Procurement</a:t>
            </a:r>
          </a:p>
          <a:p>
            <a:pPr lvl="2"/>
            <a:r>
              <a:rPr lang="en-US" dirty="0"/>
              <a:t>By-Pass? </a:t>
            </a:r>
          </a:p>
          <a:p>
            <a:pPr lvl="2"/>
            <a:r>
              <a:rPr lang="en-US" dirty="0"/>
              <a:t>Threshold?</a:t>
            </a:r>
          </a:p>
          <a:p>
            <a:pPr lvl="2"/>
            <a:r>
              <a:rPr lang="en-US" dirty="0"/>
              <a:t>Special RFP?</a:t>
            </a:r>
          </a:p>
          <a:p>
            <a:pPr lvl="2"/>
            <a:r>
              <a:rPr lang="en-US" dirty="0"/>
              <a:t>Current RFP Verbiage Containing Intl?</a:t>
            </a:r>
          </a:p>
          <a:p>
            <a:pPr lvl="2"/>
            <a:endParaRPr lang="en-US" dirty="0"/>
          </a:p>
          <a:p>
            <a:pPr lvl="2"/>
            <a:endParaRPr lang="en-US" dirty="0"/>
          </a:p>
          <a:p>
            <a:pPr lvl="2"/>
            <a:r>
              <a:rPr lang="en-US" dirty="0"/>
              <a:t>   </a:t>
            </a:r>
          </a:p>
          <a:p>
            <a:r>
              <a:rPr lang="en-US" dirty="0"/>
              <a:t>		 </a:t>
            </a:r>
          </a:p>
          <a:p>
            <a:pPr lvl="0"/>
            <a:endParaRPr lang="en-US" dirty="0"/>
          </a:p>
          <a:p>
            <a:pPr lvl="0"/>
            <a:endParaRPr lang="en-US" dirty="0"/>
          </a:p>
          <a:p>
            <a:pPr lvl="0"/>
            <a:r>
              <a:rPr lang="en-US" dirty="0"/>
              <a:t>  </a:t>
            </a:r>
          </a:p>
          <a:p>
            <a:pPr lvl="0"/>
            <a:endParaRPr lang="en-US" dirty="0"/>
          </a:p>
        </p:txBody>
      </p:sp>
      <p:pic>
        <p:nvPicPr>
          <p:cNvPr id="20481" name="Picture 1" descr="C:\Users\Ray Kopitsch\Desktop\images (1).jpg"/>
          <p:cNvPicPr>
            <a:picLocks noChangeAspect="1" noChangeArrowheads="1"/>
          </p:cNvPicPr>
          <p:nvPr/>
        </p:nvPicPr>
        <p:blipFill>
          <a:blip r:embed="rId2"/>
          <a:srcRect/>
          <a:stretch>
            <a:fillRect/>
          </a:stretch>
        </p:blipFill>
        <p:spPr bwMode="auto">
          <a:xfrm>
            <a:off x="6829425" y="4924424"/>
            <a:ext cx="2314575" cy="1247775"/>
          </a:xfrm>
          <a:prstGeom prst="rect">
            <a:avLst/>
          </a:prstGeom>
          <a:noFill/>
        </p:spPr>
      </p:pic>
      <p:pic>
        <p:nvPicPr>
          <p:cNvPr id="20482" name="Picture 2" descr="C:\Users\Ray Kopitsch\Desktop\images (1).jpg"/>
          <p:cNvPicPr>
            <a:picLocks noChangeAspect="1" noChangeArrowheads="1"/>
          </p:cNvPicPr>
          <p:nvPr/>
        </p:nvPicPr>
        <p:blipFill>
          <a:blip r:embed="rId3"/>
          <a:srcRect/>
          <a:stretch>
            <a:fillRect/>
          </a:stretch>
        </p:blipFill>
        <p:spPr bwMode="auto">
          <a:xfrm>
            <a:off x="6000750" y="1347788"/>
            <a:ext cx="3143250" cy="1457325"/>
          </a:xfrm>
          <a:prstGeom prst="rect">
            <a:avLst/>
          </a:prstGeom>
          <a:noFill/>
        </p:spPr>
      </p:pic>
      <p:pic>
        <p:nvPicPr>
          <p:cNvPr id="12" name="Picture 11" descr="C:\Users\Ray Kopitsch\Desktop\Conferences 2\GF-Test logo-1.jpg">
            <a:extLst>
              <a:ext uri="{FF2B5EF4-FFF2-40B4-BE49-F238E27FC236}">
                <a16:creationId xmlns:a16="http://schemas.microsoft.com/office/drawing/2014/main" id="{5C146428-09F2-49AE-9F97-FA34DCD8C1C3}"/>
              </a:ext>
            </a:extLst>
          </p:cNvPr>
          <p:cNvPicPr/>
          <p:nvPr/>
        </p:nvPicPr>
        <p:blipFill>
          <a:blip r:embed="rId4" cstate="print"/>
          <a:srcRect/>
          <a:stretch>
            <a:fillRect/>
          </a:stretch>
        </p:blipFill>
        <p:spPr bwMode="auto">
          <a:xfrm>
            <a:off x="3175" y="29213"/>
            <a:ext cx="1677670" cy="63563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108"/>
          <p:cNvSpPr/>
          <p:nvPr/>
        </p:nvSpPr>
        <p:spPr bwMode="auto">
          <a:xfrm>
            <a:off x="-3175" y="6172200"/>
            <a:ext cx="9147175" cy="706438"/>
          </a:xfrm>
          <a:prstGeom prst="rect">
            <a:avLst/>
          </a:prstGeom>
          <a:gradFill rotWithShape="1">
            <a:gsLst>
              <a:gs pos="0">
                <a:srgbClr val="E6E6E6">
                  <a:lumMod val="25000"/>
                </a:srgbClr>
              </a:gs>
              <a:gs pos="100000">
                <a:srgbClr val="E6E6E6">
                  <a:lumMod val="10000"/>
                </a:srgbClr>
              </a:gs>
            </a:gsLst>
            <a:lin ang="16200000" scaled="0"/>
          </a:gradFill>
          <a:ln w="9525" cap="flat" cmpd="sng" algn="ctr">
            <a:solidFill>
              <a:srgbClr val="E6E6E6">
                <a:lumMod val="10000"/>
              </a:srgbClr>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cs typeface="ＭＳ Ｐゴシック" pitchFamily="-108" charset="-128"/>
            </a:endParaRPr>
          </a:p>
        </p:txBody>
      </p:sp>
      <p:sp>
        <p:nvSpPr>
          <p:cNvPr id="6" name="Rektangel 110"/>
          <p:cNvSpPr/>
          <p:nvPr/>
        </p:nvSpPr>
        <p:spPr bwMode="auto">
          <a:xfrm>
            <a:off x="0" y="6202363"/>
            <a:ext cx="9144000" cy="212725"/>
          </a:xfrm>
          <a:prstGeom prst="rect">
            <a:avLst/>
          </a:prstGeom>
          <a:gradFill flip="none" rotWithShape="1">
            <a:gsLst>
              <a:gs pos="38000">
                <a:srgbClr val="176FA2"/>
              </a:gs>
              <a:gs pos="0">
                <a:srgbClr val="74F4FF"/>
              </a:gs>
              <a:gs pos="100000">
                <a:srgbClr val="002060"/>
              </a:gs>
            </a:gsLst>
            <a:lin ang="16200000" scaled="0"/>
            <a:tileRect/>
          </a:gradFill>
          <a:ln w="9525" cap="flat" cmpd="sng" algn="ctr">
            <a:noFill/>
            <a:prstDash val="solid"/>
          </a:ln>
          <a:effectLst/>
        </p:spPr>
        <p:txBody>
          <a:bodyPr anchor="ctr"/>
          <a:lstStyle/>
          <a:p>
            <a:pPr algn="ctr">
              <a:defRPr/>
            </a:pPr>
            <a:endParaRPr lang="da-DK" kern="0">
              <a:solidFill>
                <a:sysClr val="window" lastClr="FFFFFF"/>
              </a:solidFill>
              <a:latin typeface="Calibri"/>
              <a:cs typeface="ＭＳ Ｐゴシック" pitchFamily="-108" charset="-128"/>
            </a:endParaRPr>
          </a:p>
        </p:txBody>
      </p:sp>
      <p:sp>
        <p:nvSpPr>
          <p:cNvPr id="8" name="Rectangle 7"/>
          <p:cNvSpPr/>
          <p:nvPr/>
        </p:nvSpPr>
        <p:spPr>
          <a:xfrm>
            <a:off x="2274848" y="903249"/>
            <a:ext cx="4354551" cy="769441"/>
          </a:xfrm>
          <a:prstGeom prst="rect">
            <a:avLst/>
          </a:prstGeom>
        </p:spPr>
        <p:txBody>
          <a:bodyPr wrap="square">
            <a:spAutoFit/>
          </a:bodyPr>
          <a:lstStyle/>
          <a:p>
            <a:pPr algn="ctr"/>
            <a:r>
              <a:rPr lang="en-US" sz="2400" b="1" dirty="0">
                <a:solidFill>
                  <a:schemeClr val="accent1">
                    <a:lumMod val="50000"/>
                  </a:schemeClr>
                </a:solidFill>
              </a:rPr>
              <a:t>Solutions</a:t>
            </a:r>
          </a:p>
          <a:p>
            <a:pPr algn="ctr"/>
            <a:endParaRPr lang="en-US" sz="2000" b="1" dirty="0">
              <a:solidFill>
                <a:schemeClr val="accent1">
                  <a:lumMod val="50000"/>
                </a:schemeClr>
              </a:solidFill>
            </a:endParaRPr>
          </a:p>
        </p:txBody>
      </p:sp>
      <p:pic>
        <p:nvPicPr>
          <p:cNvPr id="9" name="Picture 8"/>
          <p:cNvPicPr/>
          <p:nvPr/>
        </p:nvPicPr>
        <p:blipFill>
          <a:blip r:embed="rId2"/>
          <a:srcRect t="6349" r="80532" b="12010"/>
          <a:stretch>
            <a:fillRect/>
          </a:stretch>
        </p:blipFill>
        <p:spPr bwMode="auto">
          <a:xfrm>
            <a:off x="200025" y="1552576"/>
            <a:ext cx="4335399" cy="4414838"/>
          </a:xfrm>
          <a:prstGeom prst="rect">
            <a:avLst/>
          </a:prstGeom>
          <a:noFill/>
          <a:ln w="9525">
            <a:noFill/>
            <a:miter lim="800000"/>
            <a:headEnd/>
            <a:tailEnd/>
          </a:ln>
        </p:spPr>
      </p:pic>
      <p:pic>
        <p:nvPicPr>
          <p:cNvPr id="12" name="Picture 11"/>
          <p:cNvPicPr/>
          <p:nvPr/>
        </p:nvPicPr>
        <p:blipFill>
          <a:blip r:embed="rId3"/>
          <a:srcRect l="21853" t="10933" r="60458" b="12883"/>
          <a:stretch>
            <a:fillRect/>
          </a:stretch>
        </p:blipFill>
        <p:spPr bwMode="auto">
          <a:xfrm>
            <a:off x="4535424" y="1400175"/>
            <a:ext cx="4141851" cy="4567239"/>
          </a:xfrm>
          <a:prstGeom prst="rect">
            <a:avLst/>
          </a:prstGeom>
          <a:noFill/>
          <a:ln w="9525">
            <a:noFill/>
            <a:miter lim="800000"/>
            <a:headEnd/>
            <a:tailEnd/>
          </a:ln>
        </p:spPr>
      </p:pic>
      <p:pic>
        <p:nvPicPr>
          <p:cNvPr id="10" name="Picture 9" descr="C:\Users\Ray Kopitsch\Desktop\Conferences 2\GF-Test logo-1.jpg">
            <a:extLst>
              <a:ext uri="{FF2B5EF4-FFF2-40B4-BE49-F238E27FC236}">
                <a16:creationId xmlns:a16="http://schemas.microsoft.com/office/drawing/2014/main" id="{2D7CCA82-D226-46CB-9F01-5173074C7568}"/>
              </a:ext>
            </a:extLst>
          </p:cNvPr>
          <p:cNvPicPr/>
          <p:nvPr/>
        </p:nvPicPr>
        <p:blipFill>
          <a:blip r:embed="rId4" cstate="print"/>
          <a:srcRect/>
          <a:stretch>
            <a:fillRect/>
          </a:stretch>
        </p:blipFill>
        <p:spPr bwMode="auto">
          <a:xfrm>
            <a:off x="3175" y="29213"/>
            <a:ext cx="1677670" cy="63563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108"/>
          <p:cNvSpPr/>
          <p:nvPr/>
        </p:nvSpPr>
        <p:spPr bwMode="auto">
          <a:xfrm>
            <a:off x="-3175" y="6172200"/>
            <a:ext cx="9147175" cy="706438"/>
          </a:xfrm>
          <a:prstGeom prst="rect">
            <a:avLst/>
          </a:prstGeom>
          <a:gradFill rotWithShape="1">
            <a:gsLst>
              <a:gs pos="0">
                <a:srgbClr val="E6E6E6">
                  <a:lumMod val="25000"/>
                </a:srgbClr>
              </a:gs>
              <a:gs pos="100000">
                <a:srgbClr val="E6E6E6">
                  <a:lumMod val="10000"/>
                </a:srgbClr>
              </a:gs>
            </a:gsLst>
            <a:lin ang="16200000" scaled="0"/>
          </a:gradFill>
          <a:ln w="9525" cap="flat" cmpd="sng" algn="ctr">
            <a:solidFill>
              <a:srgbClr val="E6E6E6">
                <a:lumMod val="10000"/>
              </a:srgbClr>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cs typeface="ＭＳ Ｐゴシック" pitchFamily="-108" charset="-128"/>
            </a:endParaRPr>
          </a:p>
        </p:txBody>
      </p:sp>
      <p:sp>
        <p:nvSpPr>
          <p:cNvPr id="6" name="Rektangel 110"/>
          <p:cNvSpPr/>
          <p:nvPr/>
        </p:nvSpPr>
        <p:spPr bwMode="auto">
          <a:xfrm>
            <a:off x="0" y="6202363"/>
            <a:ext cx="9144000" cy="212725"/>
          </a:xfrm>
          <a:prstGeom prst="rect">
            <a:avLst/>
          </a:prstGeom>
          <a:gradFill flip="none" rotWithShape="1">
            <a:gsLst>
              <a:gs pos="38000">
                <a:srgbClr val="176FA2"/>
              </a:gs>
              <a:gs pos="0">
                <a:srgbClr val="74F4FF"/>
              </a:gs>
              <a:gs pos="100000">
                <a:srgbClr val="002060"/>
              </a:gs>
            </a:gsLst>
            <a:lin ang="16200000" scaled="0"/>
            <a:tileRect/>
          </a:gradFill>
          <a:ln w="9525" cap="flat" cmpd="sng" algn="ctr">
            <a:noFill/>
            <a:prstDash val="solid"/>
          </a:ln>
          <a:effectLst/>
        </p:spPr>
        <p:txBody>
          <a:bodyPr anchor="ctr"/>
          <a:lstStyle/>
          <a:p>
            <a:pPr algn="ctr">
              <a:defRPr/>
            </a:pPr>
            <a:endParaRPr lang="da-DK" kern="0">
              <a:solidFill>
                <a:sysClr val="window" lastClr="FFFFFF"/>
              </a:solidFill>
              <a:latin typeface="Calibri"/>
              <a:cs typeface="ＭＳ Ｐゴシック" pitchFamily="-108" charset="-128"/>
            </a:endParaRPr>
          </a:p>
        </p:txBody>
      </p:sp>
      <p:sp>
        <p:nvSpPr>
          <p:cNvPr id="8" name="Rectangle 7"/>
          <p:cNvSpPr/>
          <p:nvPr/>
        </p:nvSpPr>
        <p:spPr>
          <a:xfrm>
            <a:off x="2274848" y="903249"/>
            <a:ext cx="4354551" cy="769441"/>
          </a:xfrm>
          <a:prstGeom prst="rect">
            <a:avLst/>
          </a:prstGeom>
        </p:spPr>
        <p:txBody>
          <a:bodyPr wrap="square">
            <a:spAutoFit/>
          </a:bodyPr>
          <a:lstStyle/>
          <a:p>
            <a:pPr algn="ctr"/>
            <a:r>
              <a:rPr lang="en-US" sz="2400" b="1" dirty="0">
                <a:solidFill>
                  <a:schemeClr val="accent1">
                    <a:lumMod val="50000"/>
                  </a:schemeClr>
                </a:solidFill>
              </a:rPr>
              <a:t>Solutions</a:t>
            </a:r>
          </a:p>
          <a:p>
            <a:pPr algn="ctr"/>
            <a:endParaRPr lang="en-US" sz="2000" b="1" dirty="0">
              <a:solidFill>
                <a:schemeClr val="accent1">
                  <a:lumMod val="50000"/>
                </a:schemeClr>
              </a:solidFill>
            </a:endParaRPr>
          </a:p>
        </p:txBody>
      </p:sp>
      <p:pic>
        <p:nvPicPr>
          <p:cNvPr id="10" name="Picture 9"/>
          <p:cNvPicPr/>
          <p:nvPr/>
        </p:nvPicPr>
        <p:blipFill>
          <a:blip r:embed="rId2"/>
          <a:srcRect l="21976" t="9718" r="60319" b="13288"/>
          <a:stretch>
            <a:fillRect/>
          </a:stretch>
        </p:blipFill>
        <p:spPr bwMode="auto">
          <a:xfrm>
            <a:off x="1933575" y="1533525"/>
            <a:ext cx="4695824" cy="4618038"/>
          </a:xfrm>
          <a:prstGeom prst="rect">
            <a:avLst/>
          </a:prstGeom>
          <a:noFill/>
          <a:ln w="9525">
            <a:noFill/>
            <a:miter lim="800000"/>
            <a:headEnd/>
            <a:tailEnd/>
          </a:ln>
        </p:spPr>
      </p:pic>
      <p:pic>
        <p:nvPicPr>
          <p:cNvPr id="9" name="Picture 8" descr="C:\Users\Ray Kopitsch\Desktop\Conferences 2\GF-Test logo-1.jpg">
            <a:extLst>
              <a:ext uri="{FF2B5EF4-FFF2-40B4-BE49-F238E27FC236}">
                <a16:creationId xmlns:a16="http://schemas.microsoft.com/office/drawing/2014/main" id="{5F1FEFB7-0E8D-49D0-9017-4ADC979E7A5A}"/>
              </a:ext>
            </a:extLst>
          </p:cNvPr>
          <p:cNvPicPr/>
          <p:nvPr/>
        </p:nvPicPr>
        <p:blipFill>
          <a:blip r:embed="rId3" cstate="print"/>
          <a:srcRect/>
          <a:stretch>
            <a:fillRect/>
          </a:stretch>
        </p:blipFill>
        <p:spPr bwMode="auto">
          <a:xfrm>
            <a:off x="3175" y="29213"/>
            <a:ext cx="1677670" cy="63563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108"/>
          <p:cNvSpPr/>
          <p:nvPr/>
        </p:nvSpPr>
        <p:spPr bwMode="auto">
          <a:xfrm>
            <a:off x="-3175" y="6172200"/>
            <a:ext cx="9147175" cy="706438"/>
          </a:xfrm>
          <a:prstGeom prst="rect">
            <a:avLst/>
          </a:prstGeom>
          <a:gradFill rotWithShape="1">
            <a:gsLst>
              <a:gs pos="0">
                <a:srgbClr val="E6E6E6">
                  <a:lumMod val="25000"/>
                </a:srgbClr>
              </a:gs>
              <a:gs pos="100000">
                <a:srgbClr val="E6E6E6">
                  <a:lumMod val="10000"/>
                </a:srgbClr>
              </a:gs>
            </a:gsLst>
            <a:lin ang="16200000" scaled="0"/>
          </a:gradFill>
          <a:ln w="9525" cap="flat" cmpd="sng" algn="ctr">
            <a:solidFill>
              <a:srgbClr val="E6E6E6">
                <a:lumMod val="10000"/>
              </a:srgbClr>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cs typeface="ＭＳ Ｐゴシック" pitchFamily="-108" charset="-128"/>
            </a:endParaRPr>
          </a:p>
        </p:txBody>
      </p:sp>
      <p:sp>
        <p:nvSpPr>
          <p:cNvPr id="6" name="Rektangel 110"/>
          <p:cNvSpPr/>
          <p:nvPr/>
        </p:nvSpPr>
        <p:spPr bwMode="auto">
          <a:xfrm>
            <a:off x="0" y="6202363"/>
            <a:ext cx="9144000" cy="212725"/>
          </a:xfrm>
          <a:prstGeom prst="rect">
            <a:avLst/>
          </a:prstGeom>
          <a:gradFill flip="none" rotWithShape="1">
            <a:gsLst>
              <a:gs pos="38000">
                <a:srgbClr val="176FA2"/>
              </a:gs>
              <a:gs pos="0">
                <a:srgbClr val="74F4FF"/>
              </a:gs>
              <a:gs pos="100000">
                <a:srgbClr val="002060"/>
              </a:gs>
            </a:gsLst>
            <a:lin ang="16200000" scaled="0"/>
            <a:tileRect/>
          </a:gradFill>
          <a:ln w="9525" cap="flat" cmpd="sng" algn="ctr">
            <a:noFill/>
            <a:prstDash val="solid"/>
          </a:ln>
          <a:effectLst/>
        </p:spPr>
        <p:txBody>
          <a:bodyPr anchor="ctr"/>
          <a:lstStyle/>
          <a:p>
            <a:pPr algn="ctr">
              <a:defRPr/>
            </a:pPr>
            <a:endParaRPr lang="da-DK" kern="0">
              <a:solidFill>
                <a:sysClr val="window" lastClr="FFFFFF"/>
              </a:solidFill>
              <a:latin typeface="Calibri"/>
              <a:cs typeface="ＭＳ Ｐゴシック" pitchFamily="-108" charset="-128"/>
            </a:endParaRPr>
          </a:p>
        </p:txBody>
      </p:sp>
      <p:sp>
        <p:nvSpPr>
          <p:cNvPr id="8" name="Rectangle 7"/>
          <p:cNvSpPr/>
          <p:nvPr/>
        </p:nvSpPr>
        <p:spPr>
          <a:xfrm>
            <a:off x="2274848" y="903249"/>
            <a:ext cx="4354551" cy="1077218"/>
          </a:xfrm>
          <a:prstGeom prst="rect">
            <a:avLst/>
          </a:prstGeom>
        </p:spPr>
        <p:txBody>
          <a:bodyPr wrap="square">
            <a:spAutoFit/>
          </a:bodyPr>
          <a:lstStyle/>
          <a:p>
            <a:pPr algn="ctr"/>
            <a:r>
              <a:rPr lang="en-US" sz="2400" b="1" dirty="0">
                <a:solidFill>
                  <a:schemeClr val="accent1">
                    <a:lumMod val="50000"/>
                  </a:schemeClr>
                </a:solidFill>
              </a:rPr>
              <a:t>Solutions</a:t>
            </a:r>
          </a:p>
          <a:p>
            <a:pPr algn="ctr"/>
            <a:endParaRPr lang="en-US" sz="2000" b="1" dirty="0">
              <a:solidFill>
                <a:schemeClr val="accent1">
                  <a:lumMod val="50000"/>
                </a:schemeClr>
              </a:solidFill>
            </a:endParaRPr>
          </a:p>
          <a:p>
            <a:pPr algn="ctr"/>
            <a:r>
              <a:rPr lang="en-US" sz="2000" b="1" dirty="0">
                <a:solidFill>
                  <a:schemeClr val="accent1">
                    <a:lumMod val="50000"/>
                  </a:schemeClr>
                </a:solidFill>
              </a:rPr>
              <a:t>Be Proactive</a:t>
            </a:r>
          </a:p>
        </p:txBody>
      </p:sp>
      <p:sp>
        <p:nvSpPr>
          <p:cNvPr id="10" name="Rectangle 9"/>
          <p:cNvSpPr/>
          <p:nvPr/>
        </p:nvSpPr>
        <p:spPr>
          <a:xfrm>
            <a:off x="1193180" y="2408650"/>
            <a:ext cx="6690732" cy="3724096"/>
          </a:xfrm>
          <a:prstGeom prst="rect">
            <a:avLst/>
          </a:prstGeom>
        </p:spPr>
        <p:txBody>
          <a:bodyPr wrap="square">
            <a:spAutoFit/>
          </a:bodyPr>
          <a:lstStyle/>
          <a:p>
            <a:pPr lvl="0"/>
            <a:r>
              <a:rPr lang="en-US" sz="2000" dirty="0"/>
              <a:t>Student Intake:</a:t>
            </a:r>
          </a:p>
          <a:p>
            <a:pPr lvl="0">
              <a:buFont typeface="Arial" pitchFamily="34" charset="0"/>
              <a:buChar char="•"/>
            </a:pPr>
            <a:endParaRPr lang="en-US" dirty="0"/>
          </a:p>
          <a:p>
            <a:pPr lvl="0">
              <a:buFont typeface="Arial" pitchFamily="34" charset="0"/>
              <a:buChar char="•"/>
            </a:pPr>
            <a:r>
              <a:rPr lang="en-US" dirty="0"/>
              <a:t>Ask for more points of contact with complete information (Immediate Family, Relatives, Friends )</a:t>
            </a:r>
          </a:p>
          <a:p>
            <a:pPr lvl="0">
              <a:buFont typeface="Arial" pitchFamily="34" charset="0"/>
              <a:buChar char="•"/>
            </a:pPr>
            <a:endParaRPr lang="en-US" dirty="0"/>
          </a:p>
          <a:p>
            <a:pPr lvl="0">
              <a:buFont typeface="Arial" pitchFamily="34" charset="0"/>
              <a:buChar char="•"/>
            </a:pPr>
            <a:r>
              <a:rPr lang="en-US" dirty="0"/>
              <a:t>Seasoned Funds</a:t>
            </a:r>
          </a:p>
          <a:p>
            <a:pPr lvl="0"/>
            <a:endParaRPr lang="en-US" dirty="0"/>
          </a:p>
          <a:p>
            <a:pPr lvl="0">
              <a:buFont typeface="Arial" pitchFamily="34" charset="0"/>
              <a:buChar char="•"/>
            </a:pPr>
            <a:r>
              <a:rPr lang="en-US" dirty="0"/>
              <a:t>Copy of Passport / Visa</a:t>
            </a:r>
          </a:p>
          <a:p>
            <a:pPr lvl="0"/>
            <a:endParaRPr lang="en-US" dirty="0"/>
          </a:p>
          <a:p>
            <a:pPr lvl="0">
              <a:buFont typeface="Arial" pitchFamily="34" charset="0"/>
              <a:buChar char="•"/>
            </a:pPr>
            <a:r>
              <a:rPr lang="en-US" dirty="0"/>
              <a:t>Re-enforce the understanding that if it does go to a third party that the debt can be domesticated in their country.</a:t>
            </a:r>
          </a:p>
          <a:p>
            <a:pPr lvl="0">
              <a:buFont typeface="Arial" pitchFamily="34" charset="0"/>
              <a:buChar char="•"/>
            </a:pPr>
            <a:endParaRPr lang="en-US" dirty="0"/>
          </a:p>
          <a:p>
            <a:pPr lvl="0">
              <a:buFont typeface="Arial" pitchFamily="34" charset="0"/>
              <a:buChar char="•"/>
            </a:pPr>
            <a:r>
              <a:rPr lang="en-US" dirty="0"/>
              <a:t>  I-20 Form &amp; SEVIS Form</a:t>
            </a:r>
          </a:p>
        </p:txBody>
      </p:sp>
      <p:pic>
        <p:nvPicPr>
          <p:cNvPr id="9" name="Picture 29" descr="http://www.chelseacrockett.com/wp/wp-content/uploads/2013/02/proactive_post.jpg"/>
          <p:cNvPicPr>
            <a:picLocks noChangeAspect="1" noChangeArrowheads="1"/>
          </p:cNvPicPr>
          <p:nvPr/>
        </p:nvPicPr>
        <p:blipFill>
          <a:blip r:embed="rId2"/>
          <a:srcRect/>
          <a:stretch>
            <a:fillRect/>
          </a:stretch>
        </p:blipFill>
        <p:spPr bwMode="auto">
          <a:xfrm>
            <a:off x="7649029" y="4705041"/>
            <a:ext cx="1494971" cy="1439863"/>
          </a:xfrm>
          <a:prstGeom prst="rect">
            <a:avLst/>
          </a:prstGeom>
          <a:noFill/>
          <a:ln w="9525">
            <a:noFill/>
            <a:miter lim="800000"/>
            <a:headEnd/>
            <a:tailEnd/>
          </a:ln>
        </p:spPr>
      </p:pic>
      <p:pic>
        <p:nvPicPr>
          <p:cNvPr id="12" name="Picture 11" descr="C:\Users\Ray Kopitsch\Desktop\Conferences 2\GF-Test logo-1.jpg">
            <a:extLst>
              <a:ext uri="{FF2B5EF4-FFF2-40B4-BE49-F238E27FC236}">
                <a16:creationId xmlns:a16="http://schemas.microsoft.com/office/drawing/2014/main" id="{9B1E917E-8A0E-4A14-9E37-40A679CBB36F}"/>
              </a:ext>
            </a:extLst>
          </p:cNvPr>
          <p:cNvPicPr/>
          <p:nvPr/>
        </p:nvPicPr>
        <p:blipFill>
          <a:blip r:embed="rId3" cstate="print"/>
          <a:srcRect/>
          <a:stretch>
            <a:fillRect/>
          </a:stretch>
        </p:blipFill>
        <p:spPr bwMode="auto">
          <a:xfrm>
            <a:off x="3175" y="29213"/>
            <a:ext cx="1677670" cy="63563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108"/>
          <p:cNvSpPr/>
          <p:nvPr/>
        </p:nvSpPr>
        <p:spPr bwMode="auto">
          <a:xfrm>
            <a:off x="-3175" y="6172200"/>
            <a:ext cx="9147175" cy="706438"/>
          </a:xfrm>
          <a:prstGeom prst="rect">
            <a:avLst/>
          </a:prstGeom>
          <a:gradFill rotWithShape="1">
            <a:gsLst>
              <a:gs pos="0">
                <a:srgbClr val="E6E6E6">
                  <a:lumMod val="25000"/>
                </a:srgbClr>
              </a:gs>
              <a:gs pos="100000">
                <a:srgbClr val="E6E6E6">
                  <a:lumMod val="10000"/>
                </a:srgbClr>
              </a:gs>
            </a:gsLst>
            <a:lin ang="16200000" scaled="0"/>
          </a:gradFill>
          <a:ln w="9525" cap="flat" cmpd="sng" algn="ctr">
            <a:solidFill>
              <a:srgbClr val="E6E6E6">
                <a:lumMod val="10000"/>
              </a:srgbClr>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cs typeface="ＭＳ Ｐゴシック" pitchFamily="-108" charset="-128"/>
            </a:endParaRPr>
          </a:p>
        </p:txBody>
      </p:sp>
      <p:sp>
        <p:nvSpPr>
          <p:cNvPr id="6" name="Rektangel 110"/>
          <p:cNvSpPr/>
          <p:nvPr/>
        </p:nvSpPr>
        <p:spPr bwMode="auto">
          <a:xfrm>
            <a:off x="0" y="6202363"/>
            <a:ext cx="9144000" cy="212725"/>
          </a:xfrm>
          <a:prstGeom prst="rect">
            <a:avLst/>
          </a:prstGeom>
          <a:gradFill flip="none" rotWithShape="1">
            <a:gsLst>
              <a:gs pos="38000">
                <a:srgbClr val="176FA2"/>
              </a:gs>
              <a:gs pos="0">
                <a:srgbClr val="74F4FF"/>
              </a:gs>
              <a:gs pos="100000">
                <a:srgbClr val="002060"/>
              </a:gs>
            </a:gsLst>
            <a:lin ang="16200000" scaled="0"/>
            <a:tileRect/>
          </a:gradFill>
          <a:ln w="9525" cap="flat" cmpd="sng" algn="ctr">
            <a:noFill/>
            <a:prstDash val="solid"/>
          </a:ln>
          <a:effectLst/>
        </p:spPr>
        <p:txBody>
          <a:bodyPr anchor="ctr"/>
          <a:lstStyle/>
          <a:p>
            <a:pPr algn="ctr">
              <a:defRPr/>
            </a:pPr>
            <a:endParaRPr lang="da-DK" kern="0">
              <a:solidFill>
                <a:sysClr val="window" lastClr="FFFFFF"/>
              </a:solidFill>
              <a:latin typeface="Calibri"/>
              <a:cs typeface="ＭＳ Ｐゴシック" pitchFamily="-108" charset="-128"/>
            </a:endParaRPr>
          </a:p>
        </p:txBody>
      </p:sp>
      <p:sp>
        <p:nvSpPr>
          <p:cNvPr id="8" name="Rectangle 7"/>
          <p:cNvSpPr/>
          <p:nvPr/>
        </p:nvSpPr>
        <p:spPr>
          <a:xfrm>
            <a:off x="2274848" y="903249"/>
            <a:ext cx="4354551" cy="1077218"/>
          </a:xfrm>
          <a:prstGeom prst="rect">
            <a:avLst/>
          </a:prstGeom>
        </p:spPr>
        <p:txBody>
          <a:bodyPr wrap="square">
            <a:spAutoFit/>
          </a:bodyPr>
          <a:lstStyle/>
          <a:p>
            <a:pPr algn="ctr"/>
            <a:r>
              <a:rPr lang="en-US" sz="2400" b="1" dirty="0">
                <a:solidFill>
                  <a:schemeClr val="accent1">
                    <a:lumMod val="50000"/>
                  </a:schemeClr>
                </a:solidFill>
              </a:rPr>
              <a:t>Solutions</a:t>
            </a:r>
          </a:p>
          <a:p>
            <a:pPr algn="ctr"/>
            <a:endParaRPr lang="en-US" sz="2000" b="1" dirty="0">
              <a:solidFill>
                <a:schemeClr val="accent1">
                  <a:lumMod val="50000"/>
                </a:schemeClr>
              </a:solidFill>
            </a:endParaRPr>
          </a:p>
          <a:p>
            <a:pPr algn="ctr"/>
            <a:r>
              <a:rPr lang="en-US" sz="2000" b="1" dirty="0">
                <a:solidFill>
                  <a:schemeClr val="accent1">
                    <a:lumMod val="50000"/>
                  </a:schemeClr>
                </a:solidFill>
              </a:rPr>
              <a:t>Be Proactive</a:t>
            </a:r>
          </a:p>
        </p:txBody>
      </p:sp>
      <p:sp>
        <p:nvSpPr>
          <p:cNvPr id="10" name="Rectangle 9"/>
          <p:cNvSpPr/>
          <p:nvPr/>
        </p:nvSpPr>
        <p:spPr>
          <a:xfrm>
            <a:off x="1193180" y="1980468"/>
            <a:ext cx="6690732" cy="3939540"/>
          </a:xfrm>
          <a:prstGeom prst="rect">
            <a:avLst/>
          </a:prstGeom>
        </p:spPr>
        <p:txBody>
          <a:bodyPr wrap="square">
            <a:spAutoFit/>
          </a:bodyPr>
          <a:lstStyle/>
          <a:p>
            <a:r>
              <a:rPr lang="en-US" sz="2000" dirty="0"/>
              <a:t>Student Intake:</a:t>
            </a:r>
          </a:p>
          <a:p>
            <a:endParaRPr lang="en-US" sz="1600" dirty="0"/>
          </a:p>
          <a:p>
            <a:pPr lvl="0">
              <a:buFont typeface="Arial" pitchFamily="34" charset="0"/>
              <a:buChar char="•"/>
            </a:pPr>
            <a:r>
              <a:rPr lang="en-US" dirty="0"/>
              <a:t>Give Students more payment options</a:t>
            </a:r>
          </a:p>
          <a:p>
            <a:pPr lvl="1">
              <a:buFont typeface="Arial" pitchFamily="34" charset="0"/>
              <a:buChar char="•"/>
            </a:pPr>
            <a:r>
              <a:rPr lang="en-US" dirty="0"/>
              <a:t>Online payments</a:t>
            </a:r>
          </a:p>
          <a:p>
            <a:pPr lvl="1">
              <a:buFont typeface="Arial" pitchFamily="34" charset="0"/>
              <a:buChar char="•"/>
            </a:pPr>
            <a:r>
              <a:rPr lang="en-US" dirty="0"/>
              <a:t>Partner with a transfer company that specialize in intl. payments</a:t>
            </a:r>
          </a:p>
          <a:p>
            <a:endParaRPr lang="en-US" dirty="0"/>
          </a:p>
          <a:p>
            <a:pPr>
              <a:buFont typeface="Arial" pitchFamily="34" charset="0"/>
              <a:buChar char="•"/>
            </a:pPr>
            <a:r>
              <a:rPr lang="en-US" dirty="0"/>
              <a:t> Bonus’s for staff</a:t>
            </a:r>
          </a:p>
          <a:p>
            <a:pPr>
              <a:buFont typeface="Arial" pitchFamily="34" charset="0"/>
              <a:buChar char="•"/>
            </a:pPr>
            <a:endParaRPr lang="en-US" dirty="0"/>
          </a:p>
          <a:p>
            <a:pPr>
              <a:buFont typeface="Arial" pitchFamily="34" charset="0"/>
              <a:buChar char="•"/>
            </a:pPr>
            <a:r>
              <a:rPr lang="en-US" dirty="0"/>
              <a:t>Statements in the correct language </a:t>
            </a:r>
          </a:p>
          <a:p>
            <a:pPr>
              <a:buFont typeface="Arial" pitchFamily="34" charset="0"/>
              <a:buChar char="•"/>
            </a:pPr>
            <a:endParaRPr lang="en-US" dirty="0"/>
          </a:p>
          <a:p>
            <a:pPr>
              <a:buFont typeface="Arial" pitchFamily="34" charset="0"/>
              <a:buChar char="•"/>
            </a:pPr>
            <a:r>
              <a:rPr lang="en-US" dirty="0"/>
              <a:t>Reporting to Credit Bureaus abroad when possible  </a:t>
            </a:r>
          </a:p>
          <a:p>
            <a:pPr>
              <a:buFont typeface="Arial" pitchFamily="34" charset="0"/>
              <a:buChar char="•"/>
            </a:pPr>
            <a:endParaRPr lang="en-US" dirty="0"/>
          </a:p>
          <a:p>
            <a:endParaRPr lang="en-US" dirty="0"/>
          </a:p>
        </p:txBody>
      </p:sp>
      <p:pic>
        <p:nvPicPr>
          <p:cNvPr id="9" name="Picture 29" descr="http://www.chelseacrockett.com/wp/wp-content/uploads/2013/02/proactive_post.jpg"/>
          <p:cNvPicPr>
            <a:picLocks noChangeAspect="1" noChangeArrowheads="1"/>
          </p:cNvPicPr>
          <p:nvPr/>
        </p:nvPicPr>
        <p:blipFill>
          <a:blip r:embed="rId3"/>
          <a:srcRect/>
          <a:stretch>
            <a:fillRect/>
          </a:stretch>
        </p:blipFill>
        <p:spPr bwMode="auto">
          <a:xfrm>
            <a:off x="7610622" y="4705041"/>
            <a:ext cx="1533378" cy="1439863"/>
          </a:xfrm>
          <a:prstGeom prst="rect">
            <a:avLst/>
          </a:prstGeom>
          <a:noFill/>
          <a:ln w="9525">
            <a:noFill/>
            <a:miter lim="800000"/>
            <a:headEnd/>
            <a:tailEnd/>
          </a:ln>
        </p:spPr>
      </p:pic>
      <p:pic>
        <p:nvPicPr>
          <p:cNvPr id="11" name="Picture 10" descr="C:\Users\Ray Kopitsch\Desktop\Conferences 2\GF-Test logo-1.jpg">
            <a:extLst>
              <a:ext uri="{FF2B5EF4-FFF2-40B4-BE49-F238E27FC236}">
                <a16:creationId xmlns:a16="http://schemas.microsoft.com/office/drawing/2014/main" id="{A094A011-08B3-4137-B5A6-4B5CA6C50855}"/>
              </a:ext>
            </a:extLst>
          </p:cNvPr>
          <p:cNvPicPr/>
          <p:nvPr/>
        </p:nvPicPr>
        <p:blipFill>
          <a:blip r:embed="rId4" cstate="print"/>
          <a:srcRect/>
          <a:stretch>
            <a:fillRect/>
          </a:stretch>
        </p:blipFill>
        <p:spPr bwMode="auto">
          <a:xfrm>
            <a:off x="3175" y="29213"/>
            <a:ext cx="1677670" cy="63563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p:cNvGraphicFramePr/>
          <p:nvPr/>
        </p:nvGraphicFramePr>
        <p:xfrm>
          <a:off x="1153881" y="1075217"/>
          <a:ext cx="7184576" cy="48901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Rektangel 108"/>
          <p:cNvSpPr/>
          <p:nvPr/>
        </p:nvSpPr>
        <p:spPr bwMode="auto">
          <a:xfrm>
            <a:off x="0" y="6151562"/>
            <a:ext cx="9147175" cy="706438"/>
          </a:xfrm>
          <a:prstGeom prst="rect">
            <a:avLst/>
          </a:prstGeom>
          <a:gradFill rotWithShape="1">
            <a:gsLst>
              <a:gs pos="0">
                <a:srgbClr val="E6E6E6">
                  <a:lumMod val="25000"/>
                </a:srgbClr>
              </a:gs>
              <a:gs pos="100000">
                <a:srgbClr val="E6E6E6">
                  <a:lumMod val="10000"/>
                </a:srgbClr>
              </a:gs>
            </a:gsLst>
            <a:lin ang="16200000" scaled="0"/>
          </a:gradFill>
          <a:ln w="9525" cap="flat" cmpd="sng" algn="ctr">
            <a:solidFill>
              <a:srgbClr val="E6E6E6">
                <a:lumMod val="10000"/>
              </a:srgbClr>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cs typeface="ＭＳ Ｐゴシック" pitchFamily="-108" charset="-128"/>
            </a:endParaRPr>
          </a:p>
        </p:txBody>
      </p:sp>
      <p:sp>
        <p:nvSpPr>
          <p:cNvPr id="29" name="Rektangel 110"/>
          <p:cNvSpPr/>
          <p:nvPr/>
        </p:nvSpPr>
        <p:spPr bwMode="auto">
          <a:xfrm>
            <a:off x="3175" y="6181725"/>
            <a:ext cx="9144000" cy="212725"/>
          </a:xfrm>
          <a:prstGeom prst="rect">
            <a:avLst/>
          </a:prstGeom>
          <a:gradFill flip="none" rotWithShape="1">
            <a:gsLst>
              <a:gs pos="38000">
                <a:srgbClr val="176FA2"/>
              </a:gs>
              <a:gs pos="0">
                <a:srgbClr val="74F4FF"/>
              </a:gs>
              <a:gs pos="100000">
                <a:srgbClr val="002060"/>
              </a:gs>
            </a:gsLst>
            <a:lin ang="16200000" scaled="0"/>
            <a:tileRect/>
          </a:gradFill>
          <a:ln w="9525" cap="flat" cmpd="sng" algn="ctr">
            <a:noFill/>
            <a:prstDash val="solid"/>
          </a:ln>
          <a:effectLst/>
        </p:spPr>
        <p:txBody>
          <a:bodyPr anchor="ctr"/>
          <a:lstStyle/>
          <a:p>
            <a:pPr algn="ctr">
              <a:defRPr/>
            </a:pPr>
            <a:endParaRPr lang="da-DK" kern="0">
              <a:solidFill>
                <a:sysClr val="window" lastClr="FFFFFF"/>
              </a:solidFill>
              <a:latin typeface="Calibri"/>
              <a:cs typeface="ＭＳ Ｐゴシック" pitchFamily="-108" charset="-128"/>
            </a:endParaRPr>
          </a:p>
        </p:txBody>
      </p:sp>
      <p:sp>
        <p:nvSpPr>
          <p:cNvPr id="11" name="Date Placeholder 10"/>
          <p:cNvSpPr>
            <a:spLocks noGrp="1"/>
          </p:cNvSpPr>
          <p:nvPr>
            <p:ph type="dt" sz="half" idx="10"/>
          </p:nvPr>
        </p:nvSpPr>
        <p:spPr/>
        <p:txBody>
          <a:bodyPr/>
          <a:lstStyle/>
          <a:p>
            <a:endParaRPr lang="en-US"/>
          </a:p>
        </p:txBody>
      </p:sp>
      <p:sp>
        <p:nvSpPr>
          <p:cNvPr id="18" name="TextBox 17"/>
          <p:cNvSpPr txBox="1"/>
          <p:nvPr/>
        </p:nvSpPr>
        <p:spPr>
          <a:xfrm>
            <a:off x="3603172" y="3243943"/>
            <a:ext cx="2275114" cy="954107"/>
          </a:xfrm>
          <a:prstGeom prst="rect">
            <a:avLst/>
          </a:prstGeom>
          <a:noFill/>
        </p:spPr>
        <p:txBody>
          <a:bodyPr wrap="square" rtlCol="0">
            <a:spAutoFit/>
          </a:bodyPr>
          <a:lstStyle/>
          <a:p>
            <a:pPr algn="ctr"/>
            <a:r>
              <a:rPr lang="en-US" sz="2800" b="1" dirty="0">
                <a:latin typeface="+mj-lt"/>
                <a:cs typeface="Arial" pitchFamily="34" charset="0"/>
              </a:rPr>
              <a:t>International </a:t>
            </a:r>
          </a:p>
          <a:p>
            <a:pPr algn="ctr"/>
            <a:r>
              <a:rPr lang="en-US" sz="2800" b="1" dirty="0">
                <a:latin typeface="+mj-lt"/>
                <a:cs typeface="Arial" pitchFamily="34" charset="0"/>
              </a:rPr>
              <a:t>Students</a:t>
            </a:r>
          </a:p>
        </p:txBody>
      </p:sp>
      <p:sp>
        <p:nvSpPr>
          <p:cNvPr id="9" name="Rectangle 8"/>
          <p:cNvSpPr/>
          <p:nvPr/>
        </p:nvSpPr>
        <p:spPr>
          <a:xfrm>
            <a:off x="4150222" y="1281244"/>
            <a:ext cx="1177117" cy="1200329"/>
          </a:xfrm>
          <a:prstGeom prst="rect">
            <a:avLst/>
          </a:prstGeom>
        </p:spPr>
        <p:txBody>
          <a:bodyPr wrap="none">
            <a:spAutoFit/>
          </a:bodyPr>
          <a:lstStyle/>
          <a:p>
            <a:pPr lvl="0" algn="ctr"/>
            <a:r>
              <a:rPr lang="en-US" sz="2400" b="1" dirty="0">
                <a:solidFill>
                  <a:schemeClr val="bg1"/>
                </a:solidFill>
                <a:latin typeface="+mn-lt"/>
              </a:rPr>
              <a:t>Identify</a:t>
            </a:r>
          </a:p>
          <a:p>
            <a:pPr lvl="0" algn="ctr"/>
            <a:r>
              <a:rPr lang="en-US" sz="2400" b="1" dirty="0">
                <a:solidFill>
                  <a:schemeClr val="bg1"/>
                </a:solidFill>
                <a:latin typeface="+mn-lt"/>
              </a:rPr>
              <a:t>the</a:t>
            </a:r>
          </a:p>
          <a:p>
            <a:pPr lvl="0" algn="ctr"/>
            <a:r>
              <a:rPr lang="en-US" sz="2400" b="1" dirty="0">
                <a:solidFill>
                  <a:schemeClr val="bg1"/>
                </a:solidFill>
                <a:latin typeface="+mn-lt"/>
              </a:rPr>
              <a:t>need</a:t>
            </a:r>
          </a:p>
        </p:txBody>
      </p:sp>
      <p:sp>
        <p:nvSpPr>
          <p:cNvPr id="10" name="Rectangle 9"/>
          <p:cNvSpPr/>
          <p:nvPr/>
        </p:nvSpPr>
        <p:spPr>
          <a:xfrm>
            <a:off x="2920260" y="4811487"/>
            <a:ext cx="1365823" cy="707886"/>
          </a:xfrm>
          <a:prstGeom prst="rect">
            <a:avLst/>
          </a:prstGeom>
        </p:spPr>
        <p:txBody>
          <a:bodyPr wrap="none">
            <a:spAutoFit/>
          </a:bodyPr>
          <a:lstStyle/>
          <a:p>
            <a:pPr lvl="0" algn="ctr"/>
            <a:r>
              <a:rPr lang="en-US" sz="2000" b="1" dirty="0">
                <a:solidFill>
                  <a:schemeClr val="bg1"/>
                </a:solidFill>
                <a:latin typeface="+mn-lt"/>
              </a:rPr>
              <a:t>BE</a:t>
            </a:r>
          </a:p>
          <a:p>
            <a:pPr lvl="0" algn="ctr"/>
            <a:r>
              <a:rPr lang="en-US" sz="2000" b="1" dirty="0">
                <a:solidFill>
                  <a:schemeClr val="bg1"/>
                </a:solidFill>
                <a:latin typeface="+mn-lt"/>
              </a:rPr>
              <a:t>INFORMED</a:t>
            </a:r>
          </a:p>
        </p:txBody>
      </p:sp>
      <p:sp>
        <p:nvSpPr>
          <p:cNvPr id="14" name="Rectangle 13"/>
          <p:cNvSpPr/>
          <p:nvPr/>
        </p:nvSpPr>
        <p:spPr>
          <a:xfrm>
            <a:off x="5230512" y="4811487"/>
            <a:ext cx="1295547" cy="830997"/>
          </a:xfrm>
          <a:prstGeom prst="rect">
            <a:avLst/>
          </a:prstGeom>
        </p:spPr>
        <p:txBody>
          <a:bodyPr wrap="none">
            <a:spAutoFit/>
          </a:bodyPr>
          <a:lstStyle/>
          <a:p>
            <a:pPr lvl="0"/>
            <a:r>
              <a:rPr lang="en-US" sz="2400" b="1" dirty="0">
                <a:solidFill>
                  <a:schemeClr val="bg1"/>
                </a:solidFill>
                <a:latin typeface="+mn-lt"/>
              </a:rPr>
              <a:t>Create a</a:t>
            </a:r>
            <a:br>
              <a:rPr lang="en-US" sz="2400" b="1" dirty="0">
                <a:solidFill>
                  <a:schemeClr val="bg1"/>
                </a:solidFill>
                <a:latin typeface="+mn-lt"/>
              </a:rPr>
            </a:br>
            <a:r>
              <a:rPr lang="en-US" sz="2400" b="1" dirty="0">
                <a:solidFill>
                  <a:schemeClr val="bg1"/>
                </a:solidFill>
                <a:latin typeface="+mn-lt"/>
              </a:rPr>
              <a:t> solution</a:t>
            </a:r>
          </a:p>
        </p:txBody>
      </p:sp>
      <p:sp>
        <p:nvSpPr>
          <p:cNvPr id="15" name="Rectangle 14"/>
          <p:cNvSpPr/>
          <p:nvPr/>
        </p:nvSpPr>
        <p:spPr>
          <a:xfrm>
            <a:off x="5817220" y="2581275"/>
            <a:ext cx="1474827" cy="830997"/>
          </a:xfrm>
          <a:prstGeom prst="rect">
            <a:avLst/>
          </a:prstGeom>
        </p:spPr>
        <p:txBody>
          <a:bodyPr wrap="none">
            <a:spAutoFit/>
          </a:bodyPr>
          <a:lstStyle/>
          <a:p>
            <a:pPr lvl="0" algn="ctr"/>
            <a:r>
              <a:rPr lang="en-US" sz="2400" b="1" dirty="0">
                <a:solidFill>
                  <a:schemeClr val="bg1"/>
                </a:solidFill>
                <a:latin typeface="+mn-lt"/>
              </a:rPr>
              <a:t>Be </a:t>
            </a:r>
          </a:p>
          <a:p>
            <a:pPr lvl="0" algn="ctr"/>
            <a:r>
              <a:rPr lang="en-US" sz="2400" b="1" dirty="0">
                <a:solidFill>
                  <a:schemeClr val="bg1"/>
                </a:solidFill>
                <a:latin typeface="+mn-lt"/>
              </a:rPr>
              <a:t>Pro-active</a:t>
            </a:r>
          </a:p>
        </p:txBody>
      </p:sp>
      <p:pic>
        <p:nvPicPr>
          <p:cNvPr id="16" name="Picture 15" descr="C:\Users\Ray Kopitsch\Desktop\Conferences 2\GF-Test logo-1.jpg">
            <a:extLst>
              <a:ext uri="{FF2B5EF4-FFF2-40B4-BE49-F238E27FC236}">
                <a16:creationId xmlns:a16="http://schemas.microsoft.com/office/drawing/2014/main" id="{98147DF6-1193-4839-8934-ACDBE971034D}"/>
              </a:ext>
            </a:extLst>
          </p:cNvPr>
          <p:cNvPicPr/>
          <p:nvPr/>
        </p:nvPicPr>
        <p:blipFill>
          <a:blip r:embed="rId8" cstate="print"/>
          <a:srcRect/>
          <a:stretch>
            <a:fillRect/>
          </a:stretch>
        </p:blipFill>
        <p:spPr bwMode="auto">
          <a:xfrm>
            <a:off x="3175" y="29213"/>
            <a:ext cx="1677670" cy="63563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4" descr="http://moldinspectionandtest.com/wp-content/uploads/2013/09/thank-you.jpg"/>
          <p:cNvPicPr>
            <a:picLocks noChangeAspect="1" noChangeArrowheads="1"/>
          </p:cNvPicPr>
          <p:nvPr/>
        </p:nvPicPr>
        <p:blipFill>
          <a:blip r:embed="rId3"/>
          <a:srcRect/>
          <a:stretch>
            <a:fillRect/>
          </a:stretch>
        </p:blipFill>
        <p:spPr bwMode="auto">
          <a:xfrm>
            <a:off x="1148378" y="1773044"/>
            <a:ext cx="5022456" cy="3109140"/>
          </a:xfrm>
          <a:prstGeom prst="rect">
            <a:avLst/>
          </a:prstGeom>
          <a:noFill/>
        </p:spPr>
      </p:pic>
      <p:sp>
        <p:nvSpPr>
          <p:cNvPr id="23" name="Rektangel 108"/>
          <p:cNvSpPr/>
          <p:nvPr/>
        </p:nvSpPr>
        <p:spPr bwMode="auto">
          <a:xfrm>
            <a:off x="0" y="6151562"/>
            <a:ext cx="9147175" cy="706438"/>
          </a:xfrm>
          <a:prstGeom prst="rect">
            <a:avLst/>
          </a:prstGeom>
          <a:gradFill rotWithShape="1">
            <a:gsLst>
              <a:gs pos="0">
                <a:srgbClr val="E6E6E6">
                  <a:lumMod val="25000"/>
                </a:srgbClr>
              </a:gs>
              <a:gs pos="100000">
                <a:srgbClr val="E6E6E6">
                  <a:lumMod val="10000"/>
                </a:srgbClr>
              </a:gs>
            </a:gsLst>
            <a:lin ang="16200000" scaled="0"/>
          </a:gradFill>
          <a:ln w="9525" cap="flat" cmpd="sng" algn="ctr">
            <a:solidFill>
              <a:srgbClr val="E6E6E6">
                <a:lumMod val="10000"/>
              </a:srgbClr>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cs typeface="ＭＳ Ｐゴシック" pitchFamily="-108" charset="-128"/>
            </a:endParaRPr>
          </a:p>
        </p:txBody>
      </p:sp>
      <p:sp>
        <p:nvSpPr>
          <p:cNvPr id="29" name="Rektangel 110"/>
          <p:cNvSpPr/>
          <p:nvPr/>
        </p:nvSpPr>
        <p:spPr bwMode="auto">
          <a:xfrm>
            <a:off x="3175" y="6181725"/>
            <a:ext cx="9144000" cy="212725"/>
          </a:xfrm>
          <a:prstGeom prst="rect">
            <a:avLst/>
          </a:prstGeom>
          <a:gradFill flip="none" rotWithShape="1">
            <a:gsLst>
              <a:gs pos="38000">
                <a:srgbClr val="176FA2"/>
              </a:gs>
              <a:gs pos="0">
                <a:srgbClr val="74F4FF"/>
              </a:gs>
              <a:gs pos="100000">
                <a:srgbClr val="002060"/>
              </a:gs>
            </a:gsLst>
            <a:lin ang="16200000" scaled="0"/>
            <a:tileRect/>
          </a:gradFill>
          <a:ln w="9525" cap="flat" cmpd="sng" algn="ctr">
            <a:noFill/>
            <a:prstDash val="solid"/>
          </a:ln>
          <a:effectLst/>
        </p:spPr>
        <p:txBody>
          <a:bodyPr anchor="ctr"/>
          <a:lstStyle/>
          <a:p>
            <a:pPr algn="ctr">
              <a:defRPr/>
            </a:pPr>
            <a:endParaRPr lang="da-DK" kern="0">
              <a:solidFill>
                <a:sysClr val="window" lastClr="FFFFFF"/>
              </a:solidFill>
              <a:latin typeface="Calibri"/>
              <a:cs typeface="ＭＳ Ｐゴシック" pitchFamily="-108" charset="-128"/>
            </a:endParaRPr>
          </a:p>
        </p:txBody>
      </p:sp>
      <p:sp>
        <p:nvSpPr>
          <p:cNvPr id="9" name="TextBox 8"/>
          <p:cNvSpPr txBox="1"/>
          <p:nvPr/>
        </p:nvSpPr>
        <p:spPr>
          <a:xfrm>
            <a:off x="5486400" y="4314825"/>
            <a:ext cx="3467100" cy="1754326"/>
          </a:xfrm>
          <a:prstGeom prst="rect">
            <a:avLst/>
          </a:prstGeom>
          <a:noFill/>
        </p:spPr>
        <p:txBody>
          <a:bodyPr wrap="square" rtlCol="0">
            <a:spAutoFit/>
          </a:bodyPr>
          <a:lstStyle/>
          <a:p>
            <a:pPr algn="r"/>
            <a:endParaRPr lang="en-US" dirty="0"/>
          </a:p>
          <a:p>
            <a:pPr algn="r"/>
            <a:r>
              <a:rPr lang="en-US" dirty="0"/>
              <a:t>Ray Kopitsch</a:t>
            </a:r>
          </a:p>
          <a:p>
            <a:pPr algn="r"/>
            <a:r>
              <a:rPr lang="en-US" dirty="0"/>
              <a:t>Cedar Financial</a:t>
            </a:r>
          </a:p>
          <a:p>
            <a:pPr algn="r"/>
            <a:r>
              <a:rPr lang="en-US" dirty="0">
                <a:hlinkClick r:id="rId4"/>
              </a:rPr>
              <a:t>rkopitsch@cedarfinancial.com</a:t>
            </a:r>
            <a:endParaRPr lang="en-US" dirty="0"/>
          </a:p>
          <a:p>
            <a:pPr algn="r"/>
            <a:r>
              <a:rPr lang="en-US" dirty="0"/>
              <a:t>Office: 818-936-6211</a:t>
            </a:r>
          </a:p>
          <a:p>
            <a:pPr algn="r"/>
            <a:r>
              <a:rPr lang="en-US" dirty="0"/>
              <a:t>Cell: 906-440-0178</a:t>
            </a:r>
          </a:p>
        </p:txBody>
      </p:sp>
      <p:pic>
        <p:nvPicPr>
          <p:cNvPr id="2050" name="Picture 2" descr="http://www.appian.com/blog/wp-content/uploads/2012/05/QandA-300x212.jpg"/>
          <p:cNvPicPr>
            <a:picLocks noChangeAspect="1" noChangeArrowheads="1"/>
          </p:cNvPicPr>
          <p:nvPr/>
        </p:nvPicPr>
        <p:blipFill>
          <a:blip r:embed="rId5"/>
          <a:srcRect/>
          <a:stretch>
            <a:fillRect/>
          </a:stretch>
        </p:blipFill>
        <p:spPr bwMode="auto">
          <a:xfrm>
            <a:off x="3313334" y="1252538"/>
            <a:ext cx="2857500" cy="2019301"/>
          </a:xfrm>
          <a:prstGeom prst="rect">
            <a:avLst/>
          </a:prstGeom>
          <a:noFill/>
        </p:spPr>
      </p:pic>
      <p:pic>
        <p:nvPicPr>
          <p:cNvPr id="10" name="Picture 9" descr="C:\Users\Ray Kopitsch\Desktop\Conferences 2\GF-Test logo-1.jpg">
            <a:extLst>
              <a:ext uri="{FF2B5EF4-FFF2-40B4-BE49-F238E27FC236}">
                <a16:creationId xmlns:a16="http://schemas.microsoft.com/office/drawing/2014/main" id="{D302C148-ED53-4F16-9D3E-62C63A436970}"/>
              </a:ext>
            </a:extLst>
          </p:cNvPr>
          <p:cNvPicPr/>
          <p:nvPr/>
        </p:nvPicPr>
        <p:blipFill>
          <a:blip r:embed="rId6" cstate="print"/>
          <a:srcRect/>
          <a:stretch>
            <a:fillRect/>
          </a:stretch>
        </p:blipFill>
        <p:spPr bwMode="auto">
          <a:xfrm>
            <a:off x="3175" y="29213"/>
            <a:ext cx="1677670" cy="63563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2050"/>
                                        </p:tgtEl>
                                      </p:cBhvr>
                                    </p:animEffect>
                                    <p:set>
                                      <p:cBhvr>
                                        <p:cTn id="12" dur="1" fill="hold">
                                          <p:stCondLst>
                                            <p:cond delay="1999"/>
                                          </p:stCondLst>
                                        </p:cTn>
                                        <p:tgtEl>
                                          <p:spTgt spid="2050"/>
                                        </p:tgtEl>
                                        <p:attrNameLst>
                                          <p:attrName>style.visibility</p:attrName>
                                        </p:attrNameLst>
                                      </p:cBhvr>
                                      <p:to>
                                        <p:strVal val="hidden"/>
                                      </p:to>
                                    </p:se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60420"/>
                                        </p:tgtEl>
                                        <p:attrNameLst>
                                          <p:attrName>style.visibility</p:attrName>
                                        </p:attrNameLst>
                                      </p:cBhvr>
                                      <p:to>
                                        <p:strVal val="visible"/>
                                      </p:to>
                                    </p:set>
                                    <p:animEffect transition="in" filter="fade">
                                      <p:cBhvr>
                                        <p:cTn id="16" dur="2000"/>
                                        <p:tgtEl>
                                          <p:spTgt spid="604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ktangel 108"/>
          <p:cNvSpPr/>
          <p:nvPr/>
        </p:nvSpPr>
        <p:spPr bwMode="auto">
          <a:xfrm>
            <a:off x="0" y="6151563"/>
            <a:ext cx="9147175" cy="706437"/>
          </a:xfrm>
          <a:prstGeom prst="rect">
            <a:avLst/>
          </a:prstGeom>
          <a:gradFill rotWithShape="1">
            <a:gsLst>
              <a:gs pos="0">
                <a:srgbClr val="E6E6E6">
                  <a:lumMod val="25000"/>
                </a:srgbClr>
              </a:gs>
              <a:gs pos="100000">
                <a:srgbClr val="E6E6E6">
                  <a:lumMod val="10000"/>
                </a:srgbClr>
              </a:gs>
            </a:gsLst>
            <a:lin ang="16200000" scaled="0"/>
          </a:gradFill>
          <a:ln w="9525" cap="flat" cmpd="sng" algn="ctr">
            <a:solidFill>
              <a:srgbClr val="E6E6E6">
                <a:lumMod val="10000"/>
              </a:srgbClr>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108" charset="-128"/>
              <a:cs typeface="ＭＳ Ｐゴシック" pitchFamily="-108" charset="-128"/>
            </a:endParaRPr>
          </a:p>
        </p:txBody>
      </p:sp>
      <p:sp>
        <p:nvSpPr>
          <p:cNvPr id="21" name="Rektangel 110"/>
          <p:cNvSpPr/>
          <p:nvPr/>
        </p:nvSpPr>
        <p:spPr bwMode="auto">
          <a:xfrm>
            <a:off x="3175" y="6181725"/>
            <a:ext cx="9144000" cy="212725"/>
          </a:xfrm>
          <a:prstGeom prst="rect">
            <a:avLst/>
          </a:prstGeom>
          <a:gradFill flip="none" rotWithShape="1">
            <a:gsLst>
              <a:gs pos="38000">
                <a:srgbClr val="176FA2"/>
              </a:gs>
              <a:gs pos="0">
                <a:srgbClr val="74F4FF"/>
              </a:gs>
              <a:gs pos="100000">
                <a:srgbClr val="002060"/>
              </a:gs>
            </a:gsLst>
            <a:lin ang="16200000" scaled="0"/>
            <a:tileRect/>
          </a:gradFill>
          <a:ln w="9525" cap="flat" cmpd="sng" algn="ctr">
            <a:noFill/>
            <a:prstDash val="solid"/>
          </a:ln>
          <a:effectLst/>
        </p:spPr>
        <p:txBody>
          <a:bodyPr anchor="ctr"/>
          <a:lstStyle/>
          <a:p>
            <a:pPr algn="ctr">
              <a:defRPr/>
            </a:pPr>
            <a:endParaRPr lang="da-DK" kern="0">
              <a:solidFill>
                <a:sysClr val="window" lastClr="FFFFFF"/>
              </a:solidFill>
              <a:latin typeface="Calibri"/>
              <a:ea typeface="ＭＳ Ｐゴシック" pitchFamily="-108" charset="-128"/>
              <a:cs typeface="ＭＳ Ｐゴシック" pitchFamily="-108" charset="-128"/>
            </a:endParaRPr>
          </a:p>
        </p:txBody>
      </p:sp>
      <p:sp>
        <p:nvSpPr>
          <p:cNvPr id="11" name="TextBox 10"/>
          <p:cNvSpPr txBox="1"/>
          <p:nvPr/>
        </p:nvSpPr>
        <p:spPr>
          <a:xfrm>
            <a:off x="1809854" y="1239460"/>
            <a:ext cx="5476772" cy="461665"/>
          </a:xfrm>
          <a:prstGeom prst="rect">
            <a:avLst/>
          </a:prstGeom>
          <a:noFill/>
        </p:spPr>
        <p:txBody>
          <a:bodyPr wrap="square" rtlCol="0">
            <a:spAutoFit/>
          </a:bodyPr>
          <a:lstStyle/>
          <a:p>
            <a:pPr algn="ctr"/>
            <a:r>
              <a:rPr lang="en-US" sz="2400" b="1" dirty="0">
                <a:solidFill>
                  <a:schemeClr val="tx2">
                    <a:lumMod val="75000"/>
                  </a:schemeClr>
                </a:solidFill>
                <a:latin typeface="Arial" panose="020B0604020202020204" pitchFamily="34" charset="0"/>
                <a:cs typeface="Arial" panose="020B0604020202020204" pitchFamily="34" charset="0"/>
              </a:rPr>
              <a:t>Rise in International Students</a:t>
            </a:r>
          </a:p>
        </p:txBody>
      </p:sp>
      <p:sp>
        <p:nvSpPr>
          <p:cNvPr id="12" name="Rectangle 11"/>
          <p:cNvSpPr/>
          <p:nvPr/>
        </p:nvSpPr>
        <p:spPr>
          <a:xfrm>
            <a:off x="3902586" y="1762680"/>
            <a:ext cx="1360565" cy="400110"/>
          </a:xfrm>
          <a:prstGeom prst="rect">
            <a:avLst/>
          </a:prstGeom>
        </p:spPr>
        <p:txBody>
          <a:bodyPr wrap="none">
            <a:spAutoFit/>
          </a:bodyPr>
          <a:lstStyle/>
          <a:p>
            <a:r>
              <a:rPr lang="en-US" sz="2000" b="1" dirty="0">
                <a:solidFill>
                  <a:schemeClr val="tx2">
                    <a:lumMod val="75000"/>
                  </a:schemeClr>
                </a:solidFill>
                <a:latin typeface="+mn-lt"/>
              </a:rPr>
              <a:t>Enrollment</a:t>
            </a:r>
            <a:endParaRPr lang="en-US" dirty="0">
              <a:solidFill>
                <a:schemeClr val="tx2">
                  <a:lumMod val="75000"/>
                </a:schemeClr>
              </a:solidFill>
              <a:latin typeface="+mn-lt"/>
            </a:endParaRPr>
          </a:p>
        </p:txBody>
      </p:sp>
      <p:pic>
        <p:nvPicPr>
          <p:cNvPr id="14" name="Picture 13"/>
          <p:cNvPicPr/>
          <p:nvPr/>
        </p:nvPicPr>
        <p:blipFill>
          <a:blip r:embed="rId3"/>
          <a:srcRect l="19982" t="92137" r="65956" b="1063"/>
          <a:stretch>
            <a:fillRect/>
          </a:stretch>
        </p:blipFill>
        <p:spPr bwMode="auto">
          <a:xfrm>
            <a:off x="7450372" y="5897121"/>
            <a:ext cx="1693628" cy="254442"/>
          </a:xfrm>
          <a:prstGeom prst="rect">
            <a:avLst/>
          </a:prstGeom>
          <a:noFill/>
          <a:ln w="9525">
            <a:noFill/>
            <a:miter lim="800000"/>
            <a:headEnd/>
            <a:tailEnd/>
          </a:ln>
        </p:spPr>
      </p:pic>
      <p:pic>
        <p:nvPicPr>
          <p:cNvPr id="15" name="Picture 14" descr="https://iiemediaport.org/thumbnail/d6b07ee7-a77d-4ef0-996f-75f0aeae8dc2/av/2048px/International%20Students%20in%20US%20Over%20Time.jpg?t=1525538842805&amp;s=6fe3ce07af6c8c87d04976065e4981c60688e7e3">
            <a:extLst>
              <a:ext uri="{FF2B5EF4-FFF2-40B4-BE49-F238E27FC236}">
                <a16:creationId xmlns:a16="http://schemas.microsoft.com/office/drawing/2014/main" id="{0373EC12-AC2D-404B-8099-D7EDF421BEE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597305" y="2070099"/>
            <a:ext cx="6065135" cy="3204923"/>
          </a:xfrm>
          <a:prstGeom prst="rect">
            <a:avLst/>
          </a:prstGeom>
          <a:noFill/>
          <a:ln>
            <a:noFill/>
          </a:ln>
        </p:spPr>
      </p:pic>
      <p:pic>
        <p:nvPicPr>
          <p:cNvPr id="10" name="Picture 9" descr="C:\Users\Ray Kopitsch\Desktop\Conferences 2\GF-Test logo-1.jpg">
            <a:extLst>
              <a:ext uri="{FF2B5EF4-FFF2-40B4-BE49-F238E27FC236}">
                <a16:creationId xmlns:a16="http://schemas.microsoft.com/office/drawing/2014/main" id="{C1E95D34-D54D-489C-9EBD-92EDBE75B69C}"/>
              </a:ext>
            </a:extLst>
          </p:cNvPr>
          <p:cNvPicPr/>
          <p:nvPr/>
        </p:nvPicPr>
        <p:blipFill>
          <a:blip r:embed="rId5" cstate="print"/>
          <a:srcRect/>
          <a:stretch>
            <a:fillRect/>
          </a:stretch>
        </p:blipFill>
        <p:spPr bwMode="auto">
          <a:xfrm>
            <a:off x="3175" y="29213"/>
            <a:ext cx="1677670" cy="63563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ktangel 108"/>
          <p:cNvSpPr/>
          <p:nvPr/>
        </p:nvSpPr>
        <p:spPr bwMode="auto">
          <a:xfrm>
            <a:off x="0" y="6151563"/>
            <a:ext cx="9147175" cy="706437"/>
          </a:xfrm>
          <a:prstGeom prst="rect">
            <a:avLst/>
          </a:prstGeom>
          <a:gradFill rotWithShape="1">
            <a:gsLst>
              <a:gs pos="0">
                <a:srgbClr val="E6E6E6">
                  <a:lumMod val="25000"/>
                </a:srgbClr>
              </a:gs>
              <a:gs pos="100000">
                <a:srgbClr val="E6E6E6">
                  <a:lumMod val="10000"/>
                </a:srgbClr>
              </a:gs>
            </a:gsLst>
            <a:lin ang="16200000" scaled="0"/>
          </a:gradFill>
          <a:ln w="9525" cap="flat" cmpd="sng" algn="ctr">
            <a:solidFill>
              <a:srgbClr val="E6E6E6">
                <a:lumMod val="10000"/>
              </a:srgbClr>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108" charset="-128"/>
              <a:cs typeface="ＭＳ Ｐゴシック" pitchFamily="-108" charset="-128"/>
            </a:endParaRPr>
          </a:p>
        </p:txBody>
      </p:sp>
      <p:sp>
        <p:nvSpPr>
          <p:cNvPr id="21" name="Rektangel 110"/>
          <p:cNvSpPr/>
          <p:nvPr/>
        </p:nvSpPr>
        <p:spPr bwMode="auto">
          <a:xfrm>
            <a:off x="3175" y="6181725"/>
            <a:ext cx="9144000" cy="212725"/>
          </a:xfrm>
          <a:prstGeom prst="rect">
            <a:avLst/>
          </a:prstGeom>
          <a:gradFill flip="none" rotWithShape="1">
            <a:gsLst>
              <a:gs pos="38000">
                <a:srgbClr val="176FA2"/>
              </a:gs>
              <a:gs pos="0">
                <a:srgbClr val="74F4FF"/>
              </a:gs>
              <a:gs pos="100000">
                <a:srgbClr val="002060"/>
              </a:gs>
            </a:gsLst>
            <a:lin ang="16200000" scaled="0"/>
            <a:tileRect/>
          </a:gradFill>
          <a:ln w="9525" cap="flat" cmpd="sng" algn="ctr">
            <a:noFill/>
            <a:prstDash val="solid"/>
          </a:ln>
          <a:effectLst/>
        </p:spPr>
        <p:txBody>
          <a:bodyPr anchor="ctr"/>
          <a:lstStyle/>
          <a:p>
            <a:pPr algn="ctr">
              <a:defRPr/>
            </a:pPr>
            <a:endParaRPr lang="da-DK" kern="0">
              <a:solidFill>
                <a:sysClr val="window" lastClr="FFFFFF"/>
              </a:solidFill>
              <a:latin typeface="Calibri"/>
              <a:ea typeface="ＭＳ Ｐゴシック" pitchFamily="-108" charset="-128"/>
              <a:cs typeface="ＭＳ Ｐゴシック" pitchFamily="-108" charset="-128"/>
            </a:endParaRPr>
          </a:p>
        </p:txBody>
      </p:sp>
      <p:sp>
        <p:nvSpPr>
          <p:cNvPr id="11" name="TextBox 10"/>
          <p:cNvSpPr txBox="1"/>
          <p:nvPr/>
        </p:nvSpPr>
        <p:spPr>
          <a:xfrm>
            <a:off x="1809854" y="1239460"/>
            <a:ext cx="5476772" cy="461665"/>
          </a:xfrm>
          <a:prstGeom prst="rect">
            <a:avLst/>
          </a:prstGeom>
          <a:noFill/>
        </p:spPr>
        <p:txBody>
          <a:bodyPr wrap="square" rtlCol="0">
            <a:spAutoFit/>
          </a:bodyPr>
          <a:lstStyle/>
          <a:p>
            <a:pPr algn="ctr"/>
            <a:r>
              <a:rPr lang="en-US" sz="2400" b="1" dirty="0">
                <a:solidFill>
                  <a:schemeClr val="tx2">
                    <a:lumMod val="75000"/>
                  </a:schemeClr>
                </a:solidFill>
                <a:latin typeface="Arial" panose="020B0604020202020204" pitchFamily="34" charset="0"/>
                <a:cs typeface="Arial" panose="020B0604020202020204" pitchFamily="34" charset="0"/>
              </a:rPr>
              <a:t>Rise in International Students</a:t>
            </a:r>
          </a:p>
        </p:txBody>
      </p:sp>
      <p:sp>
        <p:nvSpPr>
          <p:cNvPr id="12" name="Rectangle 11"/>
          <p:cNvSpPr/>
          <p:nvPr/>
        </p:nvSpPr>
        <p:spPr>
          <a:xfrm>
            <a:off x="3902586" y="1762680"/>
            <a:ext cx="1360565" cy="400110"/>
          </a:xfrm>
          <a:prstGeom prst="rect">
            <a:avLst/>
          </a:prstGeom>
        </p:spPr>
        <p:txBody>
          <a:bodyPr wrap="none">
            <a:spAutoFit/>
          </a:bodyPr>
          <a:lstStyle/>
          <a:p>
            <a:r>
              <a:rPr lang="en-US" sz="2000" b="1" dirty="0">
                <a:solidFill>
                  <a:schemeClr val="tx2">
                    <a:lumMod val="75000"/>
                  </a:schemeClr>
                </a:solidFill>
                <a:latin typeface="+mn-lt"/>
              </a:rPr>
              <a:t>Enrollment</a:t>
            </a:r>
            <a:endParaRPr lang="en-US" dirty="0">
              <a:solidFill>
                <a:schemeClr val="tx2">
                  <a:lumMod val="75000"/>
                </a:schemeClr>
              </a:solidFill>
              <a:latin typeface="+mn-lt"/>
            </a:endParaRPr>
          </a:p>
        </p:txBody>
      </p:sp>
      <p:pic>
        <p:nvPicPr>
          <p:cNvPr id="14" name="Picture 13"/>
          <p:cNvPicPr/>
          <p:nvPr/>
        </p:nvPicPr>
        <p:blipFill>
          <a:blip r:embed="rId3"/>
          <a:srcRect l="19982" t="92137" r="65956" b="1063"/>
          <a:stretch>
            <a:fillRect/>
          </a:stretch>
        </p:blipFill>
        <p:spPr bwMode="auto">
          <a:xfrm>
            <a:off x="7450372" y="5897121"/>
            <a:ext cx="1693628" cy="254442"/>
          </a:xfrm>
          <a:prstGeom prst="rect">
            <a:avLst/>
          </a:prstGeom>
          <a:noFill/>
          <a:ln w="9525">
            <a:noFill/>
            <a:miter lim="800000"/>
            <a:headEnd/>
            <a:tailEnd/>
          </a:ln>
        </p:spPr>
      </p:pic>
      <p:pic>
        <p:nvPicPr>
          <p:cNvPr id="15" name="Picture 14" descr="https://iiemediaport.org/thumbnail/39ad7edc-3f60-4a40-a02e-aa7a3051312d/av/2048px/Top%20Host%20Destination.jpg?t=1525539084969&amp;s=393c114ffdd4a2cbc9c1f0f56609e5c46639ede2">
            <a:extLst>
              <a:ext uri="{FF2B5EF4-FFF2-40B4-BE49-F238E27FC236}">
                <a16:creationId xmlns:a16="http://schemas.microsoft.com/office/drawing/2014/main" id="{6364916C-2B7A-47F7-9189-6D6B5ED4CBE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88020" y="2111131"/>
            <a:ext cx="7257327" cy="3785990"/>
          </a:xfrm>
          <a:prstGeom prst="rect">
            <a:avLst/>
          </a:prstGeom>
          <a:noFill/>
          <a:ln>
            <a:noFill/>
          </a:ln>
        </p:spPr>
      </p:pic>
      <p:pic>
        <p:nvPicPr>
          <p:cNvPr id="13" name="Picture 12" descr="C:\Users\Ray Kopitsch\Desktop\Conferences 2\GF-Test logo-1.jpg">
            <a:extLst>
              <a:ext uri="{FF2B5EF4-FFF2-40B4-BE49-F238E27FC236}">
                <a16:creationId xmlns:a16="http://schemas.microsoft.com/office/drawing/2014/main" id="{5D00A257-23E9-4A69-96B0-7D9A15D21598}"/>
              </a:ext>
            </a:extLst>
          </p:cNvPr>
          <p:cNvPicPr/>
          <p:nvPr/>
        </p:nvPicPr>
        <p:blipFill>
          <a:blip r:embed="rId5" cstate="print"/>
          <a:srcRect/>
          <a:stretch>
            <a:fillRect/>
          </a:stretch>
        </p:blipFill>
        <p:spPr bwMode="auto">
          <a:xfrm>
            <a:off x="3175" y="29213"/>
            <a:ext cx="1677670" cy="63563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Box 11"/>
          <p:cNvSpPr txBox="1">
            <a:spLocks noChangeArrowheads="1"/>
          </p:cNvSpPr>
          <p:nvPr/>
        </p:nvSpPr>
        <p:spPr bwMode="auto">
          <a:xfrm>
            <a:off x="5149850" y="3400425"/>
            <a:ext cx="1981200" cy="461963"/>
          </a:xfrm>
          <a:prstGeom prst="rect">
            <a:avLst/>
          </a:prstGeom>
          <a:noFill/>
          <a:ln w="9525">
            <a:noFill/>
            <a:miter lim="800000"/>
            <a:headEnd/>
            <a:tailEnd/>
          </a:ln>
        </p:spPr>
        <p:txBody>
          <a:bodyPr>
            <a:spAutoFit/>
          </a:bodyPr>
          <a:lstStyle/>
          <a:p>
            <a:pPr algn="ctr"/>
            <a:r>
              <a:rPr lang="en-US" sz="1200" b="1">
                <a:solidFill>
                  <a:schemeClr val="bg1"/>
                </a:solidFill>
              </a:rPr>
              <a:t>Cedar Financial</a:t>
            </a:r>
          </a:p>
          <a:p>
            <a:pPr algn="ctr"/>
            <a:r>
              <a:rPr lang="en-US" sz="1200" b="1">
                <a:solidFill>
                  <a:schemeClr val="bg1"/>
                </a:solidFill>
              </a:rPr>
              <a:t>TCM USA</a:t>
            </a:r>
          </a:p>
        </p:txBody>
      </p:sp>
      <p:sp>
        <p:nvSpPr>
          <p:cNvPr id="23" name="Rektangel 108"/>
          <p:cNvSpPr/>
          <p:nvPr/>
        </p:nvSpPr>
        <p:spPr bwMode="auto">
          <a:xfrm>
            <a:off x="0" y="6151563"/>
            <a:ext cx="9147175" cy="706437"/>
          </a:xfrm>
          <a:prstGeom prst="rect">
            <a:avLst/>
          </a:prstGeom>
          <a:gradFill rotWithShape="1">
            <a:gsLst>
              <a:gs pos="0">
                <a:srgbClr val="E6E6E6">
                  <a:lumMod val="25000"/>
                </a:srgbClr>
              </a:gs>
              <a:gs pos="100000">
                <a:srgbClr val="E6E6E6">
                  <a:lumMod val="10000"/>
                </a:srgbClr>
              </a:gs>
            </a:gsLst>
            <a:lin ang="16200000" scaled="0"/>
          </a:gradFill>
          <a:ln w="9525" cap="flat" cmpd="sng" algn="ctr">
            <a:solidFill>
              <a:srgbClr val="E6E6E6">
                <a:lumMod val="10000"/>
              </a:srgbClr>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108" charset="-128"/>
              <a:cs typeface="ＭＳ Ｐゴシック" pitchFamily="-108" charset="-128"/>
            </a:endParaRPr>
          </a:p>
        </p:txBody>
      </p:sp>
      <p:sp>
        <p:nvSpPr>
          <p:cNvPr id="24" name="Rektangel 110"/>
          <p:cNvSpPr/>
          <p:nvPr/>
        </p:nvSpPr>
        <p:spPr bwMode="auto">
          <a:xfrm>
            <a:off x="3175" y="6181725"/>
            <a:ext cx="9144000" cy="212725"/>
          </a:xfrm>
          <a:prstGeom prst="rect">
            <a:avLst/>
          </a:prstGeom>
          <a:gradFill flip="none" rotWithShape="1">
            <a:gsLst>
              <a:gs pos="38000">
                <a:srgbClr val="176FA2"/>
              </a:gs>
              <a:gs pos="0">
                <a:srgbClr val="74F4FF"/>
              </a:gs>
              <a:gs pos="100000">
                <a:srgbClr val="002060"/>
              </a:gs>
            </a:gsLst>
            <a:lin ang="16200000" scaled="0"/>
            <a:tileRect/>
          </a:gradFill>
          <a:ln w="9525" cap="flat" cmpd="sng" algn="ctr">
            <a:noFill/>
            <a:prstDash val="solid"/>
          </a:ln>
          <a:effectLst/>
        </p:spPr>
        <p:txBody>
          <a:bodyPr anchor="ctr"/>
          <a:lstStyle/>
          <a:p>
            <a:pPr algn="ctr">
              <a:defRPr/>
            </a:pPr>
            <a:endParaRPr lang="da-DK" kern="0">
              <a:solidFill>
                <a:sysClr val="window" lastClr="FFFFFF"/>
              </a:solidFill>
              <a:latin typeface="Calibri"/>
              <a:ea typeface="ＭＳ Ｐゴシック" pitchFamily="-108" charset="-128"/>
              <a:cs typeface="ＭＳ Ｐゴシック" pitchFamily="-108" charset="-128"/>
            </a:endParaRPr>
          </a:p>
        </p:txBody>
      </p:sp>
      <p:sp>
        <p:nvSpPr>
          <p:cNvPr id="12" name="TextBox 11"/>
          <p:cNvSpPr txBox="1"/>
          <p:nvPr/>
        </p:nvSpPr>
        <p:spPr>
          <a:xfrm>
            <a:off x="1425338" y="1193322"/>
            <a:ext cx="6308961" cy="461665"/>
          </a:xfrm>
          <a:prstGeom prst="rect">
            <a:avLst/>
          </a:prstGeom>
          <a:noFill/>
        </p:spPr>
        <p:txBody>
          <a:bodyPr wrap="square">
            <a:spAutoFit/>
          </a:bodyPr>
          <a:lstStyle/>
          <a:p>
            <a:pPr algn="ctr"/>
            <a:r>
              <a:rPr lang="en-US" sz="2400" b="1" dirty="0">
                <a:solidFill>
                  <a:schemeClr val="accent1">
                    <a:lumMod val="50000"/>
                  </a:schemeClr>
                </a:solidFill>
                <a:latin typeface="Arial" panose="020B0604020202020204" pitchFamily="34" charset="0"/>
                <a:cs typeface="Arial" panose="020B0604020202020204" pitchFamily="34" charset="0"/>
              </a:rPr>
              <a:t>Rise in International Students</a:t>
            </a:r>
          </a:p>
        </p:txBody>
      </p:sp>
      <p:pic>
        <p:nvPicPr>
          <p:cNvPr id="14" name="Picture 13" descr="C:\Users\Ray Kopitsch\Desktop\Conferences 2\GF-Test logo-1.jpg">
            <a:extLst>
              <a:ext uri="{FF2B5EF4-FFF2-40B4-BE49-F238E27FC236}">
                <a16:creationId xmlns:a16="http://schemas.microsoft.com/office/drawing/2014/main" id="{A800B15F-2466-4025-B25C-E5A76E124849}"/>
              </a:ext>
            </a:extLst>
          </p:cNvPr>
          <p:cNvPicPr/>
          <p:nvPr/>
        </p:nvPicPr>
        <p:blipFill>
          <a:blip r:embed="rId3" cstate="print"/>
          <a:srcRect/>
          <a:stretch>
            <a:fillRect/>
          </a:stretch>
        </p:blipFill>
        <p:spPr bwMode="auto">
          <a:xfrm>
            <a:off x="3175" y="29213"/>
            <a:ext cx="1677670" cy="635635"/>
          </a:xfrm>
          <a:prstGeom prst="rect">
            <a:avLst/>
          </a:prstGeom>
          <a:noFill/>
          <a:ln w="9525">
            <a:noFill/>
            <a:miter lim="800000"/>
            <a:headEnd/>
            <a:tailEnd/>
          </a:ln>
        </p:spPr>
      </p:pic>
      <p:pic>
        <p:nvPicPr>
          <p:cNvPr id="10" name="Picture 9">
            <a:extLst>
              <a:ext uri="{FF2B5EF4-FFF2-40B4-BE49-F238E27FC236}">
                <a16:creationId xmlns:a16="http://schemas.microsoft.com/office/drawing/2014/main" id="{9898AD05-7375-4868-B67A-3173C74327AC}"/>
              </a:ext>
            </a:extLst>
          </p:cNvPr>
          <p:cNvPicPr/>
          <p:nvPr/>
        </p:nvPicPr>
        <p:blipFill rotWithShape="1">
          <a:blip r:embed="rId4"/>
          <a:srcRect l="12179" t="36087" r="45994" b="7979"/>
          <a:stretch/>
        </p:blipFill>
        <p:spPr bwMode="auto">
          <a:xfrm>
            <a:off x="1680844" y="1909429"/>
            <a:ext cx="5769527" cy="2822228"/>
          </a:xfrm>
          <a:prstGeom prst="rect">
            <a:avLst/>
          </a:prstGeom>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9A8E9209-A97E-4290-B9BF-4400757C45CD}"/>
              </a:ext>
            </a:extLst>
          </p:cNvPr>
          <p:cNvPicPr/>
          <p:nvPr/>
        </p:nvPicPr>
        <p:blipFill rotWithShape="1">
          <a:blip r:embed="rId5"/>
          <a:srcRect l="12500" t="18644" r="71314" b="65117"/>
          <a:stretch/>
        </p:blipFill>
        <p:spPr bwMode="auto">
          <a:xfrm>
            <a:off x="8185150" y="5622132"/>
            <a:ext cx="962025" cy="514350"/>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ktangel 108"/>
          <p:cNvSpPr/>
          <p:nvPr/>
        </p:nvSpPr>
        <p:spPr bwMode="auto">
          <a:xfrm>
            <a:off x="-3175" y="6172200"/>
            <a:ext cx="9147175" cy="706438"/>
          </a:xfrm>
          <a:prstGeom prst="rect">
            <a:avLst/>
          </a:prstGeom>
          <a:gradFill rotWithShape="1">
            <a:gsLst>
              <a:gs pos="0">
                <a:srgbClr val="E6E6E6">
                  <a:lumMod val="25000"/>
                </a:srgbClr>
              </a:gs>
              <a:gs pos="100000">
                <a:srgbClr val="E6E6E6">
                  <a:lumMod val="10000"/>
                </a:srgbClr>
              </a:gs>
            </a:gsLst>
            <a:lin ang="16200000" scaled="0"/>
          </a:gradFill>
          <a:ln w="9525" cap="flat" cmpd="sng" algn="ctr">
            <a:solidFill>
              <a:srgbClr val="E6E6E6">
                <a:lumMod val="10000"/>
              </a:srgbClr>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108" charset="-128"/>
              <a:cs typeface="ＭＳ Ｐゴシック" pitchFamily="-108" charset="-128"/>
            </a:endParaRPr>
          </a:p>
        </p:txBody>
      </p:sp>
      <p:sp>
        <p:nvSpPr>
          <p:cNvPr id="46" name="Rektangel 111"/>
          <p:cNvSpPr/>
          <p:nvPr/>
        </p:nvSpPr>
        <p:spPr bwMode="auto">
          <a:xfrm flipV="1">
            <a:off x="0" y="6090752"/>
            <a:ext cx="9144000" cy="100541"/>
          </a:xfrm>
          <a:prstGeom prst="rect">
            <a:avLst/>
          </a:prstGeom>
          <a:gradFill rotWithShape="1">
            <a:gsLst>
              <a:gs pos="100000">
                <a:srgbClr val="FFFCF9">
                  <a:alpha val="79000"/>
                </a:srgbClr>
              </a:gs>
              <a:gs pos="0">
                <a:srgbClr val="E6E6E6">
                  <a:tint val="50000"/>
                  <a:shade val="100000"/>
                  <a:satMod val="350000"/>
                  <a:alpha val="0"/>
                </a:srgbClr>
              </a:gs>
            </a:gsLst>
            <a:lin ang="16200000" scaled="0"/>
          </a:gradFill>
          <a:ln w="9525" cap="flat" cmpd="sng" algn="ctr">
            <a:noFill/>
            <a:prstDash val="solid"/>
          </a:ln>
          <a:effectLst/>
        </p:spPr>
        <p:txBody>
          <a:bodyPr anchor="ctr"/>
          <a:lstStyle/>
          <a:p>
            <a:pPr algn="ctr" fontAlgn="auto">
              <a:spcBef>
                <a:spcPts val="0"/>
              </a:spcBef>
              <a:spcAft>
                <a:spcPts val="0"/>
              </a:spcAft>
              <a:defRPr/>
            </a:pPr>
            <a:endParaRPr lang="da-DK" kern="0" dirty="0">
              <a:solidFill>
                <a:sysClr val="window" lastClr="FFFFFF"/>
              </a:solidFill>
              <a:latin typeface="Calibri"/>
              <a:ea typeface="ＭＳ Ｐゴシック" pitchFamily="-108" charset="-128"/>
              <a:cs typeface="ＭＳ Ｐゴシック" pitchFamily="-108" charset="-128"/>
            </a:endParaRPr>
          </a:p>
        </p:txBody>
      </p:sp>
      <p:sp>
        <p:nvSpPr>
          <p:cNvPr id="59" name="Rektangel 111"/>
          <p:cNvSpPr/>
          <p:nvPr/>
        </p:nvSpPr>
        <p:spPr bwMode="auto">
          <a:xfrm>
            <a:off x="-19050" y="6142192"/>
            <a:ext cx="9163050" cy="100751"/>
          </a:xfrm>
          <a:prstGeom prst="rect">
            <a:avLst/>
          </a:prstGeom>
          <a:gradFill rotWithShape="1">
            <a:gsLst>
              <a:gs pos="100000">
                <a:srgbClr val="FFFCF9">
                  <a:alpha val="79000"/>
                </a:srgbClr>
              </a:gs>
              <a:gs pos="0">
                <a:srgbClr val="E6E6E6">
                  <a:tint val="50000"/>
                  <a:shade val="100000"/>
                  <a:satMod val="350000"/>
                  <a:alpha val="0"/>
                </a:srgbClr>
              </a:gs>
            </a:gsLst>
            <a:lin ang="16200000" scaled="0"/>
          </a:gradFill>
          <a:ln w="9525" cap="flat" cmpd="sng" algn="ctr">
            <a:noFill/>
            <a:prstDash val="solid"/>
          </a:ln>
          <a:effectLst/>
        </p:spPr>
        <p:txBody>
          <a:bodyPr anchor="ctr"/>
          <a:lstStyle/>
          <a:p>
            <a:pPr algn="ctr" fontAlgn="auto">
              <a:spcBef>
                <a:spcPts val="0"/>
              </a:spcBef>
              <a:spcAft>
                <a:spcPts val="0"/>
              </a:spcAft>
              <a:defRPr/>
            </a:pPr>
            <a:endParaRPr lang="da-DK" kern="0" dirty="0">
              <a:solidFill>
                <a:sysClr val="window" lastClr="FFFFFF"/>
              </a:solidFill>
              <a:latin typeface="Calibri"/>
              <a:ea typeface="ＭＳ Ｐゴシック" pitchFamily="-108" charset="-128"/>
              <a:cs typeface="ＭＳ Ｐゴシック" pitchFamily="-108" charset="-128"/>
            </a:endParaRPr>
          </a:p>
        </p:txBody>
      </p:sp>
      <p:sp>
        <p:nvSpPr>
          <p:cNvPr id="70" name="Rektangel 110"/>
          <p:cNvSpPr/>
          <p:nvPr/>
        </p:nvSpPr>
        <p:spPr bwMode="auto">
          <a:xfrm>
            <a:off x="0" y="6224588"/>
            <a:ext cx="9144000" cy="209550"/>
          </a:xfrm>
          <a:prstGeom prst="rect">
            <a:avLst/>
          </a:prstGeom>
          <a:gradFill flip="none" rotWithShape="1">
            <a:gsLst>
              <a:gs pos="38000">
                <a:srgbClr val="176FA2"/>
              </a:gs>
              <a:gs pos="0">
                <a:srgbClr val="74F4FF"/>
              </a:gs>
              <a:gs pos="100000">
                <a:srgbClr val="002060"/>
              </a:gs>
            </a:gsLst>
            <a:lin ang="16200000" scaled="0"/>
            <a:tileRect/>
          </a:gradFill>
          <a:ln w="9525" cap="flat" cmpd="sng" algn="ctr">
            <a:noFill/>
            <a:prstDash val="solid"/>
          </a:ln>
          <a:effectLst/>
        </p:spPr>
        <p:txBody>
          <a:bodyPr anchor="ctr"/>
          <a:lstStyle/>
          <a:p>
            <a:pPr algn="ctr">
              <a:defRPr/>
            </a:pPr>
            <a:endParaRPr lang="da-DK" kern="0">
              <a:solidFill>
                <a:sysClr val="window" lastClr="FFFFFF"/>
              </a:solidFill>
              <a:latin typeface="Calibri"/>
              <a:ea typeface="ＭＳ Ｐゴシック" pitchFamily="-108" charset="-128"/>
              <a:cs typeface="ＭＳ Ｐゴシック" pitchFamily="-108" charset="-128"/>
            </a:endParaRPr>
          </a:p>
        </p:txBody>
      </p:sp>
      <p:sp>
        <p:nvSpPr>
          <p:cNvPr id="15" name="Rectangle 14"/>
          <p:cNvSpPr/>
          <p:nvPr/>
        </p:nvSpPr>
        <p:spPr>
          <a:xfrm>
            <a:off x="2086791" y="1520939"/>
            <a:ext cx="5047574" cy="369332"/>
          </a:xfrm>
          <a:prstGeom prst="rect">
            <a:avLst/>
          </a:prstGeom>
        </p:spPr>
        <p:txBody>
          <a:bodyPr>
            <a:spAutoFit/>
          </a:bodyPr>
          <a:lstStyle/>
          <a:p>
            <a:pPr algn="ctr" fontAlgn="auto">
              <a:spcBef>
                <a:spcPts val="0"/>
              </a:spcBef>
              <a:spcAft>
                <a:spcPts val="0"/>
              </a:spcAft>
              <a:defRPr/>
            </a:pPr>
            <a:r>
              <a:rPr lang="en-US" dirty="0">
                <a:ln w="10541" cmpd="sng">
                  <a:solidFill>
                    <a:srgbClr val="4F81BD">
                      <a:shade val="88000"/>
                      <a:satMod val="110000"/>
                    </a:srgbClr>
                  </a:solidFill>
                  <a:prstDash val="solid"/>
                </a:ln>
                <a:solidFill>
                  <a:prstClr val="black"/>
                </a:solidFill>
                <a:latin typeface="+mn-lt"/>
                <a:ea typeface="ＭＳ Ｐゴシック" pitchFamily="-108" charset="-128"/>
                <a:cs typeface="Arial" pitchFamily="34" charset="0"/>
              </a:rPr>
              <a:t>Where is the growth coming from?</a:t>
            </a:r>
          </a:p>
        </p:txBody>
      </p:sp>
      <p:sp>
        <p:nvSpPr>
          <p:cNvPr id="16" name="Rectangle 15"/>
          <p:cNvSpPr/>
          <p:nvPr/>
        </p:nvSpPr>
        <p:spPr>
          <a:xfrm>
            <a:off x="1676401" y="1038225"/>
            <a:ext cx="5819774" cy="461665"/>
          </a:xfrm>
          <a:prstGeom prst="rect">
            <a:avLst/>
          </a:prstGeom>
        </p:spPr>
        <p:txBody>
          <a:bodyPr wrap="square">
            <a:spAutoFit/>
          </a:bodyPr>
          <a:lstStyle/>
          <a:p>
            <a:pPr algn="ctr"/>
            <a:r>
              <a:rPr lang="en-US" sz="2400" b="1" dirty="0">
                <a:solidFill>
                  <a:schemeClr val="accent1">
                    <a:lumMod val="50000"/>
                  </a:schemeClr>
                </a:solidFill>
                <a:latin typeface="Arial" panose="020B0604020202020204" pitchFamily="34" charset="0"/>
                <a:cs typeface="Arial" panose="020B0604020202020204" pitchFamily="34" charset="0"/>
              </a:rPr>
              <a:t>Rise in International Students</a:t>
            </a:r>
          </a:p>
        </p:txBody>
      </p:sp>
      <p:pic>
        <p:nvPicPr>
          <p:cNvPr id="14" name="Picture 13"/>
          <p:cNvPicPr/>
          <p:nvPr/>
        </p:nvPicPr>
        <p:blipFill>
          <a:blip r:embed="rId3"/>
          <a:srcRect l="19982" t="92137" r="65956" b="1063"/>
          <a:stretch>
            <a:fillRect/>
          </a:stretch>
        </p:blipFill>
        <p:spPr bwMode="auto">
          <a:xfrm>
            <a:off x="7450372" y="5897121"/>
            <a:ext cx="1693628" cy="254442"/>
          </a:xfrm>
          <a:prstGeom prst="rect">
            <a:avLst/>
          </a:prstGeom>
          <a:noFill/>
          <a:ln w="9525">
            <a:noFill/>
            <a:miter lim="800000"/>
            <a:headEnd/>
            <a:tailEnd/>
          </a:ln>
        </p:spPr>
      </p:pic>
      <p:pic>
        <p:nvPicPr>
          <p:cNvPr id="12" name="Picture 11">
            <a:extLst>
              <a:ext uri="{FF2B5EF4-FFF2-40B4-BE49-F238E27FC236}">
                <a16:creationId xmlns:a16="http://schemas.microsoft.com/office/drawing/2014/main" id="{BA26ACC3-7CC7-4D6A-B545-FA2D4CA77BEC}"/>
              </a:ext>
            </a:extLst>
          </p:cNvPr>
          <p:cNvPicPr/>
          <p:nvPr/>
        </p:nvPicPr>
        <p:blipFill>
          <a:blip r:embed="rId4"/>
          <a:srcRect l="18629" t="30549" r="55837" b="20048"/>
          <a:stretch>
            <a:fillRect/>
          </a:stretch>
        </p:blipFill>
        <p:spPr bwMode="auto">
          <a:xfrm>
            <a:off x="1345997" y="1520939"/>
            <a:ext cx="6444691" cy="3838575"/>
          </a:xfrm>
          <a:prstGeom prst="rect">
            <a:avLst/>
          </a:prstGeom>
          <a:noFill/>
          <a:ln w="9525">
            <a:noFill/>
            <a:miter lim="800000"/>
            <a:headEnd/>
            <a:tailEnd/>
          </a:ln>
        </p:spPr>
      </p:pic>
      <p:pic>
        <p:nvPicPr>
          <p:cNvPr id="13" name="Picture 12" descr="C:\Users\Ray Kopitsch\Desktop\Conferences 2\GF-Test logo-1.jpg">
            <a:extLst>
              <a:ext uri="{FF2B5EF4-FFF2-40B4-BE49-F238E27FC236}">
                <a16:creationId xmlns:a16="http://schemas.microsoft.com/office/drawing/2014/main" id="{8F5BB3B9-E7C5-44C5-9D54-8B1395A55B53}"/>
              </a:ext>
            </a:extLst>
          </p:cNvPr>
          <p:cNvPicPr/>
          <p:nvPr/>
        </p:nvPicPr>
        <p:blipFill>
          <a:blip r:embed="rId5" cstate="print"/>
          <a:srcRect/>
          <a:stretch>
            <a:fillRect/>
          </a:stretch>
        </p:blipFill>
        <p:spPr bwMode="auto">
          <a:xfrm>
            <a:off x="3175" y="29213"/>
            <a:ext cx="1677670" cy="63563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ktangel 108"/>
          <p:cNvSpPr/>
          <p:nvPr/>
        </p:nvSpPr>
        <p:spPr bwMode="auto">
          <a:xfrm>
            <a:off x="-3175" y="6172200"/>
            <a:ext cx="9147175" cy="706438"/>
          </a:xfrm>
          <a:prstGeom prst="rect">
            <a:avLst/>
          </a:prstGeom>
          <a:gradFill rotWithShape="1">
            <a:gsLst>
              <a:gs pos="0">
                <a:srgbClr val="E6E6E6">
                  <a:lumMod val="25000"/>
                </a:srgbClr>
              </a:gs>
              <a:gs pos="100000">
                <a:srgbClr val="E6E6E6">
                  <a:lumMod val="10000"/>
                </a:srgbClr>
              </a:gs>
            </a:gsLst>
            <a:lin ang="16200000" scaled="0"/>
          </a:gradFill>
          <a:ln w="9525" cap="flat" cmpd="sng" algn="ctr">
            <a:solidFill>
              <a:srgbClr val="E6E6E6">
                <a:lumMod val="10000"/>
              </a:srgbClr>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108" charset="-128"/>
              <a:cs typeface="ＭＳ Ｐゴシック" pitchFamily="-108" charset="-128"/>
            </a:endParaRPr>
          </a:p>
        </p:txBody>
      </p:sp>
      <p:sp>
        <p:nvSpPr>
          <p:cNvPr id="46" name="Rektangel 111"/>
          <p:cNvSpPr/>
          <p:nvPr/>
        </p:nvSpPr>
        <p:spPr bwMode="auto">
          <a:xfrm flipV="1">
            <a:off x="0" y="6090752"/>
            <a:ext cx="9144000" cy="100541"/>
          </a:xfrm>
          <a:prstGeom prst="rect">
            <a:avLst/>
          </a:prstGeom>
          <a:gradFill rotWithShape="1">
            <a:gsLst>
              <a:gs pos="100000">
                <a:srgbClr val="FFFCF9">
                  <a:alpha val="79000"/>
                </a:srgbClr>
              </a:gs>
              <a:gs pos="0">
                <a:srgbClr val="E6E6E6">
                  <a:tint val="50000"/>
                  <a:shade val="100000"/>
                  <a:satMod val="350000"/>
                  <a:alpha val="0"/>
                </a:srgbClr>
              </a:gs>
            </a:gsLst>
            <a:lin ang="16200000" scaled="0"/>
          </a:gradFill>
          <a:ln w="9525" cap="flat" cmpd="sng" algn="ctr">
            <a:noFill/>
            <a:prstDash val="solid"/>
          </a:ln>
          <a:effectLst/>
        </p:spPr>
        <p:txBody>
          <a:bodyPr anchor="ctr"/>
          <a:lstStyle/>
          <a:p>
            <a:pPr algn="ctr" fontAlgn="auto">
              <a:spcBef>
                <a:spcPts val="0"/>
              </a:spcBef>
              <a:spcAft>
                <a:spcPts val="0"/>
              </a:spcAft>
              <a:defRPr/>
            </a:pPr>
            <a:endParaRPr lang="da-DK" kern="0" dirty="0">
              <a:solidFill>
                <a:sysClr val="window" lastClr="FFFFFF"/>
              </a:solidFill>
              <a:latin typeface="Calibri"/>
              <a:ea typeface="ＭＳ Ｐゴシック" pitchFamily="-108" charset="-128"/>
              <a:cs typeface="ＭＳ Ｐゴシック" pitchFamily="-108" charset="-128"/>
            </a:endParaRPr>
          </a:p>
        </p:txBody>
      </p:sp>
      <p:sp>
        <p:nvSpPr>
          <p:cNvPr id="59" name="Rektangel 111"/>
          <p:cNvSpPr/>
          <p:nvPr/>
        </p:nvSpPr>
        <p:spPr bwMode="auto">
          <a:xfrm>
            <a:off x="-19050" y="6142192"/>
            <a:ext cx="9163050" cy="100751"/>
          </a:xfrm>
          <a:prstGeom prst="rect">
            <a:avLst/>
          </a:prstGeom>
          <a:gradFill rotWithShape="1">
            <a:gsLst>
              <a:gs pos="100000">
                <a:srgbClr val="FFFCF9">
                  <a:alpha val="79000"/>
                </a:srgbClr>
              </a:gs>
              <a:gs pos="0">
                <a:srgbClr val="E6E6E6">
                  <a:tint val="50000"/>
                  <a:shade val="100000"/>
                  <a:satMod val="350000"/>
                  <a:alpha val="0"/>
                </a:srgbClr>
              </a:gs>
            </a:gsLst>
            <a:lin ang="16200000" scaled="0"/>
          </a:gradFill>
          <a:ln w="9525" cap="flat" cmpd="sng" algn="ctr">
            <a:noFill/>
            <a:prstDash val="solid"/>
          </a:ln>
          <a:effectLst/>
        </p:spPr>
        <p:txBody>
          <a:bodyPr anchor="ctr"/>
          <a:lstStyle/>
          <a:p>
            <a:pPr algn="ctr" fontAlgn="auto">
              <a:spcBef>
                <a:spcPts val="0"/>
              </a:spcBef>
              <a:spcAft>
                <a:spcPts val="0"/>
              </a:spcAft>
              <a:defRPr/>
            </a:pPr>
            <a:endParaRPr lang="da-DK" kern="0" dirty="0">
              <a:solidFill>
                <a:sysClr val="window" lastClr="FFFFFF"/>
              </a:solidFill>
              <a:latin typeface="Calibri"/>
              <a:ea typeface="ＭＳ Ｐゴシック" pitchFamily="-108" charset="-128"/>
              <a:cs typeface="ＭＳ Ｐゴシック" pitchFamily="-108" charset="-128"/>
            </a:endParaRPr>
          </a:p>
        </p:txBody>
      </p:sp>
      <p:sp>
        <p:nvSpPr>
          <p:cNvPr id="70" name="Rektangel 110"/>
          <p:cNvSpPr/>
          <p:nvPr/>
        </p:nvSpPr>
        <p:spPr bwMode="auto">
          <a:xfrm>
            <a:off x="0" y="6224588"/>
            <a:ext cx="9144000" cy="209550"/>
          </a:xfrm>
          <a:prstGeom prst="rect">
            <a:avLst/>
          </a:prstGeom>
          <a:gradFill flip="none" rotWithShape="1">
            <a:gsLst>
              <a:gs pos="38000">
                <a:srgbClr val="176FA2"/>
              </a:gs>
              <a:gs pos="0">
                <a:srgbClr val="74F4FF"/>
              </a:gs>
              <a:gs pos="100000">
                <a:srgbClr val="002060"/>
              </a:gs>
            </a:gsLst>
            <a:lin ang="16200000" scaled="0"/>
            <a:tileRect/>
          </a:gradFill>
          <a:ln w="9525" cap="flat" cmpd="sng" algn="ctr">
            <a:noFill/>
            <a:prstDash val="solid"/>
          </a:ln>
          <a:effectLst/>
        </p:spPr>
        <p:txBody>
          <a:bodyPr anchor="ctr"/>
          <a:lstStyle/>
          <a:p>
            <a:pPr algn="ctr">
              <a:defRPr/>
            </a:pPr>
            <a:endParaRPr lang="da-DK" kern="0">
              <a:solidFill>
                <a:sysClr val="window" lastClr="FFFFFF"/>
              </a:solidFill>
              <a:latin typeface="Calibri"/>
              <a:ea typeface="ＭＳ Ｐゴシック" pitchFamily="-108" charset="-128"/>
              <a:cs typeface="ＭＳ Ｐゴシック" pitchFamily="-108" charset="-128"/>
            </a:endParaRPr>
          </a:p>
        </p:txBody>
      </p:sp>
      <p:sp>
        <p:nvSpPr>
          <p:cNvPr id="14" name="Rectangle 13"/>
          <p:cNvSpPr/>
          <p:nvPr/>
        </p:nvSpPr>
        <p:spPr>
          <a:xfrm>
            <a:off x="2086791" y="1520939"/>
            <a:ext cx="5047574" cy="369332"/>
          </a:xfrm>
          <a:prstGeom prst="rect">
            <a:avLst/>
          </a:prstGeom>
        </p:spPr>
        <p:txBody>
          <a:bodyPr>
            <a:spAutoFit/>
          </a:bodyPr>
          <a:lstStyle/>
          <a:p>
            <a:pPr algn="ctr" fontAlgn="auto">
              <a:spcBef>
                <a:spcPts val="0"/>
              </a:spcBef>
              <a:spcAft>
                <a:spcPts val="0"/>
              </a:spcAft>
              <a:defRPr/>
            </a:pPr>
            <a:r>
              <a:rPr lang="en-US" dirty="0">
                <a:ln w="10541" cmpd="sng">
                  <a:solidFill>
                    <a:srgbClr val="4F81BD">
                      <a:shade val="88000"/>
                      <a:satMod val="110000"/>
                    </a:srgbClr>
                  </a:solidFill>
                  <a:prstDash val="solid"/>
                </a:ln>
                <a:solidFill>
                  <a:prstClr val="black"/>
                </a:solidFill>
                <a:latin typeface="+mn-lt"/>
                <a:ea typeface="ＭＳ Ｐゴシック" pitchFamily="-108" charset="-128"/>
                <a:cs typeface="Arial" pitchFamily="34" charset="0"/>
              </a:rPr>
              <a:t>Top Sending Countries to USA</a:t>
            </a:r>
          </a:p>
        </p:txBody>
      </p:sp>
      <p:sp>
        <p:nvSpPr>
          <p:cNvPr id="23" name="Rectangle 22"/>
          <p:cNvSpPr/>
          <p:nvPr/>
        </p:nvSpPr>
        <p:spPr>
          <a:xfrm>
            <a:off x="1676401" y="1038225"/>
            <a:ext cx="5819774" cy="461665"/>
          </a:xfrm>
          <a:prstGeom prst="rect">
            <a:avLst/>
          </a:prstGeom>
        </p:spPr>
        <p:txBody>
          <a:bodyPr wrap="square">
            <a:spAutoFit/>
          </a:bodyPr>
          <a:lstStyle/>
          <a:p>
            <a:pPr algn="ctr"/>
            <a:r>
              <a:rPr lang="en-US" sz="2400" b="1" dirty="0">
                <a:solidFill>
                  <a:schemeClr val="accent1">
                    <a:lumMod val="50000"/>
                  </a:schemeClr>
                </a:solidFill>
                <a:latin typeface="Arial" panose="020B0604020202020204" pitchFamily="34" charset="0"/>
                <a:cs typeface="Arial" panose="020B0604020202020204" pitchFamily="34" charset="0"/>
              </a:rPr>
              <a:t>Rise in International Students</a:t>
            </a:r>
          </a:p>
        </p:txBody>
      </p:sp>
      <p:pic>
        <p:nvPicPr>
          <p:cNvPr id="21" name="Picture 20"/>
          <p:cNvPicPr/>
          <p:nvPr/>
        </p:nvPicPr>
        <p:blipFill>
          <a:blip r:embed="rId3"/>
          <a:srcRect l="19982" t="92137" r="65956" b="1063"/>
          <a:stretch>
            <a:fillRect/>
          </a:stretch>
        </p:blipFill>
        <p:spPr bwMode="auto">
          <a:xfrm>
            <a:off x="7450372" y="5897121"/>
            <a:ext cx="1693628" cy="254442"/>
          </a:xfrm>
          <a:prstGeom prst="rect">
            <a:avLst/>
          </a:prstGeom>
          <a:noFill/>
          <a:ln w="9525">
            <a:noFill/>
            <a:miter lim="800000"/>
            <a:headEnd/>
            <a:tailEnd/>
          </a:ln>
        </p:spPr>
      </p:pic>
      <p:pic>
        <p:nvPicPr>
          <p:cNvPr id="12" name="Picture 11">
            <a:extLst>
              <a:ext uri="{FF2B5EF4-FFF2-40B4-BE49-F238E27FC236}">
                <a16:creationId xmlns:a16="http://schemas.microsoft.com/office/drawing/2014/main" id="{6171D64D-EF1C-4179-8A7E-9CDC283A12F5}"/>
              </a:ext>
            </a:extLst>
          </p:cNvPr>
          <p:cNvPicPr/>
          <p:nvPr/>
        </p:nvPicPr>
        <p:blipFill>
          <a:blip r:embed="rId4"/>
          <a:srcRect l="11472" t="25397" r="57233" b="17234"/>
          <a:stretch>
            <a:fillRect/>
          </a:stretch>
        </p:blipFill>
        <p:spPr bwMode="auto">
          <a:xfrm>
            <a:off x="1453933" y="1890271"/>
            <a:ext cx="6353175" cy="3889817"/>
          </a:xfrm>
          <a:prstGeom prst="rect">
            <a:avLst/>
          </a:prstGeom>
          <a:noFill/>
          <a:ln w="9525">
            <a:noFill/>
            <a:miter lim="800000"/>
            <a:headEnd/>
            <a:tailEnd/>
          </a:ln>
        </p:spPr>
      </p:pic>
      <p:pic>
        <p:nvPicPr>
          <p:cNvPr id="13" name="Picture 12" descr="C:\Users\Ray Kopitsch\Desktop\Conferences 2\GF-Test logo-1.jpg">
            <a:extLst>
              <a:ext uri="{FF2B5EF4-FFF2-40B4-BE49-F238E27FC236}">
                <a16:creationId xmlns:a16="http://schemas.microsoft.com/office/drawing/2014/main" id="{0C2FA018-7BDB-4C99-8AEA-0C96B52E57DA}"/>
              </a:ext>
            </a:extLst>
          </p:cNvPr>
          <p:cNvPicPr/>
          <p:nvPr/>
        </p:nvPicPr>
        <p:blipFill>
          <a:blip r:embed="rId5" cstate="print"/>
          <a:srcRect/>
          <a:stretch>
            <a:fillRect/>
          </a:stretch>
        </p:blipFill>
        <p:spPr bwMode="auto">
          <a:xfrm>
            <a:off x="3175" y="29213"/>
            <a:ext cx="1677670" cy="63563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ktangel 108"/>
          <p:cNvSpPr/>
          <p:nvPr/>
        </p:nvSpPr>
        <p:spPr bwMode="auto">
          <a:xfrm>
            <a:off x="-3175" y="6172200"/>
            <a:ext cx="9147175" cy="706438"/>
          </a:xfrm>
          <a:prstGeom prst="rect">
            <a:avLst/>
          </a:prstGeom>
          <a:gradFill rotWithShape="1">
            <a:gsLst>
              <a:gs pos="0">
                <a:srgbClr val="E6E6E6">
                  <a:lumMod val="25000"/>
                </a:srgbClr>
              </a:gs>
              <a:gs pos="100000">
                <a:srgbClr val="E6E6E6">
                  <a:lumMod val="10000"/>
                </a:srgbClr>
              </a:gs>
            </a:gsLst>
            <a:lin ang="16200000" scaled="0"/>
          </a:gradFill>
          <a:ln w="9525" cap="flat" cmpd="sng" algn="ctr">
            <a:solidFill>
              <a:srgbClr val="E6E6E6">
                <a:lumMod val="10000"/>
              </a:srgbClr>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108" charset="-128"/>
              <a:cs typeface="ＭＳ Ｐゴシック" pitchFamily="-108" charset="-128"/>
            </a:endParaRPr>
          </a:p>
        </p:txBody>
      </p:sp>
      <p:sp>
        <p:nvSpPr>
          <p:cNvPr id="46" name="Rektangel 111"/>
          <p:cNvSpPr/>
          <p:nvPr/>
        </p:nvSpPr>
        <p:spPr bwMode="auto">
          <a:xfrm flipV="1">
            <a:off x="0" y="6090752"/>
            <a:ext cx="9144000" cy="100541"/>
          </a:xfrm>
          <a:prstGeom prst="rect">
            <a:avLst/>
          </a:prstGeom>
          <a:gradFill rotWithShape="1">
            <a:gsLst>
              <a:gs pos="100000">
                <a:srgbClr val="FFFCF9">
                  <a:alpha val="79000"/>
                </a:srgbClr>
              </a:gs>
              <a:gs pos="0">
                <a:srgbClr val="E6E6E6">
                  <a:tint val="50000"/>
                  <a:shade val="100000"/>
                  <a:satMod val="350000"/>
                  <a:alpha val="0"/>
                </a:srgbClr>
              </a:gs>
            </a:gsLst>
            <a:lin ang="16200000" scaled="0"/>
          </a:gradFill>
          <a:ln w="9525" cap="flat" cmpd="sng" algn="ctr">
            <a:noFill/>
            <a:prstDash val="solid"/>
          </a:ln>
          <a:effectLst/>
        </p:spPr>
        <p:txBody>
          <a:bodyPr anchor="ctr"/>
          <a:lstStyle/>
          <a:p>
            <a:pPr algn="ctr" fontAlgn="auto">
              <a:spcBef>
                <a:spcPts val="0"/>
              </a:spcBef>
              <a:spcAft>
                <a:spcPts val="0"/>
              </a:spcAft>
              <a:defRPr/>
            </a:pPr>
            <a:endParaRPr lang="da-DK" kern="0" dirty="0">
              <a:solidFill>
                <a:sysClr val="window" lastClr="FFFFFF"/>
              </a:solidFill>
              <a:latin typeface="Calibri"/>
              <a:ea typeface="ＭＳ Ｐゴシック" pitchFamily="-108" charset="-128"/>
              <a:cs typeface="ＭＳ Ｐゴシック" pitchFamily="-108" charset="-128"/>
            </a:endParaRPr>
          </a:p>
        </p:txBody>
      </p:sp>
      <p:sp>
        <p:nvSpPr>
          <p:cNvPr id="59" name="Rektangel 111"/>
          <p:cNvSpPr/>
          <p:nvPr/>
        </p:nvSpPr>
        <p:spPr bwMode="auto">
          <a:xfrm>
            <a:off x="-19050" y="6142192"/>
            <a:ext cx="9163050" cy="100751"/>
          </a:xfrm>
          <a:prstGeom prst="rect">
            <a:avLst/>
          </a:prstGeom>
          <a:gradFill rotWithShape="1">
            <a:gsLst>
              <a:gs pos="100000">
                <a:srgbClr val="FFFCF9">
                  <a:alpha val="79000"/>
                </a:srgbClr>
              </a:gs>
              <a:gs pos="0">
                <a:srgbClr val="E6E6E6">
                  <a:tint val="50000"/>
                  <a:shade val="100000"/>
                  <a:satMod val="350000"/>
                  <a:alpha val="0"/>
                </a:srgbClr>
              </a:gs>
            </a:gsLst>
            <a:lin ang="16200000" scaled="0"/>
          </a:gradFill>
          <a:ln w="9525" cap="flat" cmpd="sng" algn="ctr">
            <a:noFill/>
            <a:prstDash val="solid"/>
          </a:ln>
          <a:effectLst/>
        </p:spPr>
        <p:txBody>
          <a:bodyPr anchor="ctr"/>
          <a:lstStyle/>
          <a:p>
            <a:pPr algn="ctr" fontAlgn="auto">
              <a:spcBef>
                <a:spcPts val="0"/>
              </a:spcBef>
              <a:spcAft>
                <a:spcPts val="0"/>
              </a:spcAft>
              <a:defRPr/>
            </a:pPr>
            <a:endParaRPr lang="da-DK" kern="0" dirty="0">
              <a:solidFill>
                <a:sysClr val="window" lastClr="FFFFFF"/>
              </a:solidFill>
              <a:latin typeface="Calibri"/>
              <a:ea typeface="ＭＳ Ｐゴシック" pitchFamily="-108" charset="-128"/>
              <a:cs typeface="ＭＳ Ｐゴシック" pitchFamily="-108" charset="-128"/>
            </a:endParaRPr>
          </a:p>
        </p:txBody>
      </p:sp>
      <p:sp>
        <p:nvSpPr>
          <p:cNvPr id="70" name="Rektangel 110"/>
          <p:cNvSpPr/>
          <p:nvPr/>
        </p:nvSpPr>
        <p:spPr bwMode="auto">
          <a:xfrm>
            <a:off x="0" y="6224588"/>
            <a:ext cx="9144000" cy="209550"/>
          </a:xfrm>
          <a:prstGeom prst="rect">
            <a:avLst/>
          </a:prstGeom>
          <a:gradFill flip="none" rotWithShape="1">
            <a:gsLst>
              <a:gs pos="38000">
                <a:srgbClr val="176FA2"/>
              </a:gs>
              <a:gs pos="0">
                <a:srgbClr val="74F4FF"/>
              </a:gs>
              <a:gs pos="100000">
                <a:srgbClr val="002060"/>
              </a:gs>
            </a:gsLst>
            <a:lin ang="16200000" scaled="0"/>
            <a:tileRect/>
          </a:gradFill>
          <a:ln w="9525" cap="flat" cmpd="sng" algn="ctr">
            <a:noFill/>
            <a:prstDash val="solid"/>
          </a:ln>
          <a:effectLst/>
        </p:spPr>
        <p:txBody>
          <a:bodyPr anchor="ctr"/>
          <a:lstStyle/>
          <a:p>
            <a:pPr algn="ctr">
              <a:defRPr/>
            </a:pPr>
            <a:endParaRPr lang="da-DK" kern="0">
              <a:solidFill>
                <a:sysClr val="window" lastClr="FFFFFF"/>
              </a:solidFill>
              <a:latin typeface="Calibri"/>
              <a:ea typeface="ＭＳ Ｐゴシック" pitchFamily="-108" charset="-128"/>
              <a:cs typeface="ＭＳ Ｐゴシック" pitchFamily="-108" charset="-128"/>
            </a:endParaRPr>
          </a:p>
        </p:txBody>
      </p:sp>
      <p:sp>
        <p:nvSpPr>
          <p:cNvPr id="15" name="Rectangle 14"/>
          <p:cNvSpPr/>
          <p:nvPr/>
        </p:nvSpPr>
        <p:spPr>
          <a:xfrm>
            <a:off x="1676401" y="1038225"/>
            <a:ext cx="5819774" cy="830997"/>
          </a:xfrm>
          <a:prstGeom prst="rect">
            <a:avLst/>
          </a:prstGeom>
        </p:spPr>
        <p:txBody>
          <a:bodyPr wrap="square">
            <a:spAutoFit/>
          </a:bodyPr>
          <a:lstStyle/>
          <a:p>
            <a:pPr algn="ctr"/>
            <a:r>
              <a:rPr lang="en-US" sz="2400" b="1" dirty="0">
                <a:solidFill>
                  <a:schemeClr val="accent1">
                    <a:lumMod val="50000"/>
                  </a:schemeClr>
                </a:solidFill>
                <a:latin typeface="Arial" panose="020B0604020202020204" pitchFamily="34" charset="0"/>
                <a:cs typeface="Arial" panose="020B0604020202020204" pitchFamily="34" charset="0"/>
              </a:rPr>
              <a:t>Understanding the International Students</a:t>
            </a:r>
          </a:p>
        </p:txBody>
      </p:sp>
      <p:pic>
        <p:nvPicPr>
          <p:cNvPr id="14" name="Picture 13"/>
          <p:cNvPicPr/>
          <p:nvPr/>
        </p:nvPicPr>
        <p:blipFill>
          <a:blip r:embed="rId3"/>
          <a:srcRect l="19982" t="92137" r="65956" b="1063"/>
          <a:stretch>
            <a:fillRect/>
          </a:stretch>
        </p:blipFill>
        <p:spPr bwMode="auto">
          <a:xfrm>
            <a:off x="7450372" y="5897121"/>
            <a:ext cx="1693628" cy="254442"/>
          </a:xfrm>
          <a:prstGeom prst="rect">
            <a:avLst/>
          </a:prstGeom>
          <a:noFill/>
          <a:ln w="9525">
            <a:noFill/>
            <a:miter lim="800000"/>
            <a:headEnd/>
            <a:tailEnd/>
          </a:ln>
        </p:spPr>
      </p:pic>
      <p:pic>
        <p:nvPicPr>
          <p:cNvPr id="16" name="Picture 15">
            <a:extLst>
              <a:ext uri="{FF2B5EF4-FFF2-40B4-BE49-F238E27FC236}">
                <a16:creationId xmlns:a16="http://schemas.microsoft.com/office/drawing/2014/main" id="{57849647-0222-4CE3-9F4E-E0B9BE4A8D5F}"/>
              </a:ext>
            </a:extLst>
          </p:cNvPr>
          <p:cNvPicPr/>
          <p:nvPr/>
        </p:nvPicPr>
        <p:blipFill rotWithShape="1">
          <a:blip r:embed="rId4">
            <a:extLst>
              <a:ext uri="{28A0092B-C50C-407E-A947-70E740481C1C}">
                <a14:useLocalDpi xmlns:a14="http://schemas.microsoft.com/office/drawing/2010/main" val="0"/>
              </a:ext>
            </a:extLst>
          </a:blip>
          <a:srcRect l="12228" t="75127" r="14837" b="15086"/>
          <a:stretch/>
        </p:blipFill>
        <p:spPr bwMode="auto">
          <a:xfrm>
            <a:off x="2002420" y="2369589"/>
            <a:ext cx="5590572" cy="2786823"/>
          </a:xfrm>
          <a:prstGeom prst="rect">
            <a:avLst/>
          </a:prstGeom>
          <a:noFill/>
          <a:ln>
            <a:noFill/>
          </a:ln>
          <a:extLst>
            <a:ext uri="{53640926-AAD7-44D8-BBD7-CCE9431645EC}">
              <a14:shadowObscured xmlns:a14="http://schemas.microsoft.com/office/drawing/2010/main"/>
            </a:ext>
          </a:extLst>
        </p:spPr>
      </p:pic>
      <p:pic>
        <p:nvPicPr>
          <p:cNvPr id="12" name="Picture 11" descr="C:\Users\Ray Kopitsch\Desktop\Conferences 2\GF-Test logo-1.jpg">
            <a:extLst>
              <a:ext uri="{FF2B5EF4-FFF2-40B4-BE49-F238E27FC236}">
                <a16:creationId xmlns:a16="http://schemas.microsoft.com/office/drawing/2014/main" id="{4FD1E560-273C-46BA-9D81-2AFB3ADA50E3}"/>
              </a:ext>
            </a:extLst>
          </p:cNvPr>
          <p:cNvPicPr/>
          <p:nvPr/>
        </p:nvPicPr>
        <p:blipFill>
          <a:blip r:embed="rId5" cstate="print"/>
          <a:srcRect/>
          <a:stretch>
            <a:fillRect/>
          </a:stretch>
        </p:blipFill>
        <p:spPr bwMode="auto">
          <a:xfrm>
            <a:off x="3175" y="29213"/>
            <a:ext cx="1677670" cy="63563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ktangel 108"/>
          <p:cNvSpPr/>
          <p:nvPr/>
        </p:nvSpPr>
        <p:spPr bwMode="auto">
          <a:xfrm>
            <a:off x="-3175" y="6172200"/>
            <a:ext cx="9147175" cy="706438"/>
          </a:xfrm>
          <a:prstGeom prst="rect">
            <a:avLst/>
          </a:prstGeom>
          <a:gradFill rotWithShape="1">
            <a:gsLst>
              <a:gs pos="0">
                <a:srgbClr val="E6E6E6">
                  <a:lumMod val="25000"/>
                </a:srgbClr>
              </a:gs>
              <a:gs pos="100000">
                <a:srgbClr val="E6E6E6">
                  <a:lumMod val="10000"/>
                </a:srgbClr>
              </a:gs>
            </a:gsLst>
            <a:lin ang="16200000" scaled="0"/>
          </a:gradFill>
          <a:ln w="9525" cap="flat" cmpd="sng" algn="ctr">
            <a:solidFill>
              <a:srgbClr val="E6E6E6">
                <a:lumMod val="10000"/>
              </a:srgbClr>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108" charset="-128"/>
              <a:cs typeface="ＭＳ Ｐゴシック" pitchFamily="-108" charset="-128"/>
            </a:endParaRPr>
          </a:p>
        </p:txBody>
      </p:sp>
      <p:sp>
        <p:nvSpPr>
          <p:cNvPr id="46" name="Rektangel 111"/>
          <p:cNvSpPr/>
          <p:nvPr/>
        </p:nvSpPr>
        <p:spPr bwMode="auto">
          <a:xfrm flipV="1">
            <a:off x="0" y="6090752"/>
            <a:ext cx="9144000" cy="100541"/>
          </a:xfrm>
          <a:prstGeom prst="rect">
            <a:avLst/>
          </a:prstGeom>
          <a:gradFill rotWithShape="1">
            <a:gsLst>
              <a:gs pos="100000">
                <a:srgbClr val="FFFCF9">
                  <a:alpha val="79000"/>
                </a:srgbClr>
              </a:gs>
              <a:gs pos="0">
                <a:srgbClr val="E6E6E6">
                  <a:tint val="50000"/>
                  <a:shade val="100000"/>
                  <a:satMod val="350000"/>
                  <a:alpha val="0"/>
                </a:srgbClr>
              </a:gs>
            </a:gsLst>
            <a:lin ang="16200000" scaled="0"/>
          </a:gradFill>
          <a:ln w="9525" cap="flat" cmpd="sng" algn="ctr">
            <a:noFill/>
            <a:prstDash val="solid"/>
          </a:ln>
          <a:effectLst/>
        </p:spPr>
        <p:txBody>
          <a:bodyPr anchor="ctr"/>
          <a:lstStyle/>
          <a:p>
            <a:pPr algn="ctr" fontAlgn="auto">
              <a:spcBef>
                <a:spcPts val="0"/>
              </a:spcBef>
              <a:spcAft>
                <a:spcPts val="0"/>
              </a:spcAft>
              <a:defRPr/>
            </a:pPr>
            <a:endParaRPr lang="da-DK" kern="0" dirty="0">
              <a:solidFill>
                <a:sysClr val="window" lastClr="FFFFFF"/>
              </a:solidFill>
              <a:latin typeface="Calibri"/>
              <a:ea typeface="ＭＳ Ｐゴシック" pitchFamily="-108" charset="-128"/>
              <a:cs typeface="ＭＳ Ｐゴシック" pitchFamily="-108" charset="-128"/>
            </a:endParaRPr>
          </a:p>
        </p:txBody>
      </p:sp>
      <p:sp>
        <p:nvSpPr>
          <p:cNvPr id="59" name="Rektangel 111"/>
          <p:cNvSpPr/>
          <p:nvPr/>
        </p:nvSpPr>
        <p:spPr bwMode="auto">
          <a:xfrm>
            <a:off x="-19050" y="6142192"/>
            <a:ext cx="9163050" cy="100751"/>
          </a:xfrm>
          <a:prstGeom prst="rect">
            <a:avLst/>
          </a:prstGeom>
          <a:gradFill rotWithShape="1">
            <a:gsLst>
              <a:gs pos="100000">
                <a:srgbClr val="FFFCF9">
                  <a:alpha val="79000"/>
                </a:srgbClr>
              </a:gs>
              <a:gs pos="0">
                <a:srgbClr val="E6E6E6">
                  <a:tint val="50000"/>
                  <a:shade val="100000"/>
                  <a:satMod val="350000"/>
                  <a:alpha val="0"/>
                </a:srgbClr>
              </a:gs>
            </a:gsLst>
            <a:lin ang="16200000" scaled="0"/>
          </a:gradFill>
          <a:ln w="9525" cap="flat" cmpd="sng" algn="ctr">
            <a:noFill/>
            <a:prstDash val="solid"/>
          </a:ln>
          <a:effectLst/>
        </p:spPr>
        <p:txBody>
          <a:bodyPr anchor="ctr"/>
          <a:lstStyle/>
          <a:p>
            <a:pPr algn="ctr" fontAlgn="auto">
              <a:spcBef>
                <a:spcPts val="0"/>
              </a:spcBef>
              <a:spcAft>
                <a:spcPts val="0"/>
              </a:spcAft>
              <a:defRPr/>
            </a:pPr>
            <a:endParaRPr lang="da-DK" kern="0" dirty="0">
              <a:solidFill>
                <a:sysClr val="window" lastClr="FFFFFF"/>
              </a:solidFill>
              <a:latin typeface="Calibri"/>
              <a:ea typeface="ＭＳ Ｐゴシック" pitchFamily="-108" charset="-128"/>
              <a:cs typeface="ＭＳ Ｐゴシック" pitchFamily="-108" charset="-128"/>
            </a:endParaRPr>
          </a:p>
        </p:txBody>
      </p:sp>
      <p:sp>
        <p:nvSpPr>
          <p:cNvPr id="70" name="Rektangel 110"/>
          <p:cNvSpPr/>
          <p:nvPr/>
        </p:nvSpPr>
        <p:spPr bwMode="auto">
          <a:xfrm>
            <a:off x="0" y="6224588"/>
            <a:ext cx="9144000" cy="209550"/>
          </a:xfrm>
          <a:prstGeom prst="rect">
            <a:avLst/>
          </a:prstGeom>
          <a:gradFill flip="none" rotWithShape="1">
            <a:gsLst>
              <a:gs pos="38000">
                <a:srgbClr val="176FA2"/>
              </a:gs>
              <a:gs pos="0">
                <a:srgbClr val="74F4FF"/>
              </a:gs>
              <a:gs pos="100000">
                <a:srgbClr val="002060"/>
              </a:gs>
            </a:gsLst>
            <a:lin ang="16200000" scaled="0"/>
            <a:tileRect/>
          </a:gradFill>
          <a:ln w="9525" cap="flat" cmpd="sng" algn="ctr">
            <a:noFill/>
            <a:prstDash val="solid"/>
          </a:ln>
          <a:effectLst/>
        </p:spPr>
        <p:txBody>
          <a:bodyPr anchor="ctr"/>
          <a:lstStyle/>
          <a:p>
            <a:pPr algn="ctr">
              <a:defRPr/>
            </a:pPr>
            <a:endParaRPr lang="da-DK" kern="0">
              <a:solidFill>
                <a:sysClr val="window" lastClr="FFFFFF"/>
              </a:solidFill>
              <a:latin typeface="Calibri"/>
              <a:ea typeface="ＭＳ Ｐゴシック" pitchFamily="-108" charset="-128"/>
              <a:cs typeface="ＭＳ Ｐゴシック" pitchFamily="-108" charset="-128"/>
            </a:endParaRPr>
          </a:p>
        </p:txBody>
      </p:sp>
      <p:sp>
        <p:nvSpPr>
          <p:cNvPr id="48142" name="Rectangle 14"/>
          <p:cNvSpPr>
            <a:spLocks noChangeArrowheads="1"/>
          </p:cNvSpPr>
          <p:nvPr/>
        </p:nvSpPr>
        <p:spPr bwMode="auto">
          <a:xfrm>
            <a:off x="6283325" y="5800725"/>
            <a:ext cx="2290763" cy="261938"/>
          </a:xfrm>
          <a:prstGeom prst="rect">
            <a:avLst/>
          </a:prstGeom>
          <a:noFill/>
          <a:ln w="9525">
            <a:noFill/>
            <a:miter lim="800000"/>
            <a:headEnd/>
            <a:tailEnd/>
          </a:ln>
        </p:spPr>
        <p:txBody>
          <a:bodyPr>
            <a:spAutoFit/>
          </a:bodyPr>
          <a:lstStyle/>
          <a:p>
            <a:r>
              <a:rPr lang="en-US" sz="1100" dirty="0"/>
              <a:t> </a:t>
            </a:r>
          </a:p>
        </p:txBody>
      </p:sp>
      <p:sp>
        <p:nvSpPr>
          <p:cNvPr id="17" name="Rectangle 16"/>
          <p:cNvSpPr/>
          <p:nvPr/>
        </p:nvSpPr>
        <p:spPr>
          <a:xfrm>
            <a:off x="1676401" y="1038225"/>
            <a:ext cx="5819774" cy="830997"/>
          </a:xfrm>
          <a:prstGeom prst="rect">
            <a:avLst/>
          </a:prstGeom>
        </p:spPr>
        <p:txBody>
          <a:bodyPr wrap="square">
            <a:spAutoFit/>
          </a:bodyPr>
          <a:lstStyle/>
          <a:p>
            <a:pPr algn="ctr"/>
            <a:r>
              <a:rPr lang="en-US" sz="2400" b="1" dirty="0">
                <a:solidFill>
                  <a:schemeClr val="accent1">
                    <a:lumMod val="50000"/>
                  </a:schemeClr>
                </a:solidFill>
                <a:latin typeface="Arial" panose="020B0604020202020204" pitchFamily="34" charset="0"/>
                <a:cs typeface="Arial" panose="020B0604020202020204" pitchFamily="34" charset="0"/>
              </a:rPr>
              <a:t>Understanding the International Students</a:t>
            </a:r>
          </a:p>
        </p:txBody>
      </p:sp>
      <p:pic>
        <p:nvPicPr>
          <p:cNvPr id="14" name="Picture 13"/>
          <p:cNvPicPr/>
          <p:nvPr/>
        </p:nvPicPr>
        <p:blipFill>
          <a:blip r:embed="rId3"/>
          <a:srcRect l="19982" t="92137" r="65956" b="1063"/>
          <a:stretch>
            <a:fillRect/>
          </a:stretch>
        </p:blipFill>
        <p:spPr bwMode="auto">
          <a:xfrm>
            <a:off x="7450372" y="5897121"/>
            <a:ext cx="1693628" cy="254442"/>
          </a:xfrm>
          <a:prstGeom prst="rect">
            <a:avLst/>
          </a:prstGeom>
          <a:noFill/>
          <a:ln w="9525">
            <a:noFill/>
            <a:miter lim="800000"/>
            <a:headEnd/>
            <a:tailEnd/>
          </a:ln>
        </p:spPr>
      </p:pic>
      <p:pic>
        <p:nvPicPr>
          <p:cNvPr id="13" name="Picture 12">
            <a:extLst>
              <a:ext uri="{FF2B5EF4-FFF2-40B4-BE49-F238E27FC236}">
                <a16:creationId xmlns:a16="http://schemas.microsoft.com/office/drawing/2014/main" id="{BB914541-3AA7-496D-9E29-8D0A2EE44E2B}"/>
              </a:ext>
            </a:extLst>
          </p:cNvPr>
          <p:cNvPicPr/>
          <p:nvPr/>
        </p:nvPicPr>
        <p:blipFill>
          <a:blip r:embed="rId4"/>
          <a:srcRect l="18906" t="29994" r="55907" b="19048"/>
          <a:stretch>
            <a:fillRect/>
          </a:stretch>
        </p:blipFill>
        <p:spPr bwMode="auto">
          <a:xfrm>
            <a:off x="1238250" y="2202550"/>
            <a:ext cx="6667500" cy="3257550"/>
          </a:xfrm>
          <a:prstGeom prst="rect">
            <a:avLst/>
          </a:prstGeom>
          <a:noFill/>
          <a:ln w="9525">
            <a:noFill/>
            <a:miter lim="800000"/>
            <a:headEnd/>
            <a:tailEnd/>
          </a:ln>
        </p:spPr>
      </p:pic>
      <p:pic>
        <p:nvPicPr>
          <p:cNvPr id="15" name="Picture 14" descr="C:\Users\Ray Kopitsch\Desktop\Conferences 2\GF-Test logo-1.jpg">
            <a:extLst>
              <a:ext uri="{FF2B5EF4-FFF2-40B4-BE49-F238E27FC236}">
                <a16:creationId xmlns:a16="http://schemas.microsoft.com/office/drawing/2014/main" id="{3430EB9B-8E70-49BD-B632-FE995BBF2E35}"/>
              </a:ext>
            </a:extLst>
          </p:cNvPr>
          <p:cNvPicPr/>
          <p:nvPr/>
        </p:nvPicPr>
        <p:blipFill>
          <a:blip r:embed="rId5" cstate="print"/>
          <a:srcRect/>
          <a:stretch>
            <a:fillRect/>
          </a:stretch>
        </p:blipFill>
        <p:spPr bwMode="auto">
          <a:xfrm>
            <a:off x="3175" y="29213"/>
            <a:ext cx="1677670" cy="63563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34050</TotalTime>
  <Words>1699</Words>
  <Application>Microsoft Office PowerPoint</Application>
  <PresentationFormat>On-screen Show (4:3)</PresentationFormat>
  <Paragraphs>337</Paragraphs>
  <Slides>26</Slides>
  <Notes>19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ＭＳ Ｐゴシック</vt:lpstr>
      <vt:lpstr>Arial</vt:lpstr>
      <vt:lpstr>Calibri</vt:lpstr>
      <vt:lpstr>Century Gothic</vt:lpstr>
      <vt:lpstr>Times New Roman</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International Collections</vt:lpstr>
      <vt:lpstr> International Collections – Lack of Understanding</vt:lpstr>
      <vt:lpstr> International Collections – Lack of Understanding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Alan Fassonaki</dc:creator>
  <cp:lastModifiedBy>Windows User</cp:lastModifiedBy>
  <cp:revision>1019</cp:revision>
  <cp:lastPrinted>2015-05-07T22:27:27Z</cp:lastPrinted>
  <dcterms:created xsi:type="dcterms:W3CDTF">2011-02-23T18:22:15Z</dcterms:created>
  <dcterms:modified xsi:type="dcterms:W3CDTF">2018-05-29T15:35:59Z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TC101875481</vt:lpwstr>
  </property>
</Properties>
</file>