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9"/>
  </p:handoutMasterIdLst>
  <p:sldIdLst>
    <p:sldId id="335" r:id="rId2"/>
    <p:sldId id="293" r:id="rId3"/>
    <p:sldId id="294" r:id="rId4"/>
    <p:sldId id="296" r:id="rId5"/>
    <p:sldId id="336" r:id="rId6"/>
    <p:sldId id="337" r:id="rId7"/>
    <p:sldId id="324" r:id="rId8"/>
    <p:sldId id="299" r:id="rId9"/>
    <p:sldId id="300" r:id="rId10"/>
    <p:sldId id="338" r:id="rId11"/>
    <p:sldId id="339" r:id="rId12"/>
    <p:sldId id="326" r:id="rId13"/>
    <p:sldId id="327" r:id="rId14"/>
    <p:sldId id="303" r:id="rId15"/>
    <p:sldId id="304" r:id="rId16"/>
    <p:sldId id="305" r:id="rId17"/>
    <p:sldId id="333" r:id="rId18"/>
    <p:sldId id="307" r:id="rId19"/>
    <p:sldId id="308" r:id="rId20"/>
    <p:sldId id="309" r:id="rId21"/>
    <p:sldId id="311" r:id="rId22"/>
    <p:sldId id="313" r:id="rId23"/>
    <p:sldId id="314" r:id="rId24"/>
    <p:sldId id="316" r:id="rId25"/>
    <p:sldId id="319" r:id="rId26"/>
    <p:sldId id="340" r:id="rId27"/>
    <p:sldId id="334" r:id="rId28"/>
    <p:sldId id="330" r:id="rId29"/>
    <p:sldId id="331" r:id="rId30"/>
    <p:sldId id="332" r:id="rId31"/>
    <p:sldId id="321"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6" r:id="rId47"/>
    <p:sldId id="357" r:id="rId48"/>
    <p:sldId id="358" r:id="rId49"/>
    <p:sldId id="359" r:id="rId50"/>
    <p:sldId id="360" r:id="rId51"/>
    <p:sldId id="361" r:id="rId52"/>
    <p:sldId id="362" r:id="rId53"/>
    <p:sldId id="363" r:id="rId54"/>
    <p:sldId id="364" r:id="rId55"/>
    <p:sldId id="365" r:id="rId56"/>
    <p:sldId id="366" r:id="rId57"/>
    <p:sldId id="367" r:id="rId58"/>
    <p:sldId id="368" r:id="rId59"/>
    <p:sldId id="369" r:id="rId60"/>
    <p:sldId id="370" r:id="rId61"/>
    <p:sldId id="371" r:id="rId62"/>
    <p:sldId id="372" r:id="rId63"/>
    <p:sldId id="373" r:id="rId64"/>
    <p:sldId id="374" r:id="rId65"/>
    <p:sldId id="375" r:id="rId66"/>
    <p:sldId id="288" r:id="rId67"/>
    <p:sldId id="287" r:id="rId6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02" autoAdjust="0"/>
    <p:restoredTop sz="94660"/>
  </p:normalViewPr>
  <p:slideViewPr>
    <p:cSldViewPr snapToGrid="0" snapToObjects="1">
      <p:cViewPr>
        <p:scale>
          <a:sx n="60" d="100"/>
          <a:sy n="60" d="100"/>
        </p:scale>
        <p:origin x="-1578" y="-7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6E971FD1-5823-4191-8E8D-DD1F98A87357}" type="datetimeFigureOut">
              <a:rPr lang="en-US" smtClean="0"/>
              <a:t>5/6/2015</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9BB8D11B-26F0-470D-917D-0A36BB8C686F}" type="slidenum">
              <a:rPr lang="en-US" smtClean="0"/>
              <a:t>‹#›</a:t>
            </a:fld>
            <a:endParaRPr lang="en-US"/>
          </a:p>
        </p:txBody>
      </p:sp>
    </p:spTree>
    <p:extLst>
      <p:ext uri="{BB962C8B-B14F-4D97-AF65-F5344CB8AC3E}">
        <p14:creationId xmlns:p14="http://schemas.microsoft.com/office/powerpoint/2010/main" val="19215230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5/6/2015</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5/6/2015</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5/6/2015</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ad.echols@theecholsfirm.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enverpost.com/fdcp?unique=130132305200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onsumerfinance.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northcarolinadebtcollectionact.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brainyquote.com/quotes/quotes/s/samgoldwyn184825.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in.gov/dfi/2583.ht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law.cornell.edu/cfr/text/12/226/3"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uscourts.gov/uscourts/RulesAndPolicies/rules/BK_Forms_Current/B_010.pdf"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mailto:chad.echols@theecholsfirm.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675094"/>
            <a:ext cx="7342188" cy="1924050"/>
          </a:xfrm>
        </p:spPr>
        <p:txBody>
          <a:bodyPr>
            <a:normAutofit fontScale="90000"/>
          </a:bodyPr>
          <a:lstStyle/>
          <a:p>
            <a:r>
              <a:rPr lang="en-US" sz="3100" dirty="0">
                <a:latin typeface="Tahoma" charset="0"/>
              </a:rPr>
              <a:t/>
            </a:r>
            <a:br>
              <a:rPr lang="en-US" sz="3100" dirty="0">
                <a:latin typeface="Tahoma" charset="0"/>
              </a:rPr>
            </a:br>
            <a:r>
              <a:rPr lang="en-US" sz="3100" dirty="0">
                <a:latin typeface="Tahoma" charset="0"/>
              </a:rPr>
              <a:t/>
            </a:r>
            <a:br>
              <a:rPr lang="en-US" sz="3100" dirty="0">
                <a:latin typeface="Tahoma" charset="0"/>
              </a:rPr>
            </a:br>
            <a:r>
              <a:rPr lang="en-US" sz="3100" dirty="0">
                <a:latin typeface="Tahoma" charset="0"/>
              </a:rPr>
              <a:t/>
            </a:r>
            <a:br>
              <a:rPr lang="en-US" sz="3100" dirty="0">
                <a:latin typeface="Tahoma" charset="0"/>
              </a:rPr>
            </a:br>
            <a:r>
              <a:rPr lang="en-US" sz="2200" dirty="0">
                <a:latin typeface="Tahoma" charset="0"/>
              </a:rPr>
              <a:t/>
            </a:r>
            <a:br>
              <a:rPr lang="en-US" sz="2200" dirty="0">
                <a:latin typeface="Tahoma" charset="0"/>
              </a:rPr>
            </a:br>
            <a:r>
              <a:rPr lang="en-US" sz="2200" dirty="0" smtClean="0">
                <a:latin typeface="Tahoma" charset="0"/>
              </a:rPr>
              <a:t/>
            </a:r>
            <a:br>
              <a:rPr lang="en-US" sz="2200" dirty="0" smtClean="0">
                <a:latin typeface="Tahoma" charset="0"/>
              </a:rPr>
            </a:br>
            <a:r>
              <a:rPr lang="en-US" sz="3600" dirty="0" smtClean="0">
                <a:latin typeface="Tahoma" charset="0"/>
              </a:rPr>
              <a:t>Hot Topics in the Collection Industry</a:t>
            </a:r>
            <a:r>
              <a:rPr lang="en-US" sz="3600" dirty="0">
                <a:latin typeface="Tahoma" charset="0"/>
              </a:rPr>
              <a:t> </a:t>
            </a:r>
            <a:r>
              <a:rPr lang="en-US" sz="3600" dirty="0" smtClean="0">
                <a:latin typeface="Tahoma" charset="0"/>
              </a:rPr>
              <a:t>&amp;</a:t>
            </a:r>
            <a:br>
              <a:rPr lang="en-US" sz="3600" dirty="0" smtClean="0">
                <a:latin typeface="Tahoma" charset="0"/>
              </a:rPr>
            </a:br>
            <a:r>
              <a:rPr lang="en-US" sz="3600" dirty="0" smtClean="0">
                <a:latin typeface="Tahoma" charset="0"/>
              </a:rPr>
              <a:t>The Evolution of Student Agreements</a:t>
            </a:r>
            <a:r>
              <a:rPr lang="en-US" sz="2000" dirty="0" smtClean="0">
                <a:latin typeface="Tahoma" charset="0"/>
              </a:rPr>
              <a:t/>
            </a:r>
            <a:br>
              <a:rPr lang="en-US" sz="2000" dirty="0" smtClean="0">
                <a:latin typeface="Tahoma" charset="0"/>
              </a:rPr>
            </a:br>
            <a:r>
              <a:rPr lang="en-US" sz="2700" dirty="0" smtClean="0">
                <a:latin typeface="Tahoma" charset="0"/>
              </a:rPr>
              <a:t/>
            </a:r>
            <a:br>
              <a:rPr lang="en-US" sz="2700" dirty="0" smtClean="0">
                <a:latin typeface="Tahoma" charset="0"/>
              </a:rPr>
            </a:br>
            <a:r>
              <a:rPr lang="en-US" sz="2700" dirty="0" smtClean="0">
                <a:latin typeface="Tahoma" charset="0"/>
              </a:rPr>
              <a:t>May 15, 2015</a:t>
            </a:r>
            <a:endParaRPr lang="en-US" sz="2700" dirty="0">
              <a:latin typeface="Tahoma" charset="0"/>
            </a:endParaRPr>
          </a:p>
        </p:txBody>
      </p:sp>
      <p:sp>
        <p:nvSpPr>
          <p:cNvPr id="4" name="Subtitle 3"/>
          <p:cNvSpPr>
            <a:spLocks noGrp="1"/>
          </p:cNvSpPr>
          <p:nvPr>
            <p:ph type="subTitle" idx="1"/>
          </p:nvPr>
        </p:nvSpPr>
        <p:spPr>
          <a:xfrm>
            <a:off x="914400" y="4042773"/>
            <a:ext cx="7342188" cy="1752600"/>
          </a:xfrm>
        </p:spPr>
        <p:txBody>
          <a:bodyPr/>
          <a:lstStyle/>
          <a:p>
            <a:r>
              <a:rPr lang="en-US" dirty="0" smtClean="0"/>
              <a:t>Chad V. Echols</a:t>
            </a:r>
          </a:p>
          <a:p>
            <a:r>
              <a:rPr lang="en-US" dirty="0" smtClean="0">
                <a:hlinkClick r:id="rId2"/>
              </a:rPr>
              <a:t>chad.echols@theecholsfirm.com</a:t>
            </a:r>
            <a:endParaRPr lang="en-US" dirty="0" smtClean="0"/>
          </a:p>
          <a:p>
            <a:r>
              <a:rPr lang="en-US" dirty="0" smtClean="0"/>
              <a:t>The Echols Firm, LLC, Owner</a:t>
            </a:r>
          </a:p>
          <a:p>
            <a:r>
              <a:rPr lang="en-US" dirty="0" smtClean="0"/>
              <a:t>Williams &amp; Fudge, Inc., Outside General Counsel</a:t>
            </a:r>
            <a:endParaRPr lang="en-US" dirty="0"/>
          </a:p>
        </p:txBody>
      </p:sp>
    </p:spTree>
    <p:extLst>
      <p:ext uri="{BB962C8B-B14F-4D97-AF65-F5344CB8AC3E}">
        <p14:creationId xmlns:p14="http://schemas.microsoft.com/office/powerpoint/2010/main" val="3131536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r>
              <a:rPr lang="en-US">
                <a:latin typeface="Tahoma" charset="0"/>
              </a:rPr>
              <a:t>FDCPA</a:t>
            </a:r>
          </a:p>
        </p:txBody>
      </p:sp>
      <p:sp>
        <p:nvSpPr>
          <p:cNvPr id="11267" name="Rectangle 3"/>
          <p:cNvSpPr>
            <a:spLocks noGrp="1" noRot="1" noChangeArrowheads="1"/>
          </p:cNvSpPr>
          <p:nvPr>
            <p:ph idx="1"/>
          </p:nvPr>
        </p:nvSpPr>
        <p:spPr/>
        <p:txBody>
          <a:bodyPr>
            <a:normAutofit/>
          </a:bodyPr>
          <a:lstStyle/>
          <a:p>
            <a:pPr eaLnBrk="1" hangingPunct="1">
              <a:lnSpc>
                <a:spcPct val="90000"/>
              </a:lnSpc>
            </a:pPr>
            <a:endParaRPr lang="en-US">
              <a:solidFill>
                <a:schemeClr val="bg1"/>
              </a:solidFill>
              <a:latin typeface="Arial" charset="0"/>
            </a:endParaRPr>
          </a:p>
          <a:p>
            <a:pPr eaLnBrk="1" hangingPunct="1">
              <a:lnSpc>
                <a:spcPct val="90000"/>
              </a:lnSpc>
            </a:pPr>
            <a:r>
              <a:rPr lang="en-US" sz="2400">
                <a:latin typeface="Arial" charset="0"/>
                <a:hlinkClick r:id="rId2"/>
              </a:rPr>
              <a:t>http://www.denverpost.com/fdcp?unique=1301323052004</a:t>
            </a:r>
            <a:endParaRPr lang="en-US" sz="2400">
              <a:latin typeface="Arial" charset="0"/>
            </a:endParaRPr>
          </a:p>
          <a:p>
            <a:pPr eaLnBrk="1" hangingPunct="1">
              <a:lnSpc>
                <a:spcPct val="90000"/>
              </a:lnSpc>
            </a:pPr>
            <a:endParaRPr lang="en-US" sz="2400">
              <a:latin typeface="Arial" charset="0"/>
            </a:endParaRPr>
          </a:p>
          <a:p>
            <a:pPr eaLnBrk="1" hangingPunct="1">
              <a:lnSpc>
                <a:spcPct val="90000"/>
              </a:lnSpc>
            </a:pPr>
            <a:r>
              <a:rPr lang="en-US" sz="2400">
                <a:latin typeface="Arial" charset="0"/>
              </a:rPr>
              <a:t>This article about a consumer attorney in Colorado does a great job of bringing some light to the difficult situation that agencies face in the current litigation environment.</a:t>
            </a:r>
          </a:p>
          <a:p>
            <a:pPr eaLnBrk="1" hangingPunct="1">
              <a:lnSpc>
                <a:spcPct val="90000"/>
              </a:lnSpc>
              <a:buFont typeface="Arial" charset="0"/>
              <a:buNone/>
            </a:pPr>
            <a:endParaRPr lang="en-US" sz="2400">
              <a:latin typeface="Arial" charset="0"/>
            </a:endParaRPr>
          </a:p>
        </p:txBody>
      </p:sp>
    </p:spTree>
    <p:extLst>
      <p:ext uri="{BB962C8B-B14F-4D97-AF65-F5344CB8AC3E}">
        <p14:creationId xmlns:p14="http://schemas.microsoft.com/office/powerpoint/2010/main" val="771641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en-US">
                <a:latin typeface="Tahoma" charset="0"/>
              </a:rPr>
              <a:t>FDCPA</a:t>
            </a:r>
          </a:p>
        </p:txBody>
      </p:sp>
      <p:sp>
        <p:nvSpPr>
          <p:cNvPr id="12291" name="Rectangle 4"/>
          <p:cNvSpPr>
            <a:spLocks noGrp="1" noRot="1" noChangeArrowheads="1"/>
          </p:cNvSpPr>
          <p:nvPr>
            <p:ph sz="half" idx="1"/>
          </p:nvPr>
        </p:nvSpPr>
        <p:spPr/>
        <p:txBody>
          <a:bodyPr>
            <a:normAutofit fontScale="85000" lnSpcReduction="20000"/>
          </a:bodyPr>
          <a:lstStyle/>
          <a:p>
            <a:pPr eaLnBrk="1" hangingPunct="1"/>
            <a:r>
              <a:rPr lang="en-US" sz="2400" dirty="0">
                <a:latin typeface="Tahoma" charset="0"/>
              </a:rPr>
              <a:t>Round peg in a square hole – how does legislation from 1978 address the issues of technology in 2011</a:t>
            </a:r>
            <a:r>
              <a:rPr lang="en-US" sz="2400" dirty="0" smtClean="0">
                <a:latin typeface="Tahoma" charset="0"/>
              </a:rPr>
              <a:t>?</a:t>
            </a:r>
          </a:p>
          <a:p>
            <a:pPr marL="0" indent="0" eaLnBrk="1" hangingPunct="1">
              <a:buNone/>
            </a:pPr>
            <a:endParaRPr lang="en-US" sz="2100" dirty="0">
              <a:latin typeface="Tahoma" charset="0"/>
            </a:endParaRPr>
          </a:p>
          <a:p>
            <a:pPr lvl="1" eaLnBrk="1" hangingPunct="1"/>
            <a:r>
              <a:rPr lang="en-US" sz="2000" dirty="0">
                <a:latin typeface="Tahoma" charset="0"/>
              </a:rPr>
              <a:t>Cell phones;</a:t>
            </a:r>
          </a:p>
          <a:p>
            <a:pPr lvl="1" eaLnBrk="1" hangingPunct="1"/>
            <a:r>
              <a:rPr lang="en-US" sz="2000" dirty="0">
                <a:latin typeface="Tahoma" charset="0"/>
              </a:rPr>
              <a:t>Smart phones;</a:t>
            </a:r>
          </a:p>
          <a:p>
            <a:pPr lvl="1" eaLnBrk="1" hangingPunct="1"/>
            <a:r>
              <a:rPr lang="en-US" sz="2000" dirty="0">
                <a:latin typeface="Tahoma" charset="0"/>
              </a:rPr>
              <a:t>Email;</a:t>
            </a:r>
          </a:p>
          <a:p>
            <a:pPr lvl="1" eaLnBrk="1" hangingPunct="1"/>
            <a:r>
              <a:rPr lang="en-US" sz="2000" dirty="0">
                <a:latin typeface="Tahoma" charset="0"/>
              </a:rPr>
              <a:t>Apps;</a:t>
            </a:r>
          </a:p>
          <a:p>
            <a:pPr lvl="1" eaLnBrk="1" hangingPunct="1"/>
            <a:r>
              <a:rPr lang="en-US" sz="2000" dirty="0">
                <a:latin typeface="Tahoma" charset="0"/>
              </a:rPr>
              <a:t>Voice mail;</a:t>
            </a:r>
          </a:p>
          <a:p>
            <a:pPr lvl="1" eaLnBrk="1" hangingPunct="1"/>
            <a:r>
              <a:rPr lang="en-US" sz="2000" dirty="0">
                <a:latin typeface="Tahoma" charset="0"/>
              </a:rPr>
              <a:t>Texting;</a:t>
            </a:r>
          </a:p>
          <a:p>
            <a:pPr lvl="1" eaLnBrk="1" hangingPunct="1"/>
            <a:r>
              <a:rPr lang="en-US" sz="2000" dirty="0">
                <a:latin typeface="Tahoma" charset="0"/>
              </a:rPr>
              <a:t>Etc….</a:t>
            </a:r>
          </a:p>
        </p:txBody>
      </p:sp>
      <p:pic>
        <p:nvPicPr>
          <p:cNvPr id="12292" name="Picture 5" descr="MC900070920[1]"/>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885149" y="2840772"/>
            <a:ext cx="3184437" cy="2978317"/>
          </a:xfrm>
        </p:spPr>
      </p:pic>
    </p:spTree>
    <p:extLst>
      <p:ext uri="{BB962C8B-B14F-4D97-AF65-F5344CB8AC3E}">
        <p14:creationId xmlns:p14="http://schemas.microsoft.com/office/powerpoint/2010/main" val="4052086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McMahon/Delgado</a:t>
            </a:r>
            <a:endParaRPr lang="en-US" i="1" dirty="0"/>
          </a:p>
        </p:txBody>
      </p:sp>
      <p:pic>
        <p:nvPicPr>
          <p:cNvPr id="7" name="Content Placeholder 6" descr="Screen shot 2015-03-19 at 3.26.55 PM.png"/>
          <p:cNvPicPr>
            <a:picLocks noGrp="1" noChangeAspect="1"/>
          </p:cNvPicPr>
          <p:nvPr>
            <p:ph idx="1"/>
          </p:nvPr>
        </p:nvPicPr>
        <p:blipFill>
          <a:blip r:embed="rId2" cstate="email">
            <a:extLst>
              <a:ext uri="{28A0092B-C50C-407E-A947-70E740481C1C}">
                <a14:useLocalDpi xmlns:a14="http://schemas.microsoft.com/office/drawing/2010/main" val="0"/>
              </a:ext>
            </a:extLst>
          </a:blip>
          <a:srcRect t="-19588" b="-19588"/>
          <a:stretch>
            <a:fillRect/>
          </a:stretch>
        </p:blipFill>
        <p:spPr/>
      </p:pic>
    </p:spTree>
    <p:extLst>
      <p:ext uri="{BB962C8B-B14F-4D97-AF65-F5344CB8AC3E}">
        <p14:creationId xmlns:p14="http://schemas.microsoft.com/office/powerpoint/2010/main" val="3339559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Douglass v. Convergent</a:t>
            </a:r>
            <a:endParaRPr lang="en-US" i="1" dirty="0"/>
          </a:p>
        </p:txBody>
      </p:sp>
      <p:pic>
        <p:nvPicPr>
          <p:cNvPr id="4" name="Content Placeholder 3" descr="Screen shot 2015-03-19 at 3.28.52 PM.png"/>
          <p:cNvPicPr>
            <a:picLocks noGrp="1" noChangeAspect="1"/>
          </p:cNvPicPr>
          <p:nvPr>
            <p:ph idx="1"/>
          </p:nvPr>
        </p:nvPicPr>
        <p:blipFill>
          <a:blip r:embed="rId2" cstate="email">
            <a:extLst>
              <a:ext uri="{28A0092B-C50C-407E-A947-70E740481C1C}">
                <a14:useLocalDpi xmlns:a14="http://schemas.microsoft.com/office/drawing/2010/main" val="0"/>
              </a:ext>
            </a:extLst>
          </a:blip>
          <a:srcRect t="-11231" b="-11231"/>
          <a:stretch>
            <a:fillRect/>
          </a:stretch>
        </p:blipFill>
        <p:spPr/>
      </p:pic>
    </p:spTree>
    <p:extLst>
      <p:ext uri="{BB962C8B-B14F-4D97-AF65-F5344CB8AC3E}">
        <p14:creationId xmlns:p14="http://schemas.microsoft.com/office/powerpoint/2010/main" val="80425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813381" y="337343"/>
            <a:ext cx="7315200" cy="1154113"/>
          </a:xfrm>
        </p:spPr>
        <p:txBody>
          <a:bodyPr/>
          <a:lstStyle/>
          <a:p>
            <a:pPr eaLnBrk="1" hangingPunct="1"/>
            <a:r>
              <a:rPr lang="en-US" sz="5400" dirty="0">
                <a:latin typeface="Tahoma" charset="0"/>
              </a:rPr>
              <a:t>CFPB</a:t>
            </a:r>
          </a:p>
        </p:txBody>
      </p:sp>
      <p:sp>
        <p:nvSpPr>
          <p:cNvPr id="13316" name="Rectangle 4"/>
          <p:cNvSpPr>
            <a:spLocks noGrp="1" noRot="1" noChangeArrowheads="1"/>
          </p:cNvSpPr>
          <p:nvPr>
            <p:ph idx="1"/>
          </p:nvPr>
        </p:nvSpPr>
        <p:spPr>
          <a:xfrm>
            <a:off x="914400" y="2286000"/>
            <a:ext cx="7315200" cy="3540125"/>
          </a:xfrm>
        </p:spPr>
        <p:txBody>
          <a:bodyPr rtlCol="0">
            <a:normAutofit fontScale="92500" lnSpcReduction="20000"/>
          </a:bodyPr>
          <a:lstStyle/>
          <a:p>
            <a:pPr indent="-182880" eaLnBrk="1" fontAlgn="auto" hangingPunct="1">
              <a:spcAft>
                <a:spcPts val="0"/>
              </a:spcAft>
              <a:buFont typeface="Wingdings" charset="2"/>
              <a:buChar char="§"/>
              <a:defRPr/>
            </a:pPr>
            <a:r>
              <a:rPr lang="en-US" sz="2800" dirty="0" smtClean="0">
                <a:ea typeface="+mn-ea"/>
                <a:cs typeface="+mn-cs"/>
              </a:rPr>
              <a:t>The Consumer Financial Protection Bureau;</a:t>
            </a:r>
          </a:p>
          <a:p>
            <a:pPr indent="-182880" eaLnBrk="1" fontAlgn="auto" hangingPunct="1">
              <a:spcAft>
                <a:spcPts val="0"/>
              </a:spcAft>
              <a:buFont typeface="Wingdings" charset="2"/>
              <a:buChar char="§"/>
              <a:defRPr/>
            </a:pPr>
            <a:r>
              <a:rPr lang="en-US" sz="2800" dirty="0" smtClean="0">
                <a:ea typeface="+mn-ea"/>
                <a:cs typeface="+mn-cs"/>
                <a:hlinkClick r:id="rId2"/>
              </a:rPr>
              <a:t>www.consumerfinance.gov</a:t>
            </a:r>
            <a:r>
              <a:rPr lang="en-US" sz="2800" dirty="0" smtClean="0">
                <a:ea typeface="+mn-ea"/>
                <a:cs typeface="+mn-cs"/>
              </a:rPr>
              <a:t>;</a:t>
            </a:r>
          </a:p>
          <a:p>
            <a:pPr indent="-182880" eaLnBrk="1" fontAlgn="auto" hangingPunct="1">
              <a:spcAft>
                <a:spcPts val="0"/>
              </a:spcAft>
              <a:buFont typeface="Wingdings" charset="2"/>
              <a:buChar char="§"/>
              <a:defRPr/>
            </a:pPr>
            <a:r>
              <a:rPr lang="en-US" sz="2800" dirty="0" smtClean="0">
                <a:ea typeface="+mn-ea"/>
                <a:cs typeface="+mn-cs"/>
              </a:rPr>
              <a:t>The Dodd-Frank Wall Street Reform and Consumer Protection Act of 2010 established the CFPB.</a:t>
            </a:r>
          </a:p>
          <a:p>
            <a:pPr indent="-182880" eaLnBrk="1" fontAlgn="auto" hangingPunct="1">
              <a:spcAft>
                <a:spcPts val="0"/>
              </a:spcAft>
              <a:buFont typeface="Wingdings" charset="2"/>
              <a:buChar char="§"/>
              <a:defRPr/>
            </a:pPr>
            <a:r>
              <a:rPr lang="en-US" sz="2800" dirty="0" smtClean="0">
                <a:ea typeface="+mn-ea"/>
                <a:cs typeface="+mn-cs"/>
              </a:rPr>
              <a:t>The CFPB has some very unique structural and funding aspects that are concerning to the collection industry and others.</a:t>
            </a:r>
          </a:p>
          <a:p>
            <a:pPr indent="-182880" eaLnBrk="1" fontAlgn="auto" hangingPunct="1">
              <a:spcAft>
                <a:spcPts val="0"/>
              </a:spcAft>
              <a:buFont typeface="Arial" charset="0"/>
              <a:buNone/>
              <a:defRPr/>
            </a:pPr>
            <a:endParaRPr lang="en-US" sz="2800" dirty="0" smtClean="0">
              <a:ea typeface="+mn-ea"/>
              <a:cs typeface="+mn-cs"/>
            </a:endParaRPr>
          </a:p>
        </p:txBody>
      </p:sp>
    </p:spTree>
    <p:extLst>
      <p:ext uri="{BB962C8B-B14F-4D97-AF65-F5344CB8AC3E}">
        <p14:creationId xmlns:p14="http://schemas.microsoft.com/office/powerpoint/2010/main" val="1800340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914400" y="337343"/>
            <a:ext cx="7315200" cy="1154113"/>
          </a:xfrm>
        </p:spPr>
        <p:txBody>
          <a:bodyPr/>
          <a:lstStyle/>
          <a:p>
            <a:pPr eaLnBrk="1" hangingPunct="1"/>
            <a:r>
              <a:rPr lang="en-US" sz="5400" dirty="0">
                <a:latin typeface="Tahoma" charset="0"/>
              </a:rPr>
              <a:t>CFPB</a:t>
            </a:r>
          </a:p>
        </p:txBody>
      </p:sp>
      <p:sp>
        <p:nvSpPr>
          <p:cNvPr id="14339" name="Rectangle 3"/>
          <p:cNvSpPr>
            <a:spLocks noGrp="1" noRot="1" noChangeArrowheads="1"/>
          </p:cNvSpPr>
          <p:nvPr>
            <p:ph idx="1"/>
          </p:nvPr>
        </p:nvSpPr>
        <p:spPr>
          <a:xfrm>
            <a:off x="914400" y="2209800"/>
            <a:ext cx="7315200" cy="3540125"/>
          </a:xfrm>
        </p:spPr>
        <p:txBody>
          <a:bodyPr>
            <a:normAutofit fontScale="92500" lnSpcReduction="20000"/>
          </a:bodyPr>
          <a:lstStyle/>
          <a:p>
            <a:pPr eaLnBrk="1" hangingPunct="1"/>
            <a:r>
              <a:rPr lang="en-US" sz="2600" dirty="0" smtClean="0">
                <a:latin typeface="Tahoma" charset="0"/>
              </a:rPr>
              <a:t>Prior to the CFPB, the </a:t>
            </a:r>
            <a:r>
              <a:rPr lang="en-US" sz="2600" dirty="0">
                <a:latin typeface="Tahoma" charset="0"/>
              </a:rPr>
              <a:t>FTC </a:t>
            </a:r>
            <a:r>
              <a:rPr lang="en-US" sz="2600" dirty="0" smtClean="0">
                <a:latin typeface="Tahoma" charset="0"/>
              </a:rPr>
              <a:t>oversaw </a:t>
            </a:r>
            <a:r>
              <a:rPr lang="en-US" sz="2600" dirty="0">
                <a:latin typeface="Tahoma" charset="0"/>
              </a:rPr>
              <a:t>the FDCPA and </a:t>
            </a:r>
            <a:r>
              <a:rPr lang="en-US" sz="2600" dirty="0" smtClean="0">
                <a:latin typeface="Tahoma" charset="0"/>
              </a:rPr>
              <a:t>did </a:t>
            </a:r>
            <a:r>
              <a:rPr lang="en-US" sz="2600" dirty="0">
                <a:latin typeface="Tahoma" charset="0"/>
              </a:rPr>
              <a:t>not have the authority to promulgate rules and regulations interpreting and implementing the FDCPA.  The </a:t>
            </a:r>
            <a:r>
              <a:rPr lang="en-US" sz="2600" dirty="0" smtClean="0">
                <a:latin typeface="Tahoma" charset="0"/>
              </a:rPr>
              <a:t>CFPB has </a:t>
            </a:r>
            <a:r>
              <a:rPr lang="en-US" sz="2600" dirty="0">
                <a:latin typeface="Tahoma" charset="0"/>
              </a:rPr>
              <a:t>rule making authority and will therefore have a major impact on the FDCPA going forward.</a:t>
            </a:r>
          </a:p>
          <a:p>
            <a:pPr eaLnBrk="1" hangingPunct="1"/>
            <a:r>
              <a:rPr lang="en-US" sz="2600" dirty="0">
                <a:latin typeface="Tahoma" charset="0"/>
              </a:rPr>
              <a:t>There were a series of articles in the Wall Street Journal </a:t>
            </a:r>
            <a:r>
              <a:rPr lang="en-US" sz="2600" dirty="0" smtClean="0">
                <a:latin typeface="Tahoma" charset="0"/>
              </a:rPr>
              <a:t>when the CFPB was being formed </a:t>
            </a:r>
            <a:r>
              <a:rPr lang="en-US" sz="2600" dirty="0">
                <a:latin typeface="Tahoma" charset="0"/>
              </a:rPr>
              <a:t>that articulated many of the </a:t>
            </a:r>
            <a:r>
              <a:rPr lang="en-US" sz="2600" dirty="0" smtClean="0">
                <a:latin typeface="Tahoma" charset="0"/>
              </a:rPr>
              <a:t>industry’</a:t>
            </a:r>
            <a:r>
              <a:rPr lang="en-US" altLang="ja-JP" sz="2600" dirty="0" smtClean="0">
                <a:latin typeface="Tahoma" charset="0"/>
              </a:rPr>
              <a:t>s </a:t>
            </a:r>
            <a:r>
              <a:rPr lang="en-US" altLang="ja-JP" sz="2600" dirty="0">
                <a:latin typeface="Tahoma" charset="0"/>
              </a:rPr>
              <a:t>concerns with the oversight and funding of the CFPB.</a:t>
            </a:r>
            <a:endParaRPr lang="en-US" sz="2600" dirty="0">
              <a:latin typeface="Tahoma" charset="0"/>
            </a:endParaRPr>
          </a:p>
        </p:txBody>
      </p:sp>
    </p:spTree>
    <p:extLst>
      <p:ext uri="{BB962C8B-B14F-4D97-AF65-F5344CB8AC3E}">
        <p14:creationId xmlns:p14="http://schemas.microsoft.com/office/powerpoint/2010/main" val="1610581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413543"/>
            <a:ext cx="7315200" cy="1154113"/>
          </a:xfrm>
        </p:spPr>
        <p:txBody>
          <a:bodyPr/>
          <a:lstStyle/>
          <a:p>
            <a:pPr eaLnBrk="1" hangingPunct="1"/>
            <a:r>
              <a:rPr lang="en-US" sz="5400" dirty="0">
                <a:latin typeface="Arial" charset="0"/>
              </a:rPr>
              <a:t>CFPB</a:t>
            </a:r>
          </a:p>
        </p:txBody>
      </p:sp>
      <p:pic>
        <p:nvPicPr>
          <p:cNvPr id="3" name="Picture 2" descr="Screen shot 2013-03-10 at 4.17.35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1463" y="2331085"/>
            <a:ext cx="8229600" cy="3391592"/>
          </a:xfrm>
          <a:prstGeom prst="rect">
            <a:avLst/>
          </a:prstGeom>
        </p:spPr>
      </p:pic>
    </p:spTree>
    <p:extLst>
      <p:ext uri="{BB962C8B-B14F-4D97-AF65-F5344CB8AC3E}">
        <p14:creationId xmlns:p14="http://schemas.microsoft.com/office/powerpoint/2010/main" val="3895019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CFPB</a:t>
            </a:r>
            <a:br>
              <a:rPr lang="en-US" dirty="0"/>
            </a:br>
            <a:r>
              <a:rPr lang="en-US" sz="1800" dirty="0"/>
              <a:t>http://</a:t>
            </a:r>
            <a:r>
              <a:rPr lang="en-US" sz="1800" dirty="0" err="1"/>
              <a:t>files.consumerfinance.gov</a:t>
            </a:r>
            <a:r>
              <a:rPr lang="en-US" sz="1800" dirty="0"/>
              <a:t>/f/201410_cfpb_report_annual-report-of-the-student-loan-ombudsman.pdf</a:t>
            </a:r>
          </a:p>
        </p:txBody>
      </p:sp>
      <p:pic>
        <p:nvPicPr>
          <p:cNvPr id="5" name="Content Placeholder 4" descr="Screen shot 2015-03-19 at 3.55.14 PM.png"/>
          <p:cNvPicPr>
            <a:picLocks noGrp="1" noChangeAspect="1"/>
          </p:cNvPicPr>
          <p:nvPr>
            <p:ph idx="1"/>
          </p:nvPr>
        </p:nvPicPr>
        <p:blipFill>
          <a:blip r:embed="rId2" cstate="email">
            <a:extLst>
              <a:ext uri="{28A0092B-C50C-407E-A947-70E740481C1C}">
                <a14:useLocalDpi xmlns:a14="http://schemas.microsoft.com/office/drawing/2010/main" val="0"/>
              </a:ext>
            </a:extLst>
          </a:blip>
          <a:srcRect l="-23588" r="-23588"/>
          <a:stretch>
            <a:fillRect/>
          </a:stretch>
        </p:blipFill>
        <p:spPr/>
      </p:pic>
    </p:spTree>
    <p:extLst>
      <p:ext uri="{BB962C8B-B14F-4D97-AF65-F5344CB8AC3E}">
        <p14:creationId xmlns:p14="http://schemas.microsoft.com/office/powerpoint/2010/main" val="520020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90600" y="477442"/>
            <a:ext cx="7315200" cy="1154113"/>
          </a:xfrm>
        </p:spPr>
        <p:txBody>
          <a:bodyPr/>
          <a:lstStyle/>
          <a:p>
            <a:pPr eaLnBrk="1" hangingPunct="1"/>
            <a:r>
              <a:rPr lang="en-US" dirty="0">
                <a:latin typeface="Arial" charset="0"/>
              </a:rPr>
              <a:t>Other state specific issues</a:t>
            </a:r>
          </a:p>
        </p:txBody>
      </p:sp>
      <p:sp>
        <p:nvSpPr>
          <p:cNvPr id="17411" name="Content Placeholder 2"/>
          <p:cNvSpPr>
            <a:spLocks noGrp="1"/>
          </p:cNvSpPr>
          <p:nvPr>
            <p:ph idx="1"/>
          </p:nvPr>
        </p:nvSpPr>
        <p:spPr>
          <a:xfrm>
            <a:off x="914400" y="2362200"/>
            <a:ext cx="7315200" cy="3540125"/>
          </a:xfrm>
        </p:spPr>
        <p:txBody>
          <a:bodyPr>
            <a:normAutofit fontScale="92500"/>
          </a:bodyPr>
          <a:lstStyle/>
          <a:p>
            <a:pPr eaLnBrk="1" hangingPunct="1"/>
            <a:r>
              <a:rPr lang="en-US">
                <a:latin typeface="Arial" charset="0"/>
              </a:rPr>
              <a:t>North Carolina, for example, has a bi-furcated collection statutory structure.  One portion of North Carolina’s law is specifically drafted to govern the actions of entities defined as “collection agencies”, but the other portion of the statute (which was recently changed in ways that should be important to creditors) contains very specific collection prohibitions which apply to creditors (schools would, based upon my reading of the statute, be governed by this statute).  See N.C. Gen. Stat. § 75-50, </a:t>
            </a:r>
            <a:r>
              <a:rPr lang="en-US" i="1">
                <a:latin typeface="Arial" charset="0"/>
              </a:rPr>
              <a:t>et seq.</a:t>
            </a:r>
            <a:endParaRPr lang="en-US">
              <a:latin typeface="Arial" charset="0"/>
            </a:endParaRPr>
          </a:p>
        </p:txBody>
      </p:sp>
    </p:spTree>
    <p:extLst>
      <p:ext uri="{BB962C8B-B14F-4D97-AF65-F5344CB8AC3E}">
        <p14:creationId xmlns:p14="http://schemas.microsoft.com/office/powerpoint/2010/main" val="1256434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6813"/>
            <a:ext cx="7315200" cy="1154113"/>
          </a:xfrm>
        </p:spPr>
        <p:txBody>
          <a:bodyPr rtlCol="0">
            <a:normAutofit fontScale="90000"/>
          </a:bodyPr>
          <a:lstStyle/>
          <a:p>
            <a:pPr eaLnBrk="1" fontAlgn="auto" hangingPunct="1">
              <a:spcAft>
                <a:spcPts val="0"/>
              </a:spcAft>
              <a:defRPr/>
            </a:pPr>
            <a:r>
              <a:rPr lang="en-US" dirty="0" smtClean="0">
                <a:ea typeface="+mj-ea"/>
                <a:cs typeface="+mj-cs"/>
              </a:rPr>
              <a:t>The web presence of the consumer bar</a:t>
            </a:r>
            <a:endParaRPr lang="en-US" dirty="0">
              <a:ea typeface="+mj-ea"/>
              <a:cs typeface="+mj-cs"/>
            </a:endParaRPr>
          </a:p>
        </p:txBody>
      </p:sp>
      <p:sp>
        <p:nvSpPr>
          <p:cNvPr id="18435" name="Content Placeholder 2"/>
          <p:cNvSpPr>
            <a:spLocks noGrp="1"/>
          </p:cNvSpPr>
          <p:nvPr>
            <p:ph idx="1"/>
          </p:nvPr>
        </p:nvSpPr>
        <p:spPr>
          <a:xfrm>
            <a:off x="914400" y="2133600"/>
            <a:ext cx="7315200" cy="3540125"/>
          </a:xfrm>
        </p:spPr>
        <p:txBody>
          <a:bodyPr>
            <a:normAutofit fontScale="85000" lnSpcReduction="10000"/>
          </a:bodyPr>
          <a:lstStyle/>
          <a:p>
            <a:pPr eaLnBrk="1" hangingPunct="1">
              <a:lnSpc>
                <a:spcPct val="90000"/>
              </a:lnSpc>
            </a:pPr>
            <a:r>
              <a:rPr lang="en-US">
                <a:latin typeface="Arial" charset="0"/>
              </a:rPr>
              <a:t>One issue that is driving the massive increase in consumer litigation against the industry is the savvy and growing online marketing efforts of the consumer bar.  In the process of drafting the previous slide I went to the web to be certain my citation to North Carolina law would be accurate.  I searched “North Carolina Debt Collection Statute” and the very first hit was the following website: </a:t>
            </a:r>
            <a:r>
              <a:rPr lang="en-US">
                <a:latin typeface="Arial" charset="0"/>
                <a:hlinkClick r:id="rId2"/>
              </a:rPr>
              <a:t>http://www.northcarolinadebtcollectionact.com/</a:t>
            </a:r>
            <a:endParaRPr lang="en-US">
              <a:latin typeface="Arial" charset="0"/>
            </a:endParaRPr>
          </a:p>
          <a:p>
            <a:pPr eaLnBrk="1" hangingPunct="1">
              <a:lnSpc>
                <a:spcPct val="90000"/>
              </a:lnSpc>
            </a:pPr>
            <a:r>
              <a:rPr lang="en-US">
                <a:latin typeface="Arial" charset="0"/>
              </a:rPr>
              <a:t>The address appears very plain, but this is a site developed by Weisberg &amp; Meyers who are a national consumer law firm that are committed to suing debt collection agencies.  I have personally defended numerous lawsuits filed by this firm.</a:t>
            </a:r>
          </a:p>
        </p:txBody>
      </p:sp>
    </p:spTree>
    <p:extLst>
      <p:ext uri="{BB962C8B-B14F-4D97-AF65-F5344CB8AC3E}">
        <p14:creationId xmlns:p14="http://schemas.microsoft.com/office/powerpoint/2010/main" val="2307945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914400" y="225794"/>
            <a:ext cx="7315200" cy="1154113"/>
          </a:xfrm>
        </p:spPr>
        <p:txBody>
          <a:bodyPr/>
          <a:lstStyle/>
          <a:p>
            <a:pPr eaLnBrk="1" hangingPunct="1"/>
            <a:r>
              <a:rPr lang="en-US" dirty="0">
                <a:latin typeface="Tahoma" charset="0"/>
              </a:rPr>
              <a:t>Disclaimer</a:t>
            </a:r>
          </a:p>
        </p:txBody>
      </p:sp>
      <p:sp>
        <p:nvSpPr>
          <p:cNvPr id="3075" name="Rectangle 3"/>
          <p:cNvSpPr>
            <a:spLocks noGrp="1" noRot="1" noChangeArrowheads="1"/>
          </p:cNvSpPr>
          <p:nvPr>
            <p:ph idx="1"/>
          </p:nvPr>
        </p:nvSpPr>
        <p:spPr>
          <a:xfrm>
            <a:off x="914400" y="1956080"/>
            <a:ext cx="7315200" cy="3540125"/>
          </a:xfrm>
        </p:spPr>
        <p:txBody>
          <a:bodyPr/>
          <a:lstStyle/>
          <a:p>
            <a:pPr lvl="1" eaLnBrk="1" hangingPunct="1"/>
            <a:r>
              <a:rPr lang="en-US" sz="2400" dirty="0">
                <a:latin typeface="Tahoma" charset="0"/>
              </a:rPr>
              <a:t>This presentation should be construed as an overview of the issues discussed.  The presentation is not legal advice to anyone attending this presentation or reading the accompanying handout.  Specific legal questions regarding </a:t>
            </a:r>
            <a:r>
              <a:rPr lang="en-US" sz="2400" dirty="0" smtClean="0">
                <a:latin typeface="Tahoma" charset="0"/>
              </a:rPr>
              <a:t>the </a:t>
            </a:r>
            <a:r>
              <a:rPr lang="en-US" sz="2400" dirty="0">
                <a:latin typeface="Tahoma" charset="0"/>
              </a:rPr>
              <a:t>concepts and their application to any institution of higher education should be directed to the </a:t>
            </a:r>
            <a:r>
              <a:rPr lang="en-US" sz="2400" dirty="0" smtClean="0">
                <a:latin typeface="Tahoma" charset="0"/>
              </a:rPr>
              <a:t>institution’</a:t>
            </a:r>
            <a:r>
              <a:rPr lang="en-US" altLang="ja-JP" sz="2400" dirty="0" smtClean="0">
                <a:latin typeface="Tahoma" charset="0"/>
              </a:rPr>
              <a:t>s </a:t>
            </a:r>
            <a:r>
              <a:rPr lang="en-US" altLang="ja-JP" sz="2400" dirty="0">
                <a:latin typeface="Tahoma" charset="0"/>
              </a:rPr>
              <a:t>legal counsel.</a:t>
            </a:r>
          </a:p>
          <a:p>
            <a:pPr eaLnBrk="1" hangingPunct="1"/>
            <a:endParaRPr lang="en-US" dirty="0">
              <a:latin typeface="Tahoma" charset="0"/>
            </a:endParaRPr>
          </a:p>
        </p:txBody>
      </p:sp>
    </p:spTree>
    <p:extLst>
      <p:ext uri="{BB962C8B-B14F-4D97-AF65-F5344CB8AC3E}">
        <p14:creationId xmlns:p14="http://schemas.microsoft.com/office/powerpoint/2010/main" val="1143442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914400" y="477442"/>
            <a:ext cx="7315200" cy="1154113"/>
          </a:xfrm>
        </p:spPr>
        <p:txBody>
          <a:bodyPr/>
          <a:lstStyle/>
          <a:p>
            <a:pPr eaLnBrk="1" hangingPunct="1"/>
            <a:r>
              <a:rPr lang="en-US" dirty="0">
                <a:latin typeface="Tahoma" charset="0"/>
              </a:rPr>
              <a:t>Assessing Collection Fees</a:t>
            </a:r>
          </a:p>
        </p:txBody>
      </p:sp>
      <p:sp>
        <p:nvSpPr>
          <p:cNvPr id="19459" name="Rectangle 3"/>
          <p:cNvSpPr>
            <a:spLocks noGrp="1" noRot="1" noChangeArrowheads="1"/>
          </p:cNvSpPr>
          <p:nvPr>
            <p:ph idx="1"/>
          </p:nvPr>
        </p:nvSpPr>
        <p:spPr>
          <a:xfrm>
            <a:off x="914400" y="2362200"/>
            <a:ext cx="7315200" cy="3540125"/>
          </a:xfrm>
        </p:spPr>
        <p:txBody>
          <a:bodyPr>
            <a:normAutofit fontScale="92500"/>
          </a:bodyPr>
          <a:lstStyle/>
          <a:p>
            <a:pPr eaLnBrk="1" hangingPunct="1"/>
            <a:r>
              <a:rPr lang="en-US" sz="3200" dirty="0">
                <a:latin typeface="Tahoma" charset="0"/>
              </a:rPr>
              <a:t>It is critical that institutions of higher education understand their role as a </a:t>
            </a:r>
            <a:r>
              <a:rPr lang="en-US" sz="3200" dirty="0" smtClean="0">
                <a:latin typeface="Tahoma" charset="0"/>
              </a:rPr>
              <a:t>“</a:t>
            </a:r>
            <a:r>
              <a:rPr lang="en-US" altLang="ja-JP" sz="3200" dirty="0" smtClean="0">
                <a:latin typeface="Tahoma" charset="0"/>
              </a:rPr>
              <a:t>lender”, and </a:t>
            </a:r>
            <a:r>
              <a:rPr lang="en-US" altLang="ja-JP" sz="3200" dirty="0">
                <a:latin typeface="Tahoma" charset="0"/>
              </a:rPr>
              <a:t>how that role requires a proper contractual relationship </a:t>
            </a:r>
            <a:r>
              <a:rPr lang="en-US" altLang="ja-JP" sz="3200" dirty="0" smtClean="0">
                <a:latin typeface="Tahoma" charset="0"/>
              </a:rPr>
              <a:t>between </a:t>
            </a:r>
            <a:r>
              <a:rPr lang="en-US" altLang="ja-JP" sz="3200" dirty="0">
                <a:latin typeface="Tahoma" charset="0"/>
              </a:rPr>
              <a:t>the institution and the student</a:t>
            </a:r>
            <a:r>
              <a:rPr lang="en-US" altLang="ja-JP" sz="3200" dirty="0" smtClean="0">
                <a:latin typeface="Tahoma" charset="0"/>
              </a:rPr>
              <a:t>.  Also, schools should be aware of state laws that impact the assessment of fees.</a:t>
            </a:r>
            <a:endParaRPr lang="en-US" sz="3200" dirty="0">
              <a:latin typeface="Tahoma" charset="0"/>
            </a:endParaRPr>
          </a:p>
        </p:txBody>
      </p:sp>
    </p:spTree>
    <p:extLst>
      <p:ext uri="{BB962C8B-B14F-4D97-AF65-F5344CB8AC3E}">
        <p14:creationId xmlns:p14="http://schemas.microsoft.com/office/powerpoint/2010/main" val="2389449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914400" y="457200"/>
            <a:ext cx="7315200" cy="1154113"/>
          </a:xfrm>
        </p:spPr>
        <p:txBody>
          <a:bodyPr/>
          <a:lstStyle/>
          <a:p>
            <a:pPr eaLnBrk="1" hangingPunct="1"/>
            <a:r>
              <a:rPr lang="en-US">
                <a:latin typeface="Tahoma" charset="0"/>
              </a:rPr>
              <a:t>Collection Cost Terms</a:t>
            </a:r>
          </a:p>
        </p:txBody>
      </p:sp>
      <p:sp>
        <p:nvSpPr>
          <p:cNvPr id="21507" name="Rectangle 3"/>
          <p:cNvSpPr>
            <a:spLocks noGrp="1" noRot="1" noChangeArrowheads="1"/>
          </p:cNvSpPr>
          <p:nvPr>
            <p:ph idx="1"/>
          </p:nvPr>
        </p:nvSpPr>
        <p:spPr>
          <a:xfrm>
            <a:off x="1066800" y="1981200"/>
            <a:ext cx="6477000" cy="4267200"/>
          </a:xfrm>
        </p:spPr>
        <p:txBody>
          <a:bodyPr>
            <a:normAutofit/>
          </a:bodyPr>
          <a:lstStyle/>
          <a:p>
            <a:pPr algn="just" eaLnBrk="1" hangingPunct="1"/>
            <a:r>
              <a:rPr lang="en-US" sz="2400" b="1" dirty="0">
                <a:latin typeface="Tahoma" charset="0"/>
              </a:rPr>
              <a:t>Collection Costs </a:t>
            </a:r>
            <a:r>
              <a:rPr lang="en-US" sz="2400" dirty="0">
                <a:latin typeface="Tahoma" charset="0"/>
              </a:rPr>
              <a:t>– </a:t>
            </a:r>
            <a:r>
              <a:rPr lang="en-US" sz="2400" dirty="0" smtClean="0">
                <a:latin typeface="Tahoma" charset="0"/>
              </a:rPr>
              <a:t>The </a:t>
            </a:r>
            <a:r>
              <a:rPr lang="en-US" sz="2400" dirty="0">
                <a:latin typeface="Tahoma" charset="0"/>
              </a:rPr>
              <a:t>mutually agreed upon contract amount that the institution pays the collection agency for collecting accounts on the </a:t>
            </a:r>
            <a:r>
              <a:rPr lang="en-US" sz="2400" dirty="0" smtClean="0">
                <a:latin typeface="Tahoma" charset="0"/>
              </a:rPr>
              <a:t>school</a:t>
            </a:r>
            <a:r>
              <a:rPr lang="en-US" dirty="0" smtClean="0">
                <a:latin typeface="Tahoma" charset="0"/>
              </a:rPr>
              <a:t>’s</a:t>
            </a:r>
            <a:r>
              <a:rPr lang="en-US" altLang="ja-JP" sz="2400" dirty="0" smtClean="0">
                <a:latin typeface="Tahoma" charset="0"/>
              </a:rPr>
              <a:t> behalf.</a:t>
            </a:r>
            <a:endParaRPr lang="en-US" altLang="ja-JP" sz="2400" dirty="0">
              <a:latin typeface="Tahoma" charset="0"/>
            </a:endParaRPr>
          </a:p>
          <a:p>
            <a:pPr algn="just" eaLnBrk="1" hangingPunct="1"/>
            <a:r>
              <a:rPr lang="en-US" sz="2400" b="1" dirty="0" smtClean="0">
                <a:latin typeface="Tahoma" charset="0"/>
              </a:rPr>
              <a:t>Institutionally </a:t>
            </a:r>
            <a:r>
              <a:rPr lang="en-US" sz="2400" b="1" dirty="0">
                <a:latin typeface="Tahoma" charset="0"/>
              </a:rPr>
              <a:t>Assessed Fees </a:t>
            </a:r>
            <a:r>
              <a:rPr lang="en-US" sz="2400" dirty="0">
                <a:latin typeface="Tahoma" charset="0"/>
              </a:rPr>
              <a:t>– The amount charged to a student subject to an agreement between the student and the school or the amount permitted by law (i.e. the Higher Education Act and Perkins Regulations</a:t>
            </a:r>
            <a:r>
              <a:rPr lang="en-US" sz="2400" dirty="0" smtClean="0">
                <a:latin typeface="Tahoma" charset="0"/>
              </a:rPr>
              <a:t>).</a:t>
            </a:r>
            <a:endParaRPr lang="en-US" sz="2400" dirty="0">
              <a:latin typeface="Tahoma" charset="0"/>
            </a:endParaRPr>
          </a:p>
        </p:txBody>
      </p:sp>
    </p:spTree>
    <p:extLst>
      <p:ext uri="{BB962C8B-B14F-4D97-AF65-F5344CB8AC3E}">
        <p14:creationId xmlns:p14="http://schemas.microsoft.com/office/powerpoint/2010/main" val="1406301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914400" y="314660"/>
            <a:ext cx="7315200" cy="1154113"/>
          </a:xfrm>
        </p:spPr>
        <p:txBody>
          <a:bodyPr rtlCol="0">
            <a:normAutofit fontScale="90000"/>
          </a:bodyPr>
          <a:lstStyle/>
          <a:p>
            <a:pPr eaLnBrk="1" fontAlgn="auto" hangingPunct="1">
              <a:spcAft>
                <a:spcPts val="0"/>
              </a:spcAft>
              <a:defRPr/>
            </a:pPr>
            <a:r>
              <a:rPr lang="en-US" dirty="0">
                <a:latin typeface="Tahoma" charset="0"/>
                <a:ea typeface="+mj-ea"/>
                <a:cs typeface="+mj-cs"/>
              </a:rPr>
              <a:t>What are some common misconceptions??</a:t>
            </a:r>
          </a:p>
        </p:txBody>
      </p:sp>
      <p:sp>
        <p:nvSpPr>
          <p:cNvPr id="23555" name="Rectangle 3"/>
          <p:cNvSpPr>
            <a:spLocks noGrp="1" noRot="1" noChangeArrowheads="1"/>
          </p:cNvSpPr>
          <p:nvPr>
            <p:ph idx="1"/>
          </p:nvPr>
        </p:nvSpPr>
        <p:spPr>
          <a:xfrm>
            <a:off x="914400" y="2057400"/>
            <a:ext cx="6721475" cy="4233863"/>
          </a:xfrm>
        </p:spPr>
        <p:txBody>
          <a:bodyPr>
            <a:normAutofit fontScale="77500" lnSpcReduction="20000"/>
          </a:bodyPr>
          <a:lstStyle/>
          <a:p>
            <a:pPr eaLnBrk="1" hangingPunct="1"/>
            <a:r>
              <a:rPr lang="en-US" dirty="0">
                <a:latin typeface="Tahoma" charset="0"/>
              </a:rPr>
              <a:t>Collection costs = the amount the student pays the </a:t>
            </a:r>
            <a:r>
              <a:rPr lang="en-US" dirty="0" smtClean="0">
                <a:latin typeface="Tahoma" charset="0"/>
              </a:rPr>
              <a:t>agency;</a:t>
            </a:r>
            <a:endParaRPr lang="en-US" dirty="0">
              <a:latin typeface="Tahoma" charset="0"/>
            </a:endParaRPr>
          </a:p>
          <a:p>
            <a:pPr eaLnBrk="1" hangingPunct="1"/>
            <a:r>
              <a:rPr lang="en-US" dirty="0">
                <a:latin typeface="Tahoma" charset="0"/>
              </a:rPr>
              <a:t>The federal regulations allow for collection costs on Perkins loans so it is okay to set up institutional debt the same </a:t>
            </a:r>
            <a:r>
              <a:rPr lang="en-US" dirty="0" smtClean="0">
                <a:latin typeface="Tahoma" charset="0"/>
              </a:rPr>
              <a:t>way;</a:t>
            </a:r>
            <a:endParaRPr lang="en-US" dirty="0">
              <a:latin typeface="Tahoma" charset="0"/>
            </a:endParaRPr>
          </a:p>
          <a:p>
            <a:pPr eaLnBrk="1" hangingPunct="1"/>
            <a:r>
              <a:rPr lang="en-US" dirty="0">
                <a:latin typeface="Tahoma" charset="0"/>
              </a:rPr>
              <a:t>Agreements have to be promissory </a:t>
            </a:r>
            <a:r>
              <a:rPr lang="en-US" dirty="0" smtClean="0">
                <a:latin typeface="Tahoma" charset="0"/>
              </a:rPr>
              <a:t>notes;</a:t>
            </a:r>
            <a:endParaRPr lang="en-US" dirty="0">
              <a:latin typeface="Tahoma" charset="0"/>
            </a:endParaRPr>
          </a:p>
          <a:p>
            <a:pPr eaLnBrk="1" hangingPunct="1"/>
            <a:r>
              <a:rPr lang="en-US" dirty="0">
                <a:latin typeface="Tahoma" charset="0"/>
              </a:rPr>
              <a:t>Notifying the student in collection letters that a fee will be added if the account is sent to an agency is </a:t>
            </a:r>
            <a:r>
              <a:rPr lang="en-US" dirty="0" smtClean="0">
                <a:latin typeface="Tahoma" charset="0"/>
              </a:rPr>
              <a:t>sufficient;</a:t>
            </a:r>
            <a:endParaRPr lang="en-US" dirty="0">
              <a:latin typeface="Tahoma" charset="0"/>
            </a:endParaRPr>
          </a:p>
          <a:p>
            <a:pPr eaLnBrk="1" hangingPunct="1"/>
            <a:r>
              <a:rPr lang="en-US" dirty="0">
                <a:latin typeface="Tahoma" charset="0"/>
              </a:rPr>
              <a:t>BPCC applies to institutional </a:t>
            </a:r>
            <a:r>
              <a:rPr lang="en-US" dirty="0" smtClean="0">
                <a:latin typeface="Tahoma" charset="0"/>
              </a:rPr>
              <a:t>debt; and</a:t>
            </a:r>
            <a:endParaRPr lang="en-US" dirty="0">
              <a:latin typeface="Tahoma" charset="0"/>
            </a:endParaRPr>
          </a:p>
          <a:p>
            <a:pPr eaLnBrk="1" hangingPunct="1"/>
            <a:r>
              <a:rPr lang="en-US" dirty="0">
                <a:latin typeface="Tahoma" charset="0"/>
              </a:rPr>
              <a:t>There is a </a:t>
            </a:r>
            <a:r>
              <a:rPr lang="en-US" dirty="0" smtClean="0">
                <a:latin typeface="Tahoma" charset="0"/>
              </a:rPr>
              <a:t>“</a:t>
            </a:r>
            <a:r>
              <a:rPr lang="en-US" altLang="ja-JP" dirty="0" smtClean="0">
                <a:latin typeface="Tahoma" charset="0"/>
              </a:rPr>
              <a:t>right</a:t>
            </a:r>
            <a:r>
              <a:rPr lang="ja-JP" altLang="en-US" dirty="0" smtClean="0">
                <a:latin typeface="Tahoma" charset="0"/>
              </a:rPr>
              <a:t>”</a:t>
            </a:r>
            <a:r>
              <a:rPr lang="en-US" altLang="ja-JP" dirty="0" smtClean="0">
                <a:latin typeface="Tahoma" charset="0"/>
              </a:rPr>
              <a:t>to </a:t>
            </a:r>
            <a:r>
              <a:rPr lang="en-US" altLang="ja-JP" dirty="0">
                <a:latin typeface="Tahoma" charset="0"/>
              </a:rPr>
              <a:t>be </a:t>
            </a:r>
            <a:r>
              <a:rPr lang="en-US" altLang="ja-JP" dirty="0" smtClean="0">
                <a:latin typeface="Tahoma" charset="0"/>
              </a:rPr>
              <a:t>“made </a:t>
            </a:r>
            <a:r>
              <a:rPr lang="en-US" altLang="ja-JP" dirty="0">
                <a:latin typeface="Tahoma" charset="0"/>
              </a:rPr>
              <a:t>whole</a:t>
            </a:r>
            <a:r>
              <a:rPr lang="ja-JP" altLang="en-US" dirty="0" smtClean="0">
                <a:latin typeface="Tahoma" charset="0"/>
              </a:rPr>
              <a:t>”</a:t>
            </a:r>
            <a:r>
              <a:rPr lang="en-US" altLang="ja-JP" dirty="0" smtClean="0">
                <a:latin typeface="Tahoma" charset="0"/>
              </a:rPr>
              <a:t>on </a:t>
            </a:r>
            <a:r>
              <a:rPr lang="en-US" altLang="ja-JP" dirty="0">
                <a:latin typeface="Tahoma" charset="0"/>
              </a:rPr>
              <a:t>institutional </a:t>
            </a:r>
            <a:r>
              <a:rPr lang="en-US" altLang="ja-JP" dirty="0" smtClean="0">
                <a:latin typeface="Tahoma" charset="0"/>
              </a:rPr>
              <a:t>debt.</a:t>
            </a:r>
            <a:endParaRPr lang="en-US" altLang="ja-JP" dirty="0">
              <a:latin typeface="Tahoma" charset="0"/>
            </a:endParaRPr>
          </a:p>
          <a:p>
            <a:pPr eaLnBrk="1" hangingPunct="1">
              <a:buFont typeface="Arial" charset="0"/>
              <a:buNone/>
            </a:pPr>
            <a:endParaRPr lang="en-US" dirty="0">
              <a:latin typeface="Tahoma" charset="0"/>
            </a:endParaRPr>
          </a:p>
        </p:txBody>
      </p:sp>
    </p:spTree>
    <p:extLst>
      <p:ext uri="{BB962C8B-B14F-4D97-AF65-F5344CB8AC3E}">
        <p14:creationId xmlns:p14="http://schemas.microsoft.com/office/powerpoint/2010/main" val="474110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914400" y="458963"/>
            <a:ext cx="7315200" cy="1154113"/>
          </a:xfrm>
        </p:spPr>
        <p:txBody>
          <a:bodyPr rtlCol="0">
            <a:normAutofit/>
          </a:bodyPr>
          <a:lstStyle/>
          <a:p>
            <a:pPr eaLnBrk="1" fontAlgn="auto" hangingPunct="1">
              <a:spcAft>
                <a:spcPts val="0"/>
              </a:spcAft>
              <a:defRPr/>
            </a:pPr>
            <a:r>
              <a:rPr lang="en-US" dirty="0" smtClean="0">
                <a:latin typeface="Tahoma" charset="0"/>
              </a:rPr>
              <a:t>Collection Fee Compliance</a:t>
            </a:r>
            <a:endParaRPr lang="en-US" dirty="0">
              <a:latin typeface="Tahoma" charset="0"/>
              <a:ea typeface="+mj-ea"/>
              <a:cs typeface="+mj-cs"/>
            </a:endParaRPr>
          </a:p>
        </p:txBody>
      </p:sp>
      <p:sp>
        <p:nvSpPr>
          <p:cNvPr id="24579" name="Rectangle 3"/>
          <p:cNvSpPr>
            <a:spLocks noGrp="1" noRot="1" noChangeArrowheads="1"/>
          </p:cNvSpPr>
          <p:nvPr>
            <p:ph idx="1"/>
          </p:nvPr>
        </p:nvSpPr>
        <p:spPr>
          <a:xfrm>
            <a:off x="990600" y="2057400"/>
            <a:ext cx="6477000" cy="4267200"/>
          </a:xfrm>
        </p:spPr>
        <p:txBody>
          <a:bodyPr>
            <a:normAutofit fontScale="92500"/>
          </a:bodyPr>
          <a:lstStyle/>
          <a:p>
            <a:pPr eaLnBrk="1" hangingPunct="1">
              <a:lnSpc>
                <a:spcPct val="90000"/>
              </a:lnSpc>
            </a:pPr>
            <a:r>
              <a:rPr lang="en-US" sz="2400">
                <a:latin typeface="Tahoma" charset="0"/>
              </a:rPr>
              <a:t>The Fair Debt Collection Practices Act states that it is a violation to collect any amount that is not </a:t>
            </a:r>
            <a:r>
              <a:rPr lang="ja-JP" altLang="en-US" sz="2400">
                <a:latin typeface="Tahoma" charset="0"/>
              </a:rPr>
              <a:t>“</a:t>
            </a:r>
            <a:r>
              <a:rPr lang="en-US" altLang="ja-JP" sz="2400">
                <a:latin typeface="Tahoma" charset="0"/>
              </a:rPr>
              <a:t>expressly authorized by the agreement creating the debt or permitted by law.</a:t>
            </a:r>
            <a:r>
              <a:rPr lang="ja-JP" altLang="en-US" sz="2400">
                <a:latin typeface="Tahoma" charset="0"/>
              </a:rPr>
              <a:t>”</a:t>
            </a:r>
            <a:r>
              <a:rPr lang="en-US" altLang="ja-JP" sz="2400">
                <a:latin typeface="Tahoma" charset="0"/>
              </a:rPr>
              <a:t>  See 15 U.S.C. 1692f.</a:t>
            </a:r>
          </a:p>
          <a:p>
            <a:pPr eaLnBrk="1" hangingPunct="1">
              <a:lnSpc>
                <a:spcPct val="90000"/>
              </a:lnSpc>
            </a:pPr>
            <a:r>
              <a:rPr lang="en-US" sz="2400">
                <a:latin typeface="Tahoma" charset="0"/>
              </a:rPr>
              <a:t>Further, state consumer protection statutes and unfair trade practices statutes may implicate creditors (schools) that are not compliant with state requirements regarding the addition of student paid fees.</a:t>
            </a:r>
          </a:p>
          <a:p>
            <a:pPr eaLnBrk="1" hangingPunct="1">
              <a:lnSpc>
                <a:spcPct val="90000"/>
              </a:lnSpc>
            </a:pPr>
            <a:r>
              <a:rPr lang="en-US" sz="2400">
                <a:latin typeface="Tahoma" charset="0"/>
              </a:rPr>
              <a:t>Agencies and Schools demand compliance in the contracts that govern the relationship.</a:t>
            </a:r>
          </a:p>
        </p:txBody>
      </p:sp>
    </p:spTree>
    <p:extLst>
      <p:ext uri="{BB962C8B-B14F-4D97-AF65-F5344CB8AC3E}">
        <p14:creationId xmlns:p14="http://schemas.microsoft.com/office/powerpoint/2010/main" val="551744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914400" y="609600"/>
            <a:ext cx="7315200" cy="1154113"/>
          </a:xfrm>
        </p:spPr>
        <p:txBody>
          <a:bodyPr/>
          <a:lstStyle/>
          <a:p>
            <a:pPr eaLnBrk="1" hangingPunct="1"/>
            <a:r>
              <a:rPr lang="en-US" sz="3600">
                <a:latin typeface="Tahoma" charset="0"/>
              </a:rPr>
              <a:t>Examples of </a:t>
            </a:r>
            <a:r>
              <a:rPr lang="ja-JP" altLang="en-US" sz="3600">
                <a:latin typeface="Tahoma" charset="0"/>
              </a:rPr>
              <a:t>“</a:t>
            </a:r>
            <a:r>
              <a:rPr lang="en-US" altLang="ja-JP" sz="3600">
                <a:latin typeface="Tahoma" charset="0"/>
              </a:rPr>
              <a:t>permitted by law</a:t>
            </a:r>
            <a:r>
              <a:rPr lang="ja-JP" altLang="en-US" sz="3600">
                <a:latin typeface="Tahoma" charset="0"/>
              </a:rPr>
              <a:t>”</a:t>
            </a:r>
            <a:endParaRPr lang="en-US" sz="3600">
              <a:latin typeface="Tahoma" charset="0"/>
            </a:endParaRPr>
          </a:p>
        </p:txBody>
      </p:sp>
      <p:sp>
        <p:nvSpPr>
          <p:cNvPr id="26627" name="Rectangle 3"/>
          <p:cNvSpPr>
            <a:spLocks noGrp="1" noRot="1" noChangeArrowheads="1"/>
          </p:cNvSpPr>
          <p:nvPr>
            <p:ph idx="1"/>
          </p:nvPr>
        </p:nvSpPr>
        <p:spPr>
          <a:xfrm>
            <a:off x="1143000" y="1815301"/>
            <a:ext cx="6477000" cy="4267200"/>
          </a:xfrm>
        </p:spPr>
        <p:txBody>
          <a:bodyPr>
            <a:noAutofit/>
          </a:bodyPr>
          <a:lstStyle/>
          <a:p>
            <a:pPr eaLnBrk="1" hangingPunct="1">
              <a:lnSpc>
                <a:spcPct val="120000"/>
              </a:lnSpc>
              <a:buFont typeface="Arial" charset="0"/>
              <a:buNone/>
            </a:pPr>
            <a:r>
              <a:rPr lang="en-US" sz="1400" dirty="0">
                <a:latin typeface="Tahoma" charset="0"/>
              </a:rPr>
              <a:t>The Higher Education Act creating the Perkins Loan program and the regulations promulgated pursuant to the act specifically provide that the student be responsible for the fees associated with the collection of his/her defaulted loan.  See 20 USC </a:t>
            </a:r>
            <a:r>
              <a:rPr lang="en-US" sz="1400" dirty="0">
                <a:latin typeface="Tahoma" charset="0"/>
                <a:cs typeface="Arial" charset="0"/>
              </a:rPr>
              <a:t>§§ 1087aa </a:t>
            </a:r>
            <a:r>
              <a:rPr lang="en-US" sz="1400" i="1" dirty="0">
                <a:latin typeface="Tahoma" charset="0"/>
                <a:cs typeface="Arial" charset="0"/>
              </a:rPr>
              <a:t>et seq</a:t>
            </a:r>
            <a:r>
              <a:rPr lang="en-US" sz="1400" dirty="0">
                <a:latin typeface="Tahoma" charset="0"/>
                <a:cs typeface="Arial" charset="0"/>
              </a:rPr>
              <a:t>. (1998) and 52 Fed. Reg. 45552(1987)</a:t>
            </a:r>
            <a:r>
              <a:rPr lang="en-US" sz="1400" dirty="0" smtClean="0">
                <a:latin typeface="Tahoma" charset="0"/>
                <a:cs typeface="Arial" charset="0"/>
              </a:rPr>
              <a:t>.</a:t>
            </a:r>
            <a:endParaRPr lang="en-US" sz="1400" b="1" dirty="0">
              <a:latin typeface="Tahoma" charset="0"/>
              <a:cs typeface="Arial" charset="0"/>
            </a:endParaRPr>
          </a:p>
          <a:p>
            <a:pPr eaLnBrk="1" hangingPunct="1">
              <a:lnSpc>
                <a:spcPct val="120000"/>
              </a:lnSpc>
              <a:buFont typeface="Arial" charset="0"/>
              <a:buNone/>
            </a:pPr>
            <a:r>
              <a:rPr lang="en-US" sz="1400" b="1" dirty="0">
                <a:latin typeface="Tahoma" charset="0"/>
                <a:cs typeface="Arial" charset="0"/>
              </a:rPr>
              <a:t>Hawaii</a:t>
            </a:r>
            <a:r>
              <a:rPr lang="en-US" sz="1400" dirty="0">
                <a:latin typeface="Tahoma" charset="0"/>
                <a:cs typeface="Arial" charset="0"/>
              </a:rPr>
              <a:t> – the law initially has some prohibitions on fees, but states in HI Code § 443B-9(b) that the prohibition section </a:t>
            </a:r>
            <a:r>
              <a:rPr lang="ja-JP" altLang="en-US" sz="1400" dirty="0">
                <a:latin typeface="Tahoma" charset="0"/>
                <a:cs typeface="Arial" charset="0"/>
              </a:rPr>
              <a:t>“</a:t>
            </a:r>
            <a:r>
              <a:rPr lang="en-US" altLang="ja-JP" sz="1400" dirty="0">
                <a:latin typeface="Tahoma" charset="0"/>
                <a:cs typeface="Arial" charset="0"/>
              </a:rPr>
              <a:t>shall not prohibit a collection agency from collecting, or attempting to collect, from a debtor, a commission authorized under a contract with the University of Hawaii.</a:t>
            </a:r>
            <a:r>
              <a:rPr lang="ja-JP" altLang="en-US" sz="1400" dirty="0" smtClean="0">
                <a:latin typeface="Tahoma" charset="0"/>
                <a:cs typeface="Arial" charset="0"/>
              </a:rPr>
              <a:t>”</a:t>
            </a:r>
            <a:endParaRPr lang="en-US" sz="1400" b="1" dirty="0">
              <a:latin typeface="Tahoma" charset="0"/>
              <a:cs typeface="Arial" charset="0"/>
            </a:endParaRPr>
          </a:p>
          <a:p>
            <a:pPr eaLnBrk="1" hangingPunct="1">
              <a:lnSpc>
                <a:spcPct val="120000"/>
              </a:lnSpc>
              <a:buFont typeface="Arial" charset="0"/>
              <a:buNone/>
            </a:pPr>
            <a:r>
              <a:rPr lang="en-US" sz="1400" b="1" dirty="0">
                <a:latin typeface="Tahoma" charset="0"/>
                <a:cs typeface="Arial" charset="0"/>
              </a:rPr>
              <a:t>West Virginia</a:t>
            </a:r>
            <a:r>
              <a:rPr lang="en-US" sz="1400" dirty="0">
                <a:latin typeface="Tahoma" charset="0"/>
                <a:cs typeface="Arial" charset="0"/>
              </a:rPr>
              <a:t> – specifically allows for the addition of student paid costs on educational loans and states those costs may not exceed 33.3% of the amount due and owing – See W.V. Code § 46A-2-128 – the AG has made clear that </a:t>
            </a:r>
            <a:r>
              <a:rPr lang="ja-JP" altLang="en-US" sz="1400" dirty="0">
                <a:latin typeface="Tahoma" charset="0"/>
                <a:cs typeface="Arial" charset="0"/>
              </a:rPr>
              <a:t>“</a:t>
            </a:r>
            <a:r>
              <a:rPr lang="en-US" altLang="ja-JP" sz="1400" dirty="0">
                <a:latin typeface="Tahoma" charset="0"/>
                <a:cs typeface="Arial" charset="0"/>
              </a:rPr>
              <a:t>education loans</a:t>
            </a:r>
            <a:r>
              <a:rPr lang="ja-JP" altLang="en-US" sz="1400" dirty="0">
                <a:latin typeface="Tahoma" charset="0"/>
                <a:cs typeface="Arial" charset="0"/>
              </a:rPr>
              <a:t>”</a:t>
            </a:r>
            <a:r>
              <a:rPr lang="en-US" altLang="ja-JP" sz="1400" dirty="0">
                <a:latin typeface="Tahoma" charset="0"/>
                <a:cs typeface="Arial" charset="0"/>
              </a:rPr>
              <a:t> do NOT include general tuition receivables.</a:t>
            </a:r>
          </a:p>
          <a:p>
            <a:pPr eaLnBrk="1" hangingPunct="1">
              <a:lnSpc>
                <a:spcPct val="120000"/>
              </a:lnSpc>
              <a:buFont typeface="Arial" charset="0"/>
              <a:buNone/>
            </a:pPr>
            <a:endParaRPr lang="en-US" sz="1400" dirty="0">
              <a:latin typeface="Tahoma" charset="0"/>
              <a:cs typeface="Arial" charset="0"/>
            </a:endParaRPr>
          </a:p>
        </p:txBody>
      </p:sp>
    </p:spTree>
    <p:extLst>
      <p:ext uri="{BB962C8B-B14F-4D97-AF65-F5344CB8AC3E}">
        <p14:creationId xmlns:p14="http://schemas.microsoft.com/office/powerpoint/2010/main" val="2833786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914400" y="413543"/>
            <a:ext cx="7315200" cy="1154113"/>
          </a:xfrm>
        </p:spPr>
        <p:txBody>
          <a:bodyPr>
            <a:normAutofit/>
          </a:bodyPr>
          <a:lstStyle/>
          <a:p>
            <a:pPr eaLnBrk="1" hangingPunct="1"/>
            <a:r>
              <a:rPr lang="en-US" sz="3600" dirty="0" smtClean="0">
                <a:latin typeface="Tahoma" charset="0"/>
              </a:rPr>
              <a:t>Student Agreement FAQs?</a:t>
            </a:r>
            <a:r>
              <a:rPr lang="en-US" sz="3600" dirty="0">
                <a:latin typeface="Tahoma" charset="0"/>
              </a:rPr>
              <a:t>???	</a:t>
            </a:r>
          </a:p>
        </p:txBody>
      </p:sp>
      <p:sp>
        <p:nvSpPr>
          <p:cNvPr id="29699" name="Rectangle 3"/>
          <p:cNvSpPr>
            <a:spLocks noGrp="1" noRot="1" noChangeArrowheads="1"/>
          </p:cNvSpPr>
          <p:nvPr>
            <p:ph idx="1"/>
          </p:nvPr>
        </p:nvSpPr>
        <p:spPr>
          <a:xfrm>
            <a:off x="914400" y="2283715"/>
            <a:ext cx="7315200" cy="3540125"/>
          </a:xfrm>
        </p:spPr>
        <p:txBody>
          <a:bodyPr>
            <a:normAutofit lnSpcReduction="10000"/>
          </a:bodyPr>
          <a:lstStyle/>
          <a:p>
            <a:pPr eaLnBrk="1" hangingPunct="1"/>
            <a:r>
              <a:rPr lang="en-US" sz="2800" dirty="0">
                <a:latin typeface="Tahoma" charset="0"/>
              </a:rPr>
              <a:t>Does a handbook count?</a:t>
            </a:r>
          </a:p>
          <a:p>
            <a:pPr eaLnBrk="1" hangingPunct="1"/>
            <a:r>
              <a:rPr lang="en-US" sz="2800" dirty="0">
                <a:latin typeface="Tahoma" charset="0"/>
              </a:rPr>
              <a:t>What should it say?</a:t>
            </a:r>
          </a:p>
          <a:p>
            <a:pPr eaLnBrk="1" hangingPunct="1"/>
            <a:r>
              <a:rPr lang="en-US" sz="2800" dirty="0">
                <a:latin typeface="Tahoma" charset="0"/>
              </a:rPr>
              <a:t>Do electronic signatures count?</a:t>
            </a:r>
          </a:p>
          <a:p>
            <a:pPr eaLnBrk="1" hangingPunct="1"/>
            <a:r>
              <a:rPr lang="en-US" sz="2800" dirty="0">
                <a:latin typeface="Tahoma" charset="0"/>
              </a:rPr>
              <a:t>Can the agreement be in writing and not be a contract?</a:t>
            </a:r>
          </a:p>
          <a:p>
            <a:pPr eaLnBrk="1" hangingPunct="1"/>
            <a:r>
              <a:rPr lang="en-US" sz="2800" dirty="0">
                <a:latin typeface="Tahoma" charset="0"/>
              </a:rPr>
              <a:t>How should we proceed to get compliant?</a:t>
            </a:r>
          </a:p>
        </p:txBody>
      </p:sp>
    </p:spTree>
    <p:extLst>
      <p:ext uri="{BB962C8B-B14F-4D97-AF65-F5344CB8AC3E}">
        <p14:creationId xmlns:p14="http://schemas.microsoft.com/office/powerpoint/2010/main" val="4067790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sz="3200" i="1" dirty="0">
                <a:latin typeface="+mn-lt"/>
                <a:cs typeface="ＭＳ Ｐゴシック" charset="0"/>
              </a:rPr>
              <a:t>Bradley v. Franklin Collection Service, Inc.</a:t>
            </a:r>
          </a:p>
        </p:txBody>
      </p:sp>
      <p:sp>
        <p:nvSpPr>
          <p:cNvPr id="15363" name="Text Placeholder 3"/>
          <p:cNvSpPr>
            <a:spLocks noGrp="1"/>
          </p:cNvSpPr>
          <p:nvPr>
            <p:ph sz="half" idx="1"/>
          </p:nvPr>
        </p:nvSpPr>
        <p:spPr/>
        <p:txBody>
          <a:bodyPr>
            <a:normAutofit fontScale="92500" lnSpcReduction="10000"/>
          </a:bodyPr>
          <a:lstStyle/>
          <a:p>
            <a:pPr eaLnBrk="1" hangingPunct="1"/>
            <a:r>
              <a:rPr lang="en-US" sz="2400" dirty="0">
                <a:latin typeface="Verdana" charset="0"/>
                <a:cs typeface="ＭＳ Ｐゴシック" charset="0"/>
              </a:rPr>
              <a:t>The opinion in the </a:t>
            </a:r>
            <a:r>
              <a:rPr lang="en-US" sz="2400" u="sng" dirty="0">
                <a:latin typeface="Verdana" charset="0"/>
                <a:cs typeface="ＭＳ Ｐゴシック" charset="0"/>
              </a:rPr>
              <a:t>Bradley</a:t>
            </a:r>
            <a:r>
              <a:rPr lang="en-US" sz="2400" dirty="0">
                <a:latin typeface="Verdana" charset="0"/>
                <a:cs typeface="ＭＳ Ｐゴシック" charset="0"/>
              </a:rPr>
              <a:t> case was issued by the 11</a:t>
            </a:r>
            <a:r>
              <a:rPr lang="en-US" sz="2400" baseline="30000" dirty="0">
                <a:latin typeface="Verdana" charset="0"/>
                <a:cs typeface="ＭＳ Ｐゴシック" charset="0"/>
              </a:rPr>
              <a:t>th</a:t>
            </a:r>
            <a:r>
              <a:rPr lang="en-US" sz="2400" dirty="0">
                <a:latin typeface="Verdana" charset="0"/>
                <a:cs typeface="ＭＳ Ｐゴシック" charset="0"/>
              </a:rPr>
              <a:t> Circuit Court of </a:t>
            </a:r>
            <a:r>
              <a:rPr lang="en-US" sz="2400" dirty="0" smtClean="0">
                <a:latin typeface="Verdana" charset="0"/>
                <a:cs typeface="ＭＳ Ｐゴシック" charset="0"/>
              </a:rPr>
              <a:t>Appeals in January of 2014. </a:t>
            </a:r>
          </a:p>
          <a:p>
            <a:pPr eaLnBrk="1" hangingPunct="1"/>
            <a:r>
              <a:rPr lang="en-US" sz="2400" dirty="0" smtClean="0">
                <a:latin typeface="Verdana" charset="0"/>
                <a:cs typeface="ＭＳ Ｐゴシック" charset="0"/>
              </a:rPr>
              <a:t>The </a:t>
            </a:r>
            <a:r>
              <a:rPr lang="en-US" sz="2400" dirty="0">
                <a:latin typeface="Verdana" charset="0"/>
                <a:cs typeface="ＭＳ Ｐゴシック" charset="0"/>
              </a:rPr>
              <a:t>only federal court higher than a federal appellate court is the U.S. Supreme Court.  </a:t>
            </a:r>
          </a:p>
          <a:p>
            <a:pPr eaLnBrk="1" hangingPunct="1"/>
            <a:endParaRPr lang="en-US" dirty="0">
              <a:latin typeface="Verdana" charset="0"/>
              <a:cs typeface="ＭＳ Ｐゴシック" charset="0"/>
            </a:endParaRPr>
          </a:p>
        </p:txBody>
      </p:sp>
      <p:pic>
        <p:nvPicPr>
          <p:cNvPr id="15364" name="ClipArt Placeholder 5" descr="usa.gif"/>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48200" y="2863692"/>
            <a:ext cx="3565525" cy="2495867"/>
          </a:xfrm>
        </p:spPr>
      </p:pic>
    </p:spTree>
    <p:extLst>
      <p:ext uri="{BB962C8B-B14F-4D97-AF65-F5344CB8AC3E}">
        <p14:creationId xmlns:p14="http://schemas.microsoft.com/office/powerpoint/2010/main" val="3330060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Bradley</a:t>
            </a:r>
            <a:endParaRPr lang="en-US" i="1" dirty="0"/>
          </a:p>
        </p:txBody>
      </p:sp>
      <p:pic>
        <p:nvPicPr>
          <p:cNvPr id="7" name="Content Placeholder 6" descr="Screen shot 2015-03-19 at 3.59.02 PM.png"/>
          <p:cNvPicPr>
            <a:picLocks noGrp="1" noChangeAspect="1"/>
          </p:cNvPicPr>
          <p:nvPr>
            <p:ph idx="1"/>
          </p:nvPr>
        </p:nvPicPr>
        <p:blipFill>
          <a:blip r:embed="rId2" cstate="email">
            <a:extLst>
              <a:ext uri="{28A0092B-C50C-407E-A947-70E740481C1C}">
                <a14:useLocalDpi xmlns:a14="http://schemas.microsoft.com/office/drawing/2010/main" val="0"/>
              </a:ext>
            </a:extLst>
          </a:blip>
          <a:srcRect t="-25679" b="-25679"/>
          <a:stretch>
            <a:fillRect/>
          </a:stretch>
        </p:blipFill>
        <p:spPr/>
      </p:pic>
    </p:spTree>
    <p:extLst>
      <p:ext uri="{BB962C8B-B14F-4D97-AF65-F5344CB8AC3E}">
        <p14:creationId xmlns:p14="http://schemas.microsoft.com/office/powerpoint/2010/main" val="2145016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Bradley </a:t>
            </a:r>
            <a:r>
              <a:rPr lang="en-US" dirty="0" smtClean="0"/>
              <a:t>Issues</a:t>
            </a:r>
            <a:endParaRPr lang="en-US" dirty="0"/>
          </a:p>
        </p:txBody>
      </p:sp>
      <p:sp>
        <p:nvSpPr>
          <p:cNvPr id="16387" name="Rectangle 3"/>
          <p:cNvSpPr>
            <a:spLocks noGrp="1" noChangeArrowheads="1"/>
          </p:cNvSpPr>
          <p:nvPr>
            <p:ph idx="1"/>
          </p:nvPr>
        </p:nvSpPr>
        <p:spPr/>
        <p:txBody>
          <a:bodyPr>
            <a:normAutofit lnSpcReduction="10000"/>
          </a:bodyPr>
          <a:lstStyle/>
          <a:p>
            <a:pPr eaLnBrk="1" hangingPunct="1"/>
            <a:r>
              <a:rPr lang="en-US" sz="2200" dirty="0">
                <a:latin typeface="Verdana" charset="0"/>
                <a:cs typeface="ＭＳ Ｐゴシック" charset="0"/>
              </a:rPr>
              <a:t>The core of the </a:t>
            </a:r>
            <a:r>
              <a:rPr lang="en-US" sz="2200" u="sng" dirty="0">
                <a:latin typeface="Verdana" charset="0"/>
                <a:cs typeface="ＭＳ Ｐゴシック" charset="0"/>
              </a:rPr>
              <a:t>Bradley</a:t>
            </a:r>
            <a:r>
              <a:rPr lang="en-US" sz="2200" dirty="0">
                <a:latin typeface="Verdana" charset="0"/>
                <a:cs typeface="ＭＳ Ｐゴシック" charset="0"/>
              </a:rPr>
              <a:t> opinion is about contract language.  </a:t>
            </a:r>
          </a:p>
          <a:p>
            <a:pPr eaLnBrk="1" hangingPunct="1"/>
            <a:r>
              <a:rPr lang="en-US" sz="2200" dirty="0">
                <a:latin typeface="Verdana" charset="0"/>
                <a:cs typeface="ＭＳ Ｐゴシック" charset="0"/>
              </a:rPr>
              <a:t>The case involved the collection of medical accounts, but the contract issues in the case apply to tuition, institutional loans, and other receivables owed to colleges and universities.  </a:t>
            </a:r>
          </a:p>
          <a:p>
            <a:pPr eaLnBrk="1" hangingPunct="1"/>
            <a:r>
              <a:rPr lang="en-US" sz="2200" dirty="0">
                <a:latin typeface="Verdana" charset="0"/>
                <a:cs typeface="ＭＳ Ｐゴシック" charset="0"/>
              </a:rPr>
              <a:t>It would be a mistake to assert that </a:t>
            </a:r>
            <a:r>
              <a:rPr lang="en-US" sz="2200" u="sng" dirty="0">
                <a:latin typeface="Verdana" charset="0"/>
                <a:cs typeface="ＭＳ Ｐゴシック" charset="0"/>
              </a:rPr>
              <a:t>Bradley</a:t>
            </a:r>
            <a:r>
              <a:rPr lang="en-US" sz="2200" dirty="0">
                <a:latin typeface="Verdana" charset="0"/>
                <a:cs typeface="ＭＳ Ｐゴシック" charset="0"/>
              </a:rPr>
              <a:t> is not applicable to your institution because the debt originated as a medical account.  The medical/education issue is a distinction without a difference.  The issue is contract law.</a:t>
            </a:r>
          </a:p>
        </p:txBody>
      </p:sp>
    </p:spTree>
    <p:extLst>
      <p:ext uri="{BB962C8B-B14F-4D97-AF65-F5344CB8AC3E}">
        <p14:creationId xmlns:p14="http://schemas.microsoft.com/office/powerpoint/2010/main" val="1421286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dirty="0">
                <a:effectLst>
                  <a:outerShdw blurRad="38100" dist="38100" dir="2700000" algn="tl">
                    <a:srgbClr val="000000"/>
                  </a:outerShdw>
                </a:effectLst>
                <a:latin typeface="Verdana" charset="0"/>
                <a:cs typeface="ＭＳ Ｐゴシック" charset="0"/>
              </a:rPr>
              <a:t>Contract Language</a:t>
            </a:r>
          </a:p>
        </p:txBody>
      </p:sp>
      <p:sp>
        <p:nvSpPr>
          <p:cNvPr id="32771" name="Rectangle 3"/>
          <p:cNvSpPr>
            <a:spLocks noGrp="1" noChangeArrowheads="1"/>
          </p:cNvSpPr>
          <p:nvPr>
            <p:ph idx="1"/>
          </p:nvPr>
        </p:nvSpPr>
        <p:spPr>
          <a:xfrm>
            <a:off x="900112" y="2033121"/>
            <a:ext cx="7345363" cy="3931920"/>
          </a:xfrm>
        </p:spPr>
        <p:txBody>
          <a:bodyPr>
            <a:normAutofit fontScale="85000" lnSpcReduction="10000"/>
          </a:bodyPr>
          <a:lstStyle/>
          <a:p>
            <a:pPr eaLnBrk="1" hangingPunct="1">
              <a:lnSpc>
                <a:spcPct val="90000"/>
              </a:lnSpc>
            </a:pPr>
            <a:r>
              <a:rPr lang="en-US" sz="2000" dirty="0">
                <a:latin typeface="Verdana"/>
                <a:cs typeface="Verdana"/>
              </a:rPr>
              <a:t>The contract language discussed in the </a:t>
            </a:r>
            <a:r>
              <a:rPr lang="en-US" sz="2000" u="sng" dirty="0">
                <a:latin typeface="Verdana"/>
                <a:cs typeface="Verdana"/>
              </a:rPr>
              <a:t>Bradley</a:t>
            </a:r>
            <a:r>
              <a:rPr lang="en-US" sz="2000" dirty="0">
                <a:latin typeface="Verdana"/>
                <a:cs typeface="Verdana"/>
              </a:rPr>
              <a:t> case was as follows</a:t>
            </a:r>
            <a:r>
              <a:rPr lang="en-US" sz="2000" dirty="0" smtClean="0">
                <a:latin typeface="Verdana"/>
                <a:cs typeface="Verdana"/>
              </a:rPr>
              <a:t>:</a:t>
            </a:r>
          </a:p>
          <a:p>
            <a:pPr marL="0" indent="0" eaLnBrk="1" hangingPunct="1">
              <a:lnSpc>
                <a:spcPct val="90000"/>
              </a:lnSpc>
              <a:buNone/>
            </a:pPr>
            <a:endParaRPr lang="en-US" sz="2000" dirty="0" smtClean="0">
              <a:latin typeface="Verdana"/>
              <a:cs typeface="Verdana"/>
            </a:endParaRPr>
          </a:p>
          <a:p>
            <a:pPr lvl="1" eaLnBrk="1" hangingPunct="1">
              <a:lnSpc>
                <a:spcPct val="90000"/>
              </a:lnSpc>
            </a:pPr>
            <a:r>
              <a:rPr lang="en-US" sz="2000" dirty="0" smtClean="0">
                <a:latin typeface="Verdana"/>
                <a:cs typeface="Verdana"/>
              </a:rPr>
              <a:t>“</a:t>
            </a:r>
            <a:r>
              <a:rPr lang="en-US" altLang="ja-JP" sz="2000" b="1" dirty="0" smtClean="0">
                <a:latin typeface="Verdana"/>
                <a:cs typeface="Verdana"/>
              </a:rPr>
              <a:t>costs</a:t>
            </a:r>
            <a:r>
              <a:rPr lang="en-US" altLang="ja-JP" sz="2000" dirty="0" smtClean="0">
                <a:latin typeface="Verdana"/>
                <a:cs typeface="Verdana"/>
              </a:rPr>
              <a:t> of collection</a:t>
            </a:r>
            <a:r>
              <a:rPr lang="en-US" sz="2000" dirty="0" smtClean="0">
                <a:latin typeface="Verdana"/>
                <a:cs typeface="Verdana"/>
              </a:rPr>
              <a:t>”</a:t>
            </a:r>
            <a:r>
              <a:rPr lang="en-US" altLang="ja-JP" sz="2000" dirty="0" smtClean="0">
                <a:latin typeface="Verdana"/>
                <a:cs typeface="Verdana"/>
              </a:rPr>
              <a:t> (ruled problematic);</a:t>
            </a:r>
          </a:p>
          <a:p>
            <a:pPr lvl="1" eaLnBrk="1" hangingPunct="1">
              <a:lnSpc>
                <a:spcPct val="90000"/>
              </a:lnSpc>
              <a:buFont typeface="Verdana" charset="0"/>
              <a:buNone/>
            </a:pPr>
            <a:endParaRPr lang="en-US" altLang="ja-JP" sz="2000" dirty="0">
              <a:latin typeface="Verdana"/>
              <a:cs typeface="Verdana"/>
            </a:endParaRPr>
          </a:p>
          <a:p>
            <a:pPr lvl="1" eaLnBrk="1" hangingPunct="1">
              <a:lnSpc>
                <a:spcPct val="90000"/>
              </a:lnSpc>
            </a:pPr>
            <a:r>
              <a:rPr lang="en-US" sz="2000" dirty="0">
                <a:latin typeface="Verdana"/>
                <a:cs typeface="Verdana"/>
              </a:rPr>
              <a:t>“reasonable collection agency </a:t>
            </a:r>
            <a:r>
              <a:rPr lang="en-US" sz="2000" b="1" dirty="0">
                <a:latin typeface="Verdana"/>
                <a:cs typeface="Verdana"/>
              </a:rPr>
              <a:t>fees</a:t>
            </a:r>
            <a:r>
              <a:rPr lang="en-US" sz="2000" dirty="0">
                <a:latin typeface="Verdana"/>
                <a:cs typeface="Verdana"/>
              </a:rPr>
              <a:t>” (not specifically addressed because the applicable plaintiff did not appeal the issue); and</a:t>
            </a:r>
          </a:p>
          <a:p>
            <a:pPr lvl="1" eaLnBrk="1" hangingPunct="1">
              <a:lnSpc>
                <a:spcPct val="90000"/>
              </a:lnSpc>
              <a:buFont typeface="Verdana" charset="0"/>
              <a:buNone/>
            </a:pPr>
            <a:endParaRPr lang="en-US" sz="2000" dirty="0">
              <a:latin typeface="Verdana"/>
              <a:cs typeface="Verdana"/>
            </a:endParaRPr>
          </a:p>
          <a:p>
            <a:pPr lvl="1" eaLnBrk="1" hangingPunct="1">
              <a:lnSpc>
                <a:spcPct val="90000"/>
              </a:lnSpc>
            </a:pPr>
            <a:r>
              <a:rPr lang="en-US" sz="2000" dirty="0">
                <a:latin typeface="Verdana"/>
                <a:cs typeface="Verdana"/>
              </a:rPr>
              <a:t>“[y]</a:t>
            </a:r>
            <a:r>
              <a:rPr lang="en-US" sz="2000" dirty="0" err="1">
                <a:latin typeface="Verdana"/>
                <a:cs typeface="Verdana"/>
              </a:rPr>
              <a:t>ou</a:t>
            </a:r>
            <a:r>
              <a:rPr lang="en-US" sz="2000" dirty="0">
                <a:latin typeface="Verdana"/>
                <a:cs typeface="Verdana"/>
              </a:rPr>
              <a:t> agree to reimburse us the fees of any collection agency, </a:t>
            </a:r>
            <a:r>
              <a:rPr lang="en-US" sz="2000" b="1" dirty="0">
                <a:latin typeface="Verdana"/>
                <a:cs typeface="Verdana"/>
              </a:rPr>
              <a:t>which may be based on a percentage at a maximum of 33% of the debt</a:t>
            </a:r>
            <a:r>
              <a:rPr lang="en-US" sz="2000" dirty="0">
                <a:latin typeface="Verdana"/>
                <a:cs typeface="Verdana"/>
              </a:rPr>
              <a:t>, and all costs and expenses, including reasonable attorney’s fees, we incur in such collection efforts.” (court suggests this may be appropriate) (terms were highlighted for emphasis)</a:t>
            </a:r>
          </a:p>
        </p:txBody>
      </p:sp>
    </p:spTree>
    <p:extLst>
      <p:ext uri="{BB962C8B-B14F-4D97-AF65-F5344CB8AC3E}">
        <p14:creationId xmlns:p14="http://schemas.microsoft.com/office/powerpoint/2010/main" val="743502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US" sz="3200" dirty="0" smtClean="0">
                <a:latin typeface="Arial" charset="0"/>
              </a:rPr>
              <a:t>Lawyers, and Regulators, and Congress… OH MY!</a:t>
            </a:r>
            <a:endParaRPr lang="en-US" sz="3200" dirty="0">
              <a:latin typeface="Arial" charset="0"/>
            </a:endParaRPr>
          </a:p>
        </p:txBody>
      </p:sp>
      <p:pic>
        <p:nvPicPr>
          <p:cNvPr id="3" name="Content Placeholder 2" descr="Screen shot 2015-03-19 at 2.56.42 PM.png"/>
          <p:cNvPicPr>
            <a:picLocks noGrp="1" noChangeAspect="1"/>
          </p:cNvPicPr>
          <p:nvPr>
            <p:ph idx="1"/>
          </p:nvPr>
        </p:nvPicPr>
        <p:blipFill>
          <a:blip r:embed="rId2">
            <a:extLst>
              <a:ext uri="{28A0092B-C50C-407E-A947-70E740481C1C}">
                <a14:useLocalDpi xmlns:a14="http://schemas.microsoft.com/office/drawing/2010/main" val="0"/>
              </a:ext>
            </a:extLst>
          </a:blip>
          <a:srcRect l="-21776" r="-21776"/>
          <a:stretch>
            <a:fillRect/>
          </a:stretch>
        </p:blipFill>
        <p:spPr/>
      </p:pic>
    </p:spTree>
    <p:extLst>
      <p:ext uri="{BB962C8B-B14F-4D97-AF65-F5344CB8AC3E}">
        <p14:creationId xmlns:p14="http://schemas.microsoft.com/office/powerpoint/2010/main" val="1254595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a:effectLst>
                  <a:outerShdw blurRad="38100" dist="38100" dir="2700000" algn="tl">
                    <a:srgbClr val="000000"/>
                  </a:outerShdw>
                </a:effectLst>
                <a:latin typeface="Verdana" charset="0"/>
                <a:cs typeface="ＭＳ Ｐゴシック" charset="0"/>
              </a:rPr>
              <a:t>Fees vs. Costs</a:t>
            </a:r>
          </a:p>
        </p:txBody>
      </p:sp>
      <p:sp>
        <p:nvSpPr>
          <p:cNvPr id="33795" name="Content Placeholder 3"/>
          <p:cNvSpPr>
            <a:spLocks noGrp="1"/>
          </p:cNvSpPr>
          <p:nvPr>
            <p:ph sz="half" idx="1"/>
          </p:nvPr>
        </p:nvSpPr>
        <p:spPr/>
        <p:txBody>
          <a:bodyPr>
            <a:normAutofit fontScale="92500" lnSpcReduction="20000"/>
          </a:bodyPr>
          <a:lstStyle/>
          <a:p>
            <a:pPr eaLnBrk="1" hangingPunct="1">
              <a:lnSpc>
                <a:spcPct val="90000"/>
              </a:lnSpc>
            </a:pPr>
            <a:r>
              <a:rPr lang="en-US" sz="2400" dirty="0">
                <a:latin typeface="Verdana" charset="0"/>
                <a:cs typeface="ＭＳ Ｐゴシック" charset="0"/>
              </a:rPr>
              <a:t>The common use of the term “collection costs” along with the term “attorney’s fees” creates a contractual distinction on the face of the document.</a:t>
            </a:r>
          </a:p>
          <a:p>
            <a:pPr eaLnBrk="1" hangingPunct="1">
              <a:lnSpc>
                <a:spcPct val="90000"/>
              </a:lnSpc>
            </a:pPr>
            <a:r>
              <a:rPr lang="en-US" sz="2400" dirty="0">
                <a:latin typeface="Verdana" charset="0"/>
                <a:cs typeface="ＭＳ Ｐゴシック" charset="0"/>
              </a:rPr>
              <a:t>If the intent in both circumstances is to assess a “fee,” then the term should be used in both places.</a:t>
            </a:r>
          </a:p>
        </p:txBody>
      </p:sp>
      <p:pic>
        <p:nvPicPr>
          <p:cNvPr id="18436" name="Content Placeholder 5" descr="contract-illustration-paper-blank-form-33614804.jpg"/>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l="1465" r="1465" b="5698"/>
          <a:stretch/>
        </p:blipFill>
        <p:spPr>
          <a:xfrm>
            <a:off x="4648200" y="2147888"/>
            <a:ext cx="3565525" cy="3703667"/>
          </a:xfrm>
        </p:spPr>
      </p:pic>
    </p:spTree>
    <p:extLst>
      <p:ext uri="{BB962C8B-B14F-4D97-AF65-F5344CB8AC3E}">
        <p14:creationId xmlns:p14="http://schemas.microsoft.com/office/powerpoint/2010/main" val="335256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838200"/>
            <a:ext cx="7315200" cy="1154113"/>
          </a:xfrm>
        </p:spPr>
        <p:txBody>
          <a:bodyPr>
            <a:normAutofit fontScale="90000"/>
          </a:bodyPr>
          <a:lstStyle/>
          <a:p>
            <a:r>
              <a:rPr lang="en-US">
                <a:latin typeface="Arial" charset="0"/>
              </a:rPr>
              <a:t>Increased Creditor Litigation	</a:t>
            </a:r>
          </a:p>
        </p:txBody>
      </p:sp>
      <p:sp>
        <p:nvSpPr>
          <p:cNvPr id="31747" name="Content Placeholder 2"/>
          <p:cNvSpPr>
            <a:spLocks noGrp="1"/>
          </p:cNvSpPr>
          <p:nvPr>
            <p:ph idx="1"/>
          </p:nvPr>
        </p:nvSpPr>
        <p:spPr/>
        <p:txBody>
          <a:bodyPr/>
          <a:lstStyle/>
          <a:p>
            <a:r>
              <a:rPr lang="en-US" sz="2800">
                <a:latin typeface="Arial" charset="0"/>
              </a:rPr>
              <a:t>I am beginning to see creditors included in traditional consumer litigation that was once reserved only for agencies.  This is an important trend.  The inclusion of the creditor is most often the result of state statutes that can create creditor liability.  There are contracting issues that should be considered regarding this issue.</a:t>
            </a:r>
            <a:r>
              <a:rPr lang="en-US">
                <a:latin typeface="Arial" charset="0"/>
              </a:rPr>
              <a:t> </a:t>
            </a:r>
          </a:p>
        </p:txBody>
      </p:sp>
    </p:spTree>
    <p:extLst>
      <p:ext uri="{BB962C8B-B14F-4D97-AF65-F5344CB8AC3E}">
        <p14:creationId xmlns:p14="http://schemas.microsoft.com/office/powerpoint/2010/main" val="1751793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000" dirty="0" smtClean="0"/>
              <a:t>THE EVOLUTION OF STUDENT AGREEMENTS</a:t>
            </a:r>
            <a:endParaRPr lang="en-US" sz="5000" dirty="0"/>
          </a:p>
        </p:txBody>
      </p:sp>
    </p:spTree>
    <p:extLst>
      <p:ext uri="{BB962C8B-B14F-4D97-AF65-F5344CB8AC3E}">
        <p14:creationId xmlns:p14="http://schemas.microsoft.com/office/powerpoint/2010/main" val="1829747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for Discussion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student agreement;</a:t>
            </a:r>
          </a:p>
          <a:p>
            <a:pPr lvl="1"/>
            <a:r>
              <a:rPr lang="en-US" dirty="0" smtClean="0"/>
              <a:t>TCPA;</a:t>
            </a:r>
          </a:p>
          <a:p>
            <a:pPr lvl="1"/>
            <a:r>
              <a:rPr lang="en-US" dirty="0" smtClean="0"/>
              <a:t>Collection fees;</a:t>
            </a:r>
          </a:p>
          <a:p>
            <a:pPr lvl="1"/>
            <a:r>
              <a:rPr lang="en-US" dirty="0" smtClean="0"/>
              <a:t>Venue selection;</a:t>
            </a:r>
          </a:p>
          <a:p>
            <a:pPr lvl="1"/>
            <a:r>
              <a:rPr lang="en-US" dirty="0" smtClean="0"/>
              <a:t>Choice of law provision;</a:t>
            </a:r>
          </a:p>
          <a:p>
            <a:pPr lvl="1"/>
            <a:r>
              <a:rPr lang="en-US" dirty="0" smtClean="0"/>
              <a:t>TILA issues; </a:t>
            </a:r>
          </a:p>
          <a:p>
            <a:pPr lvl="1"/>
            <a:r>
              <a:rPr lang="en-US" dirty="0" smtClean="0"/>
              <a:t>Electronic signatures; </a:t>
            </a:r>
          </a:p>
          <a:p>
            <a:pPr lvl="1"/>
            <a:r>
              <a:rPr lang="en-US" dirty="0" smtClean="0"/>
              <a:t>Change of information clause; and</a:t>
            </a:r>
          </a:p>
          <a:p>
            <a:pPr lvl="1"/>
            <a:r>
              <a:rPr lang="en-US" dirty="0" smtClean="0"/>
              <a:t>Arbitration (pros/cons).</a:t>
            </a:r>
          </a:p>
          <a:p>
            <a:r>
              <a:rPr lang="en-US" dirty="0" smtClean="0"/>
              <a:t>Proof of Claim;</a:t>
            </a:r>
          </a:p>
          <a:p>
            <a:r>
              <a:rPr lang="en-US" dirty="0" smtClean="0"/>
              <a:t>Bankruptcy language in student agreements</a:t>
            </a:r>
            <a:endParaRPr lang="en-US" dirty="0"/>
          </a:p>
        </p:txBody>
      </p:sp>
    </p:spTree>
    <p:extLst>
      <p:ext uri="{BB962C8B-B14F-4D97-AF65-F5344CB8AC3E}">
        <p14:creationId xmlns:p14="http://schemas.microsoft.com/office/powerpoint/2010/main" val="1548251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Leverage</a:t>
            </a:r>
            <a:endParaRPr lang="en-US" dirty="0"/>
          </a:p>
        </p:txBody>
      </p:sp>
      <p:sp>
        <p:nvSpPr>
          <p:cNvPr id="3" name="Content Placeholder 2"/>
          <p:cNvSpPr>
            <a:spLocks noGrp="1"/>
          </p:cNvSpPr>
          <p:nvPr>
            <p:ph idx="1"/>
          </p:nvPr>
        </p:nvSpPr>
        <p:spPr/>
        <p:txBody>
          <a:bodyPr/>
          <a:lstStyle/>
          <a:p>
            <a:r>
              <a:rPr lang="en-US" dirty="0" smtClean="0"/>
              <a:t>Binding contract language is increasingly important.  Additionally, the ever-rising use of on-line registration should make it much easier for schools to craft and implement better contract language.  </a:t>
            </a:r>
          </a:p>
          <a:p>
            <a:r>
              <a:rPr lang="en-US" dirty="0" smtClean="0"/>
              <a:t>Often people discuss the student agreement with me as if the agreement is similar to an adhesion contract.  It is not.</a:t>
            </a:r>
            <a:endParaRPr lang="en-US" dirty="0"/>
          </a:p>
        </p:txBody>
      </p:sp>
    </p:spTree>
    <p:extLst>
      <p:ext uri="{BB962C8B-B14F-4D97-AF65-F5344CB8AC3E}">
        <p14:creationId xmlns:p14="http://schemas.microsoft.com/office/powerpoint/2010/main" val="1030812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Strong Student Agreement</a:t>
            </a:r>
            <a:endParaRPr lang="en-US" dirty="0"/>
          </a:p>
        </p:txBody>
      </p:sp>
      <p:sp>
        <p:nvSpPr>
          <p:cNvPr id="3" name="Content Placeholder 2"/>
          <p:cNvSpPr>
            <a:spLocks noGrp="1"/>
          </p:cNvSpPr>
          <p:nvPr>
            <p:ph idx="1"/>
          </p:nvPr>
        </p:nvSpPr>
        <p:spPr/>
        <p:txBody>
          <a:bodyPr/>
          <a:lstStyle/>
          <a:p>
            <a:r>
              <a:rPr lang="en-US" dirty="0" smtClean="0"/>
              <a:t>The weakest position a school can be in with their students is a student relationship that ends with a tuition account receivable based solely upon the student’s attendance or lack thereof.  </a:t>
            </a:r>
          </a:p>
          <a:p>
            <a:endParaRPr lang="en-US" dirty="0"/>
          </a:p>
          <a:p>
            <a:r>
              <a:rPr lang="en-US" dirty="0" smtClean="0"/>
              <a:t>“A </a:t>
            </a:r>
            <a:r>
              <a:rPr lang="en-US" dirty="0"/>
              <a:t>verbal contract isn't worth the paper it is written on</a:t>
            </a:r>
            <a:r>
              <a:rPr lang="en-US" dirty="0" smtClean="0"/>
              <a:t>.” -Sam Goldwyn</a:t>
            </a:r>
            <a:endParaRPr lang="en-US" dirty="0"/>
          </a:p>
          <a:p>
            <a:endParaRPr lang="en-US" dirty="0">
              <a:hlinkClick r:id="rId2"/>
            </a:endParaRPr>
          </a:p>
          <a:p>
            <a:endParaRPr lang="en-US" dirty="0"/>
          </a:p>
        </p:txBody>
      </p:sp>
    </p:spTree>
    <p:extLst>
      <p:ext uri="{BB962C8B-B14F-4D97-AF65-F5344CB8AC3E}">
        <p14:creationId xmlns:p14="http://schemas.microsoft.com/office/powerpoint/2010/main" val="1228316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current view of higher education &amp; debt</a:t>
            </a:r>
            <a:endParaRPr lang="en-US" dirty="0"/>
          </a:p>
        </p:txBody>
      </p:sp>
      <p:pic>
        <p:nvPicPr>
          <p:cNvPr id="5" name="Content Placeholder 4" descr="Screen shot 2015-03-19 at 2.00.02 PM.png"/>
          <p:cNvPicPr>
            <a:picLocks noGrp="1" noChangeAspect="1"/>
          </p:cNvPicPr>
          <p:nvPr>
            <p:ph idx="1"/>
          </p:nvPr>
        </p:nvPicPr>
        <p:blipFill>
          <a:blip r:embed="rId2">
            <a:extLst>
              <a:ext uri="{28A0092B-C50C-407E-A947-70E740481C1C}">
                <a14:useLocalDpi xmlns:a14="http://schemas.microsoft.com/office/drawing/2010/main" val="0"/>
              </a:ext>
            </a:extLst>
          </a:blip>
          <a:srcRect l="-10507" r="-10507"/>
          <a:stretch>
            <a:fillRect/>
          </a:stretch>
        </p:blipFill>
        <p:spPr/>
      </p:pic>
    </p:spTree>
    <p:extLst>
      <p:ext uri="{BB962C8B-B14F-4D97-AF65-F5344CB8AC3E}">
        <p14:creationId xmlns:p14="http://schemas.microsoft.com/office/powerpoint/2010/main" val="3786901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Scary Statistics </a:t>
            </a:r>
            <a:r>
              <a:rPr lang="en-US" dirty="0"/>
              <a:t>and Trends</a:t>
            </a:r>
            <a:br>
              <a:rPr lang="en-US" dirty="0"/>
            </a:br>
            <a:r>
              <a:rPr lang="en-US" sz="1600" dirty="0" err="1" smtClean="0"/>
              <a:t>www.motherjones.com</a:t>
            </a:r>
            <a:r>
              <a:rPr lang="en-US" sz="1600" dirty="0"/>
              <a:t>/politics/2013/05/student-loan-interest-rate-plan-</a:t>
            </a:r>
            <a:r>
              <a:rPr lang="en-US" sz="1600" dirty="0" err="1"/>
              <a:t>obama</a:t>
            </a:r>
            <a:r>
              <a:rPr lang="en-US" sz="1600" dirty="0"/>
              <a:t>-republican-warren</a:t>
            </a:r>
          </a:p>
        </p:txBody>
      </p:sp>
      <p:pic>
        <p:nvPicPr>
          <p:cNvPr id="4" name="Content Placeholder 3" descr="Screen shot 2015-03-19 at 2.02.13 PM.png"/>
          <p:cNvPicPr>
            <a:picLocks noGrp="1" noChangeAspect="1"/>
          </p:cNvPicPr>
          <p:nvPr>
            <p:ph idx="1"/>
          </p:nvPr>
        </p:nvPicPr>
        <p:blipFill>
          <a:blip r:embed="rId2" cstate="email">
            <a:extLst>
              <a:ext uri="{28A0092B-C50C-407E-A947-70E740481C1C}">
                <a14:useLocalDpi xmlns:a14="http://schemas.microsoft.com/office/drawing/2010/main" val="0"/>
              </a:ext>
            </a:extLst>
          </a:blip>
          <a:srcRect l="-19278" r="-19278"/>
          <a:stretch>
            <a:fillRect/>
          </a:stretch>
        </p:blipFill>
        <p:spPr/>
      </p:pic>
    </p:spTree>
    <p:extLst>
      <p:ext uri="{BB962C8B-B14F-4D97-AF65-F5344CB8AC3E}">
        <p14:creationId xmlns:p14="http://schemas.microsoft.com/office/powerpoint/2010/main" val="2547865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Telephone Consumer Protection Act</a:t>
            </a:r>
            <a:endParaRPr lang="en-US" sz="3600" dirty="0"/>
          </a:p>
        </p:txBody>
      </p:sp>
      <p:sp>
        <p:nvSpPr>
          <p:cNvPr id="3" name="Content Placeholder 2"/>
          <p:cNvSpPr>
            <a:spLocks noGrp="1"/>
          </p:cNvSpPr>
          <p:nvPr>
            <p:ph idx="1"/>
          </p:nvPr>
        </p:nvSpPr>
        <p:spPr/>
        <p:txBody>
          <a:bodyPr/>
          <a:lstStyle/>
          <a:p>
            <a:r>
              <a:rPr lang="en-US" dirty="0" smtClean="0"/>
              <a:t>There is nothing that we will discuss today that can assist your partnering collection agencies and your institution more than obtaining the consent from your students to be contacted on their cellular telephone by automated dialing devices</a:t>
            </a:r>
            <a:r>
              <a:rPr lang="en-US" dirty="0"/>
              <a:t> </a:t>
            </a:r>
            <a:r>
              <a:rPr lang="en-US" dirty="0" smtClean="0"/>
              <a:t>governed by the Telephone Consumer Protection Act (“TCPA”).</a:t>
            </a:r>
            <a:endParaRPr lang="en-US" dirty="0"/>
          </a:p>
        </p:txBody>
      </p:sp>
    </p:spTree>
    <p:extLst>
      <p:ext uri="{BB962C8B-B14F-4D97-AF65-F5344CB8AC3E}">
        <p14:creationId xmlns:p14="http://schemas.microsoft.com/office/powerpoint/2010/main" val="19895629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Telephone Consumer Protection Act</a:t>
            </a:r>
          </a:p>
        </p:txBody>
      </p:sp>
      <p:sp>
        <p:nvSpPr>
          <p:cNvPr id="3" name="Content Placeholder 2"/>
          <p:cNvSpPr>
            <a:spLocks noGrp="1"/>
          </p:cNvSpPr>
          <p:nvPr>
            <p:ph idx="1"/>
          </p:nvPr>
        </p:nvSpPr>
        <p:spPr/>
        <p:txBody>
          <a:bodyPr/>
          <a:lstStyle/>
          <a:p>
            <a:r>
              <a:rPr lang="en-US" dirty="0" smtClean="0"/>
              <a:t>The Department of Education understands the necessity of this consent and includes language in its Perkins loan master promissory note that attempts to obtain the necessary consent.</a:t>
            </a:r>
            <a:endParaRPr lang="en-US" dirty="0"/>
          </a:p>
        </p:txBody>
      </p:sp>
    </p:spTree>
    <p:extLst>
      <p:ext uri="{BB962C8B-B14F-4D97-AF65-F5344CB8AC3E}">
        <p14:creationId xmlns:p14="http://schemas.microsoft.com/office/powerpoint/2010/main" val="2332479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990600" y="285800"/>
            <a:ext cx="7315200" cy="1154113"/>
          </a:xfrm>
        </p:spPr>
        <p:txBody>
          <a:bodyPr>
            <a:normAutofit fontScale="90000"/>
          </a:bodyPr>
          <a:lstStyle/>
          <a:p>
            <a:pPr eaLnBrk="1" hangingPunct="1"/>
            <a:r>
              <a:rPr lang="en-US" dirty="0">
                <a:latin typeface="Tahoma" charset="0"/>
              </a:rPr>
              <a:t/>
            </a:r>
            <a:br>
              <a:rPr lang="en-US" dirty="0">
                <a:latin typeface="Tahoma" charset="0"/>
              </a:rPr>
            </a:br>
            <a:r>
              <a:rPr lang="en-US" dirty="0">
                <a:latin typeface="Tahoma" charset="0"/>
              </a:rPr>
              <a:t>Hot Topics:</a:t>
            </a:r>
          </a:p>
        </p:txBody>
      </p:sp>
      <p:sp>
        <p:nvSpPr>
          <p:cNvPr id="6147" name="Rectangle 3"/>
          <p:cNvSpPr>
            <a:spLocks noGrp="1" noRot="1" noChangeArrowheads="1"/>
          </p:cNvSpPr>
          <p:nvPr>
            <p:ph idx="1"/>
          </p:nvPr>
        </p:nvSpPr>
        <p:spPr>
          <a:xfrm>
            <a:off x="914400" y="2133600"/>
            <a:ext cx="7315200" cy="3540125"/>
          </a:xfrm>
        </p:spPr>
        <p:txBody>
          <a:bodyPr>
            <a:normAutofit lnSpcReduction="10000"/>
          </a:bodyPr>
          <a:lstStyle/>
          <a:p>
            <a:pPr eaLnBrk="1" hangingPunct="1"/>
            <a:r>
              <a:rPr lang="en-US" dirty="0">
                <a:latin typeface="Tahoma" charset="0"/>
              </a:rPr>
              <a:t>T</a:t>
            </a:r>
            <a:r>
              <a:rPr lang="en-US" sz="2400" dirty="0" smtClean="0">
                <a:latin typeface="Tahoma" charset="0"/>
              </a:rPr>
              <a:t>he </a:t>
            </a:r>
            <a:r>
              <a:rPr lang="en-US" sz="2400" dirty="0">
                <a:latin typeface="Tahoma" charset="0"/>
              </a:rPr>
              <a:t>current legal status of the collection industry;</a:t>
            </a:r>
          </a:p>
          <a:p>
            <a:pPr eaLnBrk="1" hangingPunct="1"/>
            <a:r>
              <a:rPr lang="en-US" sz="2400" dirty="0">
                <a:latin typeface="Tahoma" charset="0"/>
              </a:rPr>
              <a:t>TCPA;</a:t>
            </a:r>
          </a:p>
          <a:p>
            <a:pPr eaLnBrk="1" hangingPunct="1"/>
            <a:r>
              <a:rPr lang="en-US" sz="2400" dirty="0">
                <a:latin typeface="Tahoma" charset="0"/>
              </a:rPr>
              <a:t>CFPB</a:t>
            </a:r>
            <a:r>
              <a:rPr lang="en-US" sz="2400" dirty="0" smtClean="0">
                <a:latin typeface="Tahoma" charset="0"/>
              </a:rPr>
              <a:t>; </a:t>
            </a:r>
            <a:endParaRPr lang="en-US" sz="2400" dirty="0">
              <a:latin typeface="Tahoma" charset="0"/>
            </a:endParaRPr>
          </a:p>
          <a:p>
            <a:pPr eaLnBrk="1" hangingPunct="1"/>
            <a:r>
              <a:rPr lang="en-US" sz="2400" dirty="0">
                <a:latin typeface="Tahoma" charset="0"/>
              </a:rPr>
              <a:t>FDCPA litigation and trends; </a:t>
            </a:r>
          </a:p>
          <a:p>
            <a:pPr eaLnBrk="1" hangingPunct="1"/>
            <a:r>
              <a:rPr lang="en-US" sz="2400" dirty="0">
                <a:latin typeface="Tahoma" charset="0"/>
              </a:rPr>
              <a:t>Recent cases on </a:t>
            </a:r>
            <a:r>
              <a:rPr lang="en-US" sz="2400" dirty="0" smtClean="0">
                <a:latin typeface="Tahoma" charset="0"/>
              </a:rPr>
              <a:t>point; and</a:t>
            </a:r>
          </a:p>
          <a:p>
            <a:r>
              <a:rPr lang="en-US" dirty="0">
                <a:latin typeface="Tahoma" charset="0"/>
              </a:rPr>
              <a:t>SOL </a:t>
            </a:r>
            <a:r>
              <a:rPr lang="en-US" dirty="0" smtClean="0">
                <a:latin typeface="Tahoma" charset="0"/>
              </a:rPr>
              <a:t>(higher education needs to pay attention).</a:t>
            </a:r>
            <a:endParaRPr lang="en-US" sz="2400" dirty="0">
              <a:latin typeface="Tahoma" charset="0"/>
            </a:endParaRPr>
          </a:p>
        </p:txBody>
      </p:sp>
    </p:spTree>
    <p:extLst>
      <p:ext uri="{BB962C8B-B14F-4D97-AF65-F5344CB8AC3E}">
        <p14:creationId xmlns:p14="http://schemas.microsoft.com/office/powerpoint/2010/main" val="20709056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Telephone Consumer Protection Act</a:t>
            </a:r>
            <a:endParaRPr lang="en-US" sz="3600" dirty="0"/>
          </a:p>
        </p:txBody>
      </p:sp>
      <p:pic>
        <p:nvPicPr>
          <p:cNvPr id="6" name="Picture 5" descr="Screen shot 2013-03-10 at 6.43.11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3465" y="2101461"/>
            <a:ext cx="8263467" cy="3142316"/>
          </a:xfrm>
          <a:prstGeom prst="rect">
            <a:avLst/>
          </a:prstGeom>
        </p:spPr>
      </p:pic>
    </p:spTree>
    <p:extLst>
      <p:ext uri="{BB962C8B-B14F-4D97-AF65-F5344CB8AC3E}">
        <p14:creationId xmlns:p14="http://schemas.microsoft.com/office/powerpoint/2010/main" val="3527973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 - MPN</a:t>
            </a:r>
            <a:endParaRPr lang="en-US" dirty="0"/>
          </a:p>
        </p:txBody>
      </p:sp>
      <p:sp>
        <p:nvSpPr>
          <p:cNvPr id="3" name="Content Placeholder 2"/>
          <p:cNvSpPr>
            <a:spLocks noGrp="1"/>
          </p:cNvSpPr>
          <p:nvPr>
            <p:ph idx="1"/>
          </p:nvPr>
        </p:nvSpPr>
        <p:spPr/>
        <p:txBody>
          <a:bodyPr/>
          <a:lstStyle/>
          <a:p>
            <a:r>
              <a:rPr lang="en-US" dirty="0" smtClean="0"/>
              <a:t>“I authorize the school, the Department, and their respective agents and contractors to contact me regarding my loan request or my loan(s), including repayment of my loan(s), at the current or any future number that I provide for my cellular number or other wireless device using automated telephone dialing equipment or artificial or pre-recorded voice or text messages.” – </a:t>
            </a:r>
            <a:r>
              <a:rPr lang="en-US" sz="1800" dirty="0" smtClean="0"/>
              <a:t>This MPN is set to expire on 9/30/2015.</a:t>
            </a:r>
            <a:endParaRPr lang="en-US" dirty="0"/>
          </a:p>
        </p:txBody>
      </p:sp>
    </p:spTree>
    <p:extLst>
      <p:ext uri="{BB962C8B-B14F-4D97-AF65-F5344CB8AC3E}">
        <p14:creationId xmlns:p14="http://schemas.microsoft.com/office/powerpoint/2010/main" val="3868476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i="1" dirty="0" smtClean="0"/>
              <a:t>Meyer v. Portfolio Recovery Assoc.</a:t>
            </a:r>
            <a:br>
              <a:rPr lang="en-US" sz="3600" i="1" dirty="0" smtClean="0"/>
            </a:br>
            <a:r>
              <a:rPr lang="en-US" sz="2400" dirty="0" smtClean="0"/>
              <a:t>(Oct. 2012)</a:t>
            </a:r>
            <a:endParaRPr lang="en-US" sz="3600" i="1" dirty="0"/>
          </a:p>
        </p:txBody>
      </p:sp>
      <p:pic>
        <p:nvPicPr>
          <p:cNvPr id="5" name="Picture 4" descr="Screen shot 2013-03-10 at 6.48.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11966"/>
            <a:ext cx="8417658" cy="2417233"/>
          </a:xfrm>
          <a:prstGeom prst="rect">
            <a:avLst/>
          </a:prstGeom>
        </p:spPr>
      </p:pic>
    </p:spTree>
    <p:extLst>
      <p:ext uri="{BB962C8B-B14F-4D97-AF65-F5344CB8AC3E}">
        <p14:creationId xmlns:p14="http://schemas.microsoft.com/office/powerpoint/2010/main" val="15997049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Meyer v. Portfolio Recovery </a:t>
            </a:r>
            <a:r>
              <a:rPr lang="en-US" sz="3600" i="1" dirty="0" smtClean="0"/>
              <a:t>Assoc.</a:t>
            </a:r>
            <a:br>
              <a:rPr lang="en-US" sz="3600" i="1" dirty="0" smtClean="0"/>
            </a:br>
            <a:r>
              <a:rPr lang="en-US" sz="2400" i="1" dirty="0" smtClean="0"/>
              <a:t>(Dec. 2012)</a:t>
            </a:r>
            <a:endParaRPr lang="en-US" sz="3600" dirty="0"/>
          </a:p>
        </p:txBody>
      </p:sp>
      <p:pic>
        <p:nvPicPr>
          <p:cNvPr id="3" name="Picture 2" descr="Screen shot 2013-03-10 at 6.51.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150" y="2844800"/>
            <a:ext cx="8561033" cy="1439333"/>
          </a:xfrm>
          <a:prstGeom prst="rect">
            <a:avLst/>
          </a:prstGeom>
        </p:spPr>
      </p:pic>
    </p:spTree>
    <p:extLst>
      <p:ext uri="{BB962C8B-B14F-4D97-AF65-F5344CB8AC3E}">
        <p14:creationId xmlns:p14="http://schemas.microsoft.com/office/powerpoint/2010/main" val="32991889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TCPA</a:t>
            </a:r>
            <a:endParaRPr lang="en-US" dirty="0"/>
          </a:p>
        </p:txBody>
      </p:sp>
      <p:pic>
        <p:nvPicPr>
          <p:cNvPr id="6" name="Content Placeholder 5" descr="Screen shot 2015-03-19 at 2.08.14 PM.png"/>
          <p:cNvPicPr>
            <a:picLocks noGrp="1" noChangeAspect="1"/>
          </p:cNvPicPr>
          <p:nvPr>
            <p:ph idx="1"/>
          </p:nvPr>
        </p:nvPicPr>
        <p:blipFill>
          <a:blip r:embed="rId2" cstate="email">
            <a:extLst>
              <a:ext uri="{28A0092B-C50C-407E-A947-70E740481C1C}">
                <a14:useLocalDpi xmlns:a14="http://schemas.microsoft.com/office/drawing/2010/main" val="0"/>
              </a:ext>
            </a:extLst>
          </a:blip>
          <a:srcRect t="-12951" b="-12951"/>
          <a:stretch>
            <a:fillRect/>
          </a:stretch>
        </p:blipFill>
        <p:spPr/>
      </p:pic>
    </p:spTree>
    <p:extLst>
      <p:ext uri="{BB962C8B-B14F-4D97-AF65-F5344CB8AC3E}">
        <p14:creationId xmlns:p14="http://schemas.microsoft.com/office/powerpoint/2010/main" val="2356701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TCPA problems are expensive!</a:t>
            </a:r>
            <a:endParaRPr lang="en-US" sz="4400" dirty="0"/>
          </a:p>
        </p:txBody>
      </p:sp>
      <p:pic>
        <p:nvPicPr>
          <p:cNvPr id="6" name="Content Placeholder 5" descr="Screen shot 2015-03-19 at 2.42.58 PM.png"/>
          <p:cNvPicPr>
            <a:picLocks noGrp="1" noChangeAspect="1"/>
          </p:cNvPicPr>
          <p:nvPr>
            <p:ph idx="1"/>
          </p:nvPr>
        </p:nvPicPr>
        <p:blipFill>
          <a:blip r:embed="rId2" cstate="email">
            <a:extLst>
              <a:ext uri="{28A0092B-C50C-407E-A947-70E740481C1C}">
                <a14:useLocalDpi xmlns:a14="http://schemas.microsoft.com/office/drawing/2010/main" val="0"/>
              </a:ext>
            </a:extLst>
          </a:blip>
          <a:srcRect l="-18513" r="-18513"/>
          <a:stretch>
            <a:fillRect/>
          </a:stretch>
        </p:blipFill>
        <p:spPr/>
      </p:pic>
    </p:spTree>
    <p:extLst>
      <p:ext uri="{BB962C8B-B14F-4D97-AF65-F5344CB8AC3E}">
        <p14:creationId xmlns:p14="http://schemas.microsoft.com/office/powerpoint/2010/main" val="29657349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Assessment of Collection Fees</a:t>
            </a:r>
            <a:endParaRPr lang="en-US" dirty="0"/>
          </a:p>
        </p:txBody>
      </p:sp>
      <p:sp>
        <p:nvSpPr>
          <p:cNvPr id="3" name="Content Placeholder 2"/>
          <p:cNvSpPr>
            <a:spLocks noGrp="1"/>
          </p:cNvSpPr>
          <p:nvPr>
            <p:ph idx="1"/>
          </p:nvPr>
        </p:nvSpPr>
        <p:spPr/>
        <p:txBody>
          <a:bodyPr>
            <a:normAutofit lnSpcReduction="10000"/>
          </a:bodyPr>
          <a:lstStyle/>
          <a:p>
            <a:r>
              <a:rPr lang="en-US" dirty="0" smtClean="0"/>
              <a:t>If a reasonable contingency fee is allowed, then I suggest language similar to:</a:t>
            </a:r>
          </a:p>
          <a:p>
            <a:r>
              <a:rPr lang="en-US" dirty="0" smtClean="0"/>
              <a:t>“I understand and agree that if I default on my obligation to ABC University, then my account(s), loan(s), and/or any amounts due to the school may be placed with a collection agency, and that I am responsible for the fees (collection fees and/or attorney’s fees) associated with any collection effort.  Fees resulting from a default will not exceed X% of my outstanding obligation to the school.”</a:t>
            </a:r>
            <a:endParaRPr lang="en-US" dirty="0"/>
          </a:p>
        </p:txBody>
      </p:sp>
    </p:spTree>
    <p:extLst>
      <p:ext uri="{BB962C8B-B14F-4D97-AF65-F5344CB8AC3E}">
        <p14:creationId xmlns:p14="http://schemas.microsoft.com/office/powerpoint/2010/main" val="38509060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Assessment of Collection Fees</a:t>
            </a:r>
          </a:p>
        </p:txBody>
      </p:sp>
      <p:sp>
        <p:nvSpPr>
          <p:cNvPr id="3" name="Content Placeholder 2"/>
          <p:cNvSpPr>
            <a:spLocks noGrp="1"/>
          </p:cNvSpPr>
          <p:nvPr>
            <p:ph idx="1"/>
          </p:nvPr>
        </p:nvSpPr>
        <p:spPr/>
        <p:txBody>
          <a:bodyPr/>
          <a:lstStyle/>
          <a:p>
            <a:r>
              <a:rPr lang="en-US" dirty="0" smtClean="0"/>
              <a:t>There have been individual and class action cases advanced against the collection industry on this issue.  </a:t>
            </a:r>
          </a:p>
          <a:p>
            <a:r>
              <a:rPr lang="en-US" dirty="0" smtClean="0"/>
              <a:t>Based upon the current view of student debt, any amount above the principal obligation should be expressly allowed by the contract between the school/student and appropriate pursuant to any applicable law (i.e. – collection fees/late fees/interest/attorney’s fees/etc…).</a:t>
            </a:r>
          </a:p>
        </p:txBody>
      </p:sp>
    </p:spTree>
    <p:extLst>
      <p:ext uri="{BB962C8B-B14F-4D97-AF65-F5344CB8AC3E}">
        <p14:creationId xmlns:p14="http://schemas.microsoft.com/office/powerpoint/2010/main" val="3217572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Assessment of Collection Fees	</a:t>
            </a:r>
            <a:endParaRPr lang="en-US" dirty="0"/>
          </a:p>
        </p:txBody>
      </p:sp>
      <p:sp>
        <p:nvSpPr>
          <p:cNvPr id="3" name="Content Placeholder 2"/>
          <p:cNvSpPr>
            <a:spLocks noGrp="1"/>
          </p:cNvSpPr>
          <p:nvPr>
            <p:ph idx="1"/>
          </p:nvPr>
        </p:nvSpPr>
        <p:spPr/>
        <p:txBody>
          <a:bodyPr/>
          <a:lstStyle/>
          <a:p>
            <a:r>
              <a:rPr lang="en-US" dirty="0" smtClean="0"/>
              <a:t>Liquidated Damages Clause – The contractual provision that determines in advance the measure of damages if a party breaches the agreement.  </a:t>
            </a:r>
          </a:p>
          <a:p>
            <a:pPr marL="0" indent="0">
              <a:buNone/>
            </a:pPr>
            <a:endParaRPr lang="en-US" dirty="0" smtClean="0"/>
          </a:p>
          <a:p>
            <a:r>
              <a:rPr lang="en-US" dirty="0" smtClean="0"/>
              <a:t>Liquidated Damages Clause cannot = a penalty.</a:t>
            </a:r>
          </a:p>
          <a:p>
            <a:pPr marL="0" indent="0">
              <a:buNone/>
            </a:pPr>
            <a:endParaRPr lang="en-US" dirty="0" smtClean="0"/>
          </a:p>
          <a:p>
            <a:r>
              <a:rPr lang="en-US" dirty="0" smtClean="0"/>
              <a:t>This slide is included for states like California.</a:t>
            </a:r>
          </a:p>
          <a:p>
            <a:endParaRPr lang="en-US" dirty="0" smtClean="0"/>
          </a:p>
          <a:p>
            <a:pPr marL="0" indent="0">
              <a:buNone/>
            </a:pPr>
            <a:endParaRPr lang="en-US" dirty="0"/>
          </a:p>
        </p:txBody>
      </p:sp>
    </p:spTree>
    <p:extLst>
      <p:ext uri="{BB962C8B-B14F-4D97-AF65-F5344CB8AC3E}">
        <p14:creationId xmlns:p14="http://schemas.microsoft.com/office/powerpoint/2010/main" val="12969522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Venue/Forum Selection Clause</a:t>
            </a:r>
            <a:endParaRPr lang="en-US" dirty="0"/>
          </a:p>
        </p:txBody>
      </p:sp>
      <p:sp>
        <p:nvSpPr>
          <p:cNvPr id="3" name="Content Placeholder 2"/>
          <p:cNvSpPr>
            <a:spLocks noGrp="1"/>
          </p:cNvSpPr>
          <p:nvPr>
            <p:ph idx="1"/>
          </p:nvPr>
        </p:nvSpPr>
        <p:spPr/>
        <p:txBody>
          <a:bodyPr/>
          <a:lstStyle/>
          <a:p>
            <a:r>
              <a:rPr lang="en-US" dirty="0" smtClean="0"/>
              <a:t>The FDCPA limits debt collection entities when they bring suit on an account to the location where the consumer signed the contract sued upon or the location where the consumer resides at the commencement of the action.  15 U.S.C. § 1692i(a)(2).</a:t>
            </a:r>
          </a:p>
          <a:p>
            <a:r>
              <a:rPr lang="en-US" dirty="0" smtClean="0"/>
              <a:t>While there may be other applicable limitations, this FDCPA limitation does not apply to creditors.</a:t>
            </a:r>
            <a:endParaRPr lang="en-US" dirty="0"/>
          </a:p>
        </p:txBody>
      </p:sp>
    </p:spTree>
    <p:extLst>
      <p:ext uri="{BB962C8B-B14F-4D97-AF65-F5344CB8AC3E}">
        <p14:creationId xmlns:p14="http://schemas.microsoft.com/office/powerpoint/2010/main" val="3248254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en-US" dirty="0">
                <a:latin typeface="Tahoma" charset="0"/>
              </a:rPr>
              <a:t>TCPA</a:t>
            </a:r>
          </a:p>
        </p:txBody>
      </p:sp>
      <p:sp>
        <p:nvSpPr>
          <p:cNvPr id="7171" name="Rectangle 3"/>
          <p:cNvSpPr>
            <a:spLocks noGrp="1" noRot="1" noChangeArrowheads="1"/>
          </p:cNvSpPr>
          <p:nvPr>
            <p:ph sz="half" idx="1"/>
          </p:nvPr>
        </p:nvSpPr>
        <p:spPr/>
        <p:txBody>
          <a:bodyPr>
            <a:normAutofit fontScale="85000" lnSpcReduction="20000"/>
          </a:bodyPr>
          <a:lstStyle/>
          <a:p>
            <a:pPr eaLnBrk="1" hangingPunct="1"/>
            <a:r>
              <a:rPr lang="en-US" sz="2400" dirty="0">
                <a:latin typeface="Tahoma" charset="0"/>
              </a:rPr>
              <a:t>The Telephone Consumer Protection Act, 47 U.S.C. </a:t>
            </a:r>
            <a:r>
              <a:rPr lang="en-US" sz="2400" dirty="0">
                <a:latin typeface="Tahoma" charset="0"/>
                <a:cs typeface="Arial" charset="0"/>
              </a:rPr>
              <a:t>§ 227, </a:t>
            </a:r>
            <a:r>
              <a:rPr lang="en-US" sz="2400" i="1" dirty="0">
                <a:latin typeface="Tahoma" charset="0"/>
                <a:cs typeface="Arial" charset="0"/>
              </a:rPr>
              <a:t>et seq.;</a:t>
            </a:r>
          </a:p>
          <a:p>
            <a:pPr eaLnBrk="1" hangingPunct="1"/>
            <a:r>
              <a:rPr lang="en-US" sz="2400" dirty="0">
                <a:latin typeface="Tahoma" charset="0"/>
                <a:cs typeface="Arial" charset="0"/>
              </a:rPr>
              <a:t>1991 – think about cell phones in 1991;</a:t>
            </a:r>
          </a:p>
          <a:p>
            <a:pPr eaLnBrk="1" hangingPunct="1"/>
            <a:r>
              <a:rPr lang="en-US" sz="2400" b="1" dirty="0">
                <a:latin typeface="Tahoma" charset="0"/>
                <a:cs typeface="Arial" charset="0"/>
              </a:rPr>
              <a:t>First &amp; third party liability; and</a:t>
            </a:r>
          </a:p>
          <a:p>
            <a:pPr eaLnBrk="1" hangingPunct="1"/>
            <a:r>
              <a:rPr lang="en-US" sz="2400" dirty="0">
                <a:latin typeface="Tahoma" charset="0"/>
                <a:cs typeface="Arial" charset="0"/>
              </a:rPr>
              <a:t>Significant penalties.</a:t>
            </a:r>
          </a:p>
          <a:p>
            <a:pPr eaLnBrk="1" hangingPunct="1"/>
            <a:r>
              <a:rPr lang="en-US" sz="2400" dirty="0">
                <a:latin typeface="Tahoma" charset="0"/>
                <a:cs typeface="Arial" charset="0"/>
              </a:rPr>
              <a:t>Remember – manually dialing a cellular telephone is okay!</a:t>
            </a:r>
          </a:p>
        </p:txBody>
      </p:sp>
      <p:pic>
        <p:nvPicPr>
          <p:cNvPr id="7" name="ClipArt Placeholder 6" descr="Screen shot 2015-03-19 at 3.02.44 PM.p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413756"/>
            <a:ext cx="3565525" cy="3395738"/>
          </a:xfrm>
        </p:spPr>
      </p:pic>
    </p:spTree>
    <p:extLst>
      <p:ext uri="{BB962C8B-B14F-4D97-AF65-F5344CB8AC3E}">
        <p14:creationId xmlns:p14="http://schemas.microsoft.com/office/powerpoint/2010/main" val="22300043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Venue/Forum Selection Clause</a:t>
            </a:r>
            <a:endParaRPr lang="en-US" dirty="0"/>
          </a:p>
        </p:txBody>
      </p:sp>
      <p:sp>
        <p:nvSpPr>
          <p:cNvPr id="3" name="Content Placeholder 2"/>
          <p:cNvSpPr>
            <a:spLocks noGrp="1"/>
          </p:cNvSpPr>
          <p:nvPr>
            <p:ph idx="1"/>
          </p:nvPr>
        </p:nvSpPr>
        <p:spPr/>
        <p:txBody>
          <a:bodyPr/>
          <a:lstStyle/>
          <a:p>
            <a:r>
              <a:rPr lang="en-US" dirty="0" smtClean="0"/>
              <a:t>My suggestion is to use language that allows for an action to be brought in a specific venue without excluding other venue options.  This can generally be accomplished by using the word “may” rather than “shall” or “will”.</a:t>
            </a:r>
          </a:p>
          <a:p>
            <a:r>
              <a:rPr lang="en-US" dirty="0" smtClean="0"/>
              <a:t>Courts may be resistant to an exclusive venue provision when one party to the litigation is a recent student.</a:t>
            </a:r>
            <a:endParaRPr lang="en-US" dirty="0"/>
          </a:p>
        </p:txBody>
      </p:sp>
    </p:spTree>
    <p:extLst>
      <p:ext uri="{BB962C8B-B14F-4D97-AF65-F5344CB8AC3E}">
        <p14:creationId xmlns:p14="http://schemas.microsoft.com/office/powerpoint/2010/main" val="11344448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Venue/Forum Selection Clause</a:t>
            </a:r>
            <a:endParaRPr lang="en-US" dirty="0"/>
          </a:p>
        </p:txBody>
      </p:sp>
      <p:sp>
        <p:nvSpPr>
          <p:cNvPr id="3" name="Content Placeholder 2"/>
          <p:cNvSpPr>
            <a:spLocks noGrp="1"/>
          </p:cNvSpPr>
          <p:nvPr>
            <p:ph idx="1"/>
          </p:nvPr>
        </p:nvSpPr>
        <p:spPr/>
        <p:txBody>
          <a:bodyPr/>
          <a:lstStyle/>
          <a:p>
            <a:r>
              <a:rPr lang="en-US" dirty="0" smtClean="0"/>
              <a:t>I understand and agree that any legal action brought to enforce the terms of this agreement and/or any other legal action involving the parties to this agreement may be brought in (the applicable court) in (the applicable county) in (the applicable state).  I hereby unconditionally consent to the aforementioned forum for the above-described purposes.</a:t>
            </a:r>
            <a:endParaRPr lang="en-US" dirty="0"/>
          </a:p>
        </p:txBody>
      </p:sp>
    </p:spTree>
    <p:extLst>
      <p:ext uri="{BB962C8B-B14F-4D97-AF65-F5344CB8AC3E}">
        <p14:creationId xmlns:p14="http://schemas.microsoft.com/office/powerpoint/2010/main" val="16963735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Venue/Forum Selection Clause</a:t>
            </a:r>
            <a:endParaRPr lang="en-US" dirty="0"/>
          </a:p>
        </p:txBody>
      </p:sp>
      <p:sp>
        <p:nvSpPr>
          <p:cNvPr id="3" name="Content Placeholder 2"/>
          <p:cNvSpPr>
            <a:spLocks noGrp="1"/>
          </p:cNvSpPr>
          <p:nvPr>
            <p:ph idx="1"/>
          </p:nvPr>
        </p:nvSpPr>
        <p:spPr/>
        <p:txBody>
          <a:bodyPr/>
          <a:lstStyle/>
          <a:p>
            <a:r>
              <a:rPr lang="en-US" dirty="0" smtClean="0"/>
              <a:t>This type of clause allows the institution to implement a much more efficient litigation strategy, and it often provides the institution with a more friendly forum to litigate these matters.</a:t>
            </a:r>
            <a:endParaRPr lang="en-US" dirty="0"/>
          </a:p>
        </p:txBody>
      </p:sp>
    </p:spTree>
    <p:extLst>
      <p:ext uri="{BB962C8B-B14F-4D97-AF65-F5344CB8AC3E}">
        <p14:creationId xmlns:p14="http://schemas.microsoft.com/office/powerpoint/2010/main" val="28309108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of Law Provision</a:t>
            </a:r>
            <a:endParaRPr lang="en-US" dirty="0"/>
          </a:p>
        </p:txBody>
      </p:sp>
      <p:sp>
        <p:nvSpPr>
          <p:cNvPr id="3" name="Content Placeholder 2"/>
          <p:cNvSpPr>
            <a:spLocks noGrp="1"/>
          </p:cNvSpPr>
          <p:nvPr>
            <p:ph idx="1"/>
          </p:nvPr>
        </p:nvSpPr>
        <p:spPr/>
        <p:txBody>
          <a:bodyPr/>
          <a:lstStyle/>
          <a:p>
            <a:r>
              <a:rPr lang="en-US" dirty="0" smtClean="0"/>
              <a:t>Often, this is a simple provision that states the agreement will be governed by laws of the state of X.  I would caution a school in using such a provision if the laws of that school’s state are not favorable (see S.C. re: garnishment for example).</a:t>
            </a:r>
          </a:p>
          <a:p>
            <a:r>
              <a:rPr lang="en-US" dirty="0" smtClean="0"/>
              <a:t>Also, there are important statute of limitation considerations with this type of provision.</a:t>
            </a:r>
            <a:endParaRPr lang="en-US" dirty="0"/>
          </a:p>
        </p:txBody>
      </p:sp>
    </p:spTree>
    <p:extLst>
      <p:ext uri="{BB962C8B-B14F-4D97-AF65-F5344CB8AC3E}">
        <p14:creationId xmlns:p14="http://schemas.microsoft.com/office/powerpoint/2010/main" val="37872341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Truth in Lending Act (TILA)	</a:t>
            </a:r>
            <a:endParaRPr lang="en-US" dirty="0"/>
          </a:p>
        </p:txBody>
      </p:sp>
      <p:sp>
        <p:nvSpPr>
          <p:cNvPr id="3" name="Content Placeholder 2"/>
          <p:cNvSpPr>
            <a:spLocks noGrp="1"/>
          </p:cNvSpPr>
          <p:nvPr>
            <p:ph idx="1"/>
          </p:nvPr>
        </p:nvSpPr>
        <p:spPr/>
        <p:txBody>
          <a:bodyPr>
            <a:normAutofit/>
          </a:bodyPr>
          <a:lstStyle/>
          <a:p>
            <a:r>
              <a:rPr lang="en-US" dirty="0" smtClean="0"/>
              <a:t>We would need a significant amount of time to cover the implications of TILA when creating student agreements.  It is critical that any agreement whereby the school is attempting to create a loan be reviewed for compliance with TILA and specifically TILA’s disclosure requirements.</a:t>
            </a:r>
          </a:p>
          <a:p>
            <a:r>
              <a:rPr lang="en-US" dirty="0" smtClean="0"/>
              <a:t>TILA is meant to provide consumers certain disclosures at the time a consumer enters certain loan or consumer credit agreement.</a:t>
            </a:r>
            <a:endParaRPr lang="en-US" dirty="0"/>
          </a:p>
        </p:txBody>
      </p:sp>
    </p:spTree>
    <p:extLst>
      <p:ext uri="{BB962C8B-B14F-4D97-AF65-F5344CB8AC3E}">
        <p14:creationId xmlns:p14="http://schemas.microsoft.com/office/powerpoint/2010/main" val="10799379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Truth in Lending Act (TILA)	</a:t>
            </a:r>
          </a:p>
        </p:txBody>
      </p:sp>
      <p:sp>
        <p:nvSpPr>
          <p:cNvPr id="3" name="Content Placeholder 2"/>
          <p:cNvSpPr>
            <a:spLocks noGrp="1"/>
          </p:cNvSpPr>
          <p:nvPr>
            <p:ph idx="1"/>
          </p:nvPr>
        </p:nvSpPr>
        <p:spPr/>
        <p:txBody>
          <a:bodyPr/>
          <a:lstStyle/>
          <a:p>
            <a:r>
              <a:rPr lang="en-US" dirty="0" smtClean="0"/>
              <a:t>Indiana’s website contains user friendly TILA disclosure examples.  </a:t>
            </a:r>
            <a:r>
              <a:rPr lang="en-US" dirty="0"/>
              <a:t>See </a:t>
            </a:r>
            <a:r>
              <a:rPr lang="en-US" dirty="0">
                <a:hlinkClick r:id="rId2"/>
              </a:rPr>
              <a:t>http://www.in.gov/dfi/2583.</a:t>
            </a:r>
            <a:r>
              <a:rPr lang="en-US" dirty="0" smtClean="0">
                <a:hlinkClick r:id="rId2"/>
              </a:rPr>
              <a:t>htm</a:t>
            </a:r>
            <a:endParaRPr lang="en-US" dirty="0" smtClean="0"/>
          </a:p>
          <a:p>
            <a:endParaRPr lang="en-US" dirty="0"/>
          </a:p>
          <a:p>
            <a:r>
              <a:rPr lang="en-US" dirty="0" smtClean="0"/>
              <a:t>The exceptions for private education loans can be found at 12 C.F.R. § 226.3(b)(1)(i)(B) and 12 C.F.R. § 226.46(b)(5).</a:t>
            </a:r>
            <a:endParaRPr lang="en-US" dirty="0"/>
          </a:p>
        </p:txBody>
      </p:sp>
    </p:spTree>
    <p:extLst>
      <p:ext uri="{BB962C8B-B14F-4D97-AF65-F5344CB8AC3E}">
        <p14:creationId xmlns:p14="http://schemas.microsoft.com/office/powerpoint/2010/main" val="28239315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Truth in Lending Act (TILA)	</a:t>
            </a:r>
          </a:p>
        </p:txBody>
      </p:sp>
      <p:sp>
        <p:nvSpPr>
          <p:cNvPr id="3" name="Content Placeholder 2"/>
          <p:cNvSpPr>
            <a:spLocks noGrp="1"/>
          </p:cNvSpPr>
          <p:nvPr>
            <p:ph idx="1"/>
          </p:nvPr>
        </p:nvSpPr>
        <p:spPr/>
        <p:txBody>
          <a:bodyPr/>
          <a:lstStyle/>
          <a:p>
            <a:r>
              <a:rPr lang="en-US" dirty="0" smtClean="0"/>
              <a:t>Link regarding private student loans:</a:t>
            </a:r>
          </a:p>
          <a:p>
            <a:endParaRPr lang="en-US" dirty="0"/>
          </a:p>
          <a:p>
            <a:pPr lvl="1"/>
            <a:r>
              <a:rPr lang="en-US" dirty="0">
                <a:hlinkClick r:id="rId2"/>
              </a:rPr>
              <a:t>http://www.law.cornell.edu/cfr/text/12/226/</a:t>
            </a:r>
            <a:r>
              <a:rPr lang="en-US" dirty="0" smtClean="0">
                <a:hlinkClick r:id="rId2"/>
              </a:rPr>
              <a:t>3</a:t>
            </a:r>
            <a:endParaRPr lang="en-US" dirty="0" smtClean="0"/>
          </a:p>
          <a:p>
            <a:pPr lvl="1"/>
            <a:endParaRPr lang="en-US" dirty="0"/>
          </a:p>
          <a:p>
            <a:pPr lvl="1"/>
            <a:r>
              <a:rPr lang="en-US" dirty="0" smtClean="0"/>
              <a:t>This link also contains a link following the term private education loan to § 226.46(b)(5).</a:t>
            </a:r>
            <a:endParaRPr lang="en-US" dirty="0"/>
          </a:p>
          <a:p>
            <a:pPr marL="411480" lvl="1" indent="0">
              <a:buNone/>
            </a:pPr>
            <a:endParaRPr lang="en-US" dirty="0" smtClean="0"/>
          </a:p>
        </p:txBody>
      </p:sp>
    </p:spTree>
    <p:extLst>
      <p:ext uri="{BB962C8B-B14F-4D97-AF65-F5344CB8AC3E}">
        <p14:creationId xmlns:p14="http://schemas.microsoft.com/office/powerpoint/2010/main" val="13793346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Signatures</a:t>
            </a:r>
            <a:endParaRPr lang="en-US" dirty="0"/>
          </a:p>
        </p:txBody>
      </p:sp>
      <p:sp>
        <p:nvSpPr>
          <p:cNvPr id="3" name="Content Placeholder 2"/>
          <p:cNvSpPr>
            <a:spLocks noGrp="1"/>
          </p:cNvSpPr>
          <p:nvPr>
            <p:ph idx="1"/>
          </p:nvPr>
        </p:nvSpPr>
        <p:spPr>
          <a:xfrm>
            <a:off x="900112" y="2165133"/>
            <a:ext cx="7345363" cy="3931920"/>
          </a:xfrm>
        </p:spPr>
        <p:txBody>
          <a:bodyPr/>
          <a:lstStyle/>
          <a:p>
            <a:r>
              <a:rPr lang="en-US" dirty="0" smtClean="0"/>
              <a:t>The E-Sign Act</a:t>
            </a:r>
            <a:endParaRPr lang="en-US" dirty="0"/>
          </a:p>
          <a:p>
            <a:r>
              <a:rPr lang="en-US" dirty="0" smtClean="0"/>
              <a:t>The Uniform Electronic Transaction Act (UETA)</a:t>
            </a:r>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3136900" y="3528329"/>
            <a:ext cx="2571750" cy="2571750"/>
          </a:xfrm>
          <a:prstGeom prst="rect">
            <a:avLst/>
          </a:prstGeom>
        </p:spPr>
      </p:pic>
    </p:spTree>
    <p:extLst>
      <p:ext uri="{BB962C8B-B14F-4D97-AF65-F5344CB8AC3E}">
        <p14:creationId xmlns:p14="http://schemas.microsoft.com/office/powerpoint/2010/main" val="19450765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E-Sign Act</a:t>
            </a:r>
            <a:endParaRPr lang="en-US" dirty="0"/>
          </a:p>
        </p:txBody>
      </p:sp>
      <p:pic>
        <p:nvPicPr>
          <p:cNvPr id="4" name="Picture 3" descr="Screen shot 2013-03-10 at 7.02.25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92300" y="2070099"/>
            <a:ext cx="5215992" cy="4016469"/>
          </a:xfrm>
          <a:prstGeom prst="rect">
            <a:avLst/>
          </a:prstGeom>
        </p:spPr>
      </p:pic>
    </p:spTree>
    <p:extLst>
      <p:ext uri="{BB962C8B-B14F-4D97-AF65-F5344CB8AC3E}">
        <p14:creationId xmlns:p14="http://schemas.microsoft.com/office/powerpoint/2010/main" val="15996256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of Information Clause</a:t>
            </a:r>
            <a:endParaRPr lang="en-US" dirty="0"/>
          </a:p>
        </p:txBody>
      </p:sp>
      <p:sp>
        <p:nvSpPr>
          <p:cNvPr id="3" name="Content Placeholder 2"/>
          <p:cNvSpPr>
            <a:spLocks noGrp="1"/>
          </p:cNvSpPr>
          <p:nvPr>
            <p:ph sz="half" idx="1"/>
          </p:nvPr>
        </p:nvSpPr>
        <p:spPr>
          <a:xfrm>
            <a:off x="900110" y="2147888"/>
            <a:ext cx="3766483" cy="3927475"/>
          </a:xfrm>
        </p:spPr>
        <p:txBody>
          <a:bodyPr>
            <a:normAutofit fontScale="85000" lnSpcReduction="20000"/>
          </a:bodyPr>
          <a:lstStyle/>
          <a:p>
            <a:r>
              <a:rPr lang="en-US" sz="2800" dirty="0" smtClean="0"/>
              <a:t>I would encourage the addition of a contractual provision that expressly places the burden of keeping contact information current on the student.  This is the type of thing that seems reasonable, but is better if the contract specifically identifies who has the burden.</a:t>
            </a:r>
          </a:p>
          <a:p>
            <a:pPr marL="0" indent="0">
              <a:buNone/>
            </a:pPr>
            <a:endParaRPr lang="en-US" sz="2800" dirty="0"/>
          </a:p>
          <a:p>
            <a:pPr marL="0" indent="0">
              <a:buNone/>
            </a:pPr>
            <a:endParaRPr lang="en-US" sz="2800" dirty="0"/>
          </a:p>
        </p:txBody>
      </p:sp>
      <p:pic>
        <p:nvPicPr>
          <p:cNvPr id="4" name="Picture 3"/>
          <p:cNvPicPr>
            <a:picLocks noChangeAspect="1"/>
          </p:cNvPicPr>
          <p:nvPr/>
        </p:nvPicPr>
        <p:blipFill>
          <a:blip r:embed="rId2"/>
          <a:stretch>
            <a:fillRect/>
          </a:stretch>
        </p:blipFill>
        <p:spPr>
          <a:xfrm>
            <a:off x="5517492" y="2807866"/>
            <a:ext cx="2180167" cy="2180167"/>
          </a:xfrm>
          <a:prstGeom prst="rect">
            <a:avLst/>
          </a:prstGeom>
        </p:spPr>
      </p:pic>
    </p:spTree>
    <p:extLst>
      <p:ext uri="{BB962C8B-B14F-4D97-AF65-F5344CB8AC3E}">
        <p14:creationId xmlns:p14="http://schemas.microsoft.com/office/powerpoint/2010/main" val="280041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normAutofit/>
          </a:bodyPr>
          <a:lstStyle/>
          <a:p>
            <a:pPr eaLnBrk="1" hangingPunct="1"/>
            <a:r>
              <a:rPr lang="en-US" dirty="0">
                <a:latin typeface="Tahoma" charset="0"/>
              </a:rPr>
              <a:t>TCPA</a:t>
            </a:r>
          </a:p>
        </p:txBody>
      </p:sp>
      <p:pic>
        <p:nvPicPr>
          <p:cNvPr id="8196" name="Picture 5" descr="MC900383830[1]"/>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278909" y="2665328"/>
            <a:ext cx="2429839" cy="2389184"/>
          </a:xfrm>
        </p:spPr>
      </p:pic>
      <p:sp>
        <p:nvSpPr>
          <p:cNvPr id="8195" name="Rectangle 3"/>
          <p:cNvSpPr>
            <a:spLocks noGrp="1" noRot="1" noChangeArrowheads="1"/>
          </p:cNvSpPr>
          <p:nvPr>
            <p:ph sz="half" idx="2"/>
          </p:nvPr>
        </p:nvSpPr>
        <p:spPr>
          <a:xfrm>
            <a:off x="4640693" y="1822003"/>
            <a:ext cx="4293712" cy="4491355"/>
          </a:xfrm>
        </p:spPr>
        <p:txBody>
          <a:bodyPr>
            <a:noAutofit/>
          </a:bodyPr>
          <a:lstStyle/>
          <a:p>
            <a:pPr eaLnBrk="1" hangingPunct="1"/>
            <a:r>
              <a:rPr lang="en-US" sz="1600" dirty="0">
                <a:latin typeface="Tahoma" charset="0"/>
              </a:rPr>
              <a:t>Per violation liability;</a:t>
            </a:r>
          </a:p>
          <a:p>
            <a:pPr eaLnBrk="1" hangingPunct="1"/>
            <a:r>
              <a:rPr lang="en-US" sz="1600" dirty="0">
                <a:latin typeface="Tahoma" charset="0"/>
              </a:rPr>
              <a:t>No class cap;</a:t>
            </a:r>
          </a:p>
          <a:p>
            <a:pPr eaLnBrk="1" hangingPunct="1"/>
            <a:r>
              <a:rPr lang="en-US" sz="1600" dirty="0">
                <a:latin typeface="Tahoma" charset="0"/>
              </a:rPr>
              <a:t>Defense strategies:</a:t>
            </a:r>
          </a:p>
          <a:p>
            <a:pPr lvl="1" eaLnBrk="1" hangingPunct="1"/>
            <a:r>
              <a:rPr lang="en-US" sz="1400" dirty="0">
                <a:latin typeface="Tahoma" charset="0"/>
              </a:rPr>
              <a:t>Land-line;</a:t>
            </a:r>
          </a:p>
          <a:p>
            <a:pPr lvl="1" eaLnBrk="1" hangingPunct="1"/>
            <a:r>
              <a:rPr lang="en-US" sz="1400" dirty="0">
                <a:latin typeface="Tahoma" charset="0"/>
              </a:rPr>
              <a:t>Definition of dialer;</a:t>
            </a:r>
          </a:p>
          <a:p>
            <a:pPr lvl="1" eaLnBrk="1" hangingPunct="1"/>
            <a:r>
              <a:rPr lang="en-US" sz="1400" dirty="0">
                <a:latin typeface="Tahoma" charset="0"/>
              </a:rPr>
              <a:t>Legislative fix; </a:t>
            </a:r>
          </a:p>
          <a:p>
            <a:pPr lvl="1" eaLnBrk="1" hangingPunct="1"/>
            <a:r>
              <a:rPr lang="en-US" sz="1400" dirty="0">
                <a:latin typeface="Tahoma" charset="0"/>
              </a:rPr>
              <a:t>Scrubbing</a:t>
            </a:r>
            <a:r>
              <a:rPr lang="en-US" sz="1400" dirty="0" smtClean="0">
                <a:latin typeface="Tahoma" charset="0"/>
              </a:rPr>
              <a:t>;</a:t>
            </a:r>
          </a:p>
          <a:p>
            <a:pPr lvl="1" eaLnBrk="1" hangingPunct="1"/>
            <a:r>
              <a:rPr lang="en-US" sz="1400" dirty="0" smtClean="0">
                <a:latin typeface="Tahoma" charset="0"/>
              </a:rPr>
              <a:t>Motion to Stay (pending FCC);</a:t>
            </a:r>
            <a:endParaRPr lang="en-US" sz="1400" dirty="0">
              <a:latin typeface="Tahoma" charset="0"/>
            </a:endParaRPr>
          </a:p>
          <a:p>
            <a:pPr lvl="1" eaLnBrk="1" hangingPunct="1"/>
            <a:r>
              <a:rPr lang="en-US" sz="1400" dirty="0">
                <a:latin typeface="Tahoma" charset="0"/>
              </a:rPr>
              <a:t>Etc..</a:t>
            </a:r>
          </a:p>
          <a:p>
            <a:pPr eaLnBrk="1" hangingPunct="1"/>
            <a:r>
              <a:rPr lang="en-US" sz="1600" dirty="0">
                <a:latin typeface="Tahoma" charset="0"/>
              </a:rPr>
              <a:t>Insurance issues;</a:t>
            </a:r>
          </a:p>
          <a:p>
            <a:pPr eaLnBrk="1" hangingPunct="1"/>
            <a:r>
              <a:rPr lang="en-US" sz="1600" dirty="0">
                <a:latin typeface="Tahoma" charset="0"/>
              </a:rPr>
              <a:t>CONSENT – your </a:t>
            </a:r>
            <a:r>
              <a:rPr lang="en-US" sz="1600" dirty="0" smtClean="0">
                <a:latin typeface="Tahoma" charset="0"/>
              </a:rPr>
              <a:t>help</a:t>
            </a:r>
            <a:r>
              <a:rPr lang="en-US" sz="1400" dirty="0">
                <a:latin typeface="Tahoma" charset="0"/>
              </a:rPr>
              <a:t> </a:t>
            </a:r>
            <a:r>
              <a:rPr lang="en-US" sz="1400" dirty="0" smtClean="0">
                <a:latin typeface="Tahoma" charset="0"/>
              </a:rPr>
              <a:t>(we will discuss language in the next presentation)</a:t>
            </a:r>
            <a:endParaRPr lang="en-US" sz="1600" dirty="0">
              <a:latin typeface="Tahoma" charset="0"/>
            </a:endParaRPr>
          </a:p>
        </p:txBody>
      </p:sp>
    </p:spTree>
    <p:extLst>
      <p:ext uri="{BB962C8B-B14F-4D97-AF65-F5344CB8AC3E}">
        <p14:creationId xmlns:p14="http://schemas.microsoft.com/office/powerpoint/2010/main" val="1511349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Arbitration Clause	</a:t>
            </a:r>
            <a:endParaRPr lang="en-US" dirty="0"/>
          </a:p>
        </p:txBody>
      </p:sp>
      <p:sp>
        <p:nvSpPr>
          <p:cNvPr id="3" name="Content Placeholder 2"/>
          <p:cNvSpPr>
            <a:spLocks noGrp="1"/>
          </p:cNvSpPr>
          <p:nvPr>
            <p:ph idx="1"/>
          </p:nvPr>
        </p:nvSpPr>
        <p:spPr/>
        <p:txBody>
          <a:bodyPr/>
          <a:lstStyle/>
          <a:p>
            <a:r>
              <a:rPr lang="en-US" dirty="0" smtClean="0"/>
              <a:t>PRO - An arbitration clause can be extremely helpful when trying to avoid class action litigation and/or keep litigation confidential. </a:t>
            </a:r>
          </a:p>
          <a:p>
            <a:endParaRPr lang="en-US" dirty="0" smtClean="0"/>
          </a:p>
          <a:p>
            <a:r>
              <a:rPr lang="en-US" dirty="0" smtClean="0"/>
              <a:t>CON – If you bring an action to recover outstanding debt, then the consumer can force arbitration.  If you do not litigate against consumers, this is not much of a problem.</a:t>
            </a:r>
            <a:endParaRPr lang="en-US" dirty="0"/>
          </a:p>
        </p:txBody>
      </p:sp>
    </p:spTree>
    <p:extLst>
      <p:ext uri="{BB962C8B-B14F-4D97-AF65-F5344CB8AC3E}">
        <p14:creationId xmlns:p14="http://schemas.microsoft.com/office/powerpoint/2010/main" val="1028177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Merger  Clause</a:t>
            </a:r>
            <a:endParaRPr lang="en-US" dirty="0"/>
          </a:p>
        </p:txBody>
      </p:sp>
      <p:sp>
        <p:nvSpPr>
          <p:cNvPr id="3" name="Content Placeholder 2"/>
          <p:cNvSpPr>
            <a:spLocks noGrp="1"/>
          </p:cNvSpPr>
          <p:nvPr>
            <p:ph idx="1"/>
          </p:nvPr>
        </p:nvSpPr>
        <p:spPr/>
        <p:txBody>
          <a:bodyPr/>
          <a:lstStyle/>
          <a:p>
            <a:r>
              <a:rPr lang="en-US" dirty="0" smtClean="0"/>
              <a:t>This is an important provision to understand and properly utilize.</a:t>
            </a:r>
          </a:p>
          <a:p>
            <a:pPr marL="0" indent="0">
              <a:buNone/>
            </a:pPr>
            <a:endParaRPr lang="en-US" dirty="0" smtClean="0"/>
          </a:p>
          <a:p>
            <a:r>
              <a:rPr lang="en-US" dirty="0" smtClean="0"/>
              <a:t>The use of a merger clause is highly dependent upon how you are set up to have students enter into an agreement with the school.</a:t>
            </a:r>
            <a:endParaRPr lang="en-US" dirty="0"/>
          </a:p>
        </p:txBody>
      </p:sp>
    </p:spTree>
    <p:extLst>
      <p:ext uri="{BB962C8B-B14F-4D97-AF65-F5344CB8AC3E}">
        <p14:creationId xmlns:p14="http://schemas.microsoft.com/office/powerpoint/2010/main" val="5510053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Include your vendors, affiliates, etc… in your contract language</a:t>
            </a:r>
            <a:endParaRPr lang="en-US" sz="4000" dirty="0"/>
          </a:p>
        </p:txBody>
      </p:sp>
      <p:sp>
        <p:nvSpPr>
          <p:cNvPr id="3" name="Content Placeholder 2"/>
          <p:cNvSpPr>
            <a:spLocks noGrp="1"/>
          </p:cNvSpPr>
          <p:nvPr>
            <p:ph idx="1"/>
          </p:nvPr>
        </p:nvSpPr>
        <p:spPr/>
        <p:txBody>
          <a:bodyPr/>
          <a:lstStyle/>
          <a:p>
            <a:r>
              <a:rPr lang="en-US" dirty="0" smtClean="0"/>
              <a:t>In the definition section or in the body of applicable provisions you should make sure to include your vendors, affiliates, or anyone else working on your behalf.  </a:t>
            </a:r>
            <a:endParaRPr lang="en-US" dirty="0"/>
          </a:p>
          <a:p>
            <a:r>
              <a:rPr lang="en-US" dirty="0" smtClean="0"/>
              <a:t>If the contract is specifically limited to the school, then very well drafted provisions may leave your vendor partners exposed to unnecessary liabilities.</a:t>
            </a:r>
            <a:endParaRPr lang="en-US" dirty="0"/>
          </a:p>
        </p:txBody>
      </p:sp>
    </p:spTree>
    <p:extLst>
      <p:ext uri="{BB962C8B-B14F-4D97-AF65-F5344CB8AC3E}">
        <p14:creationId xmlns:p14="http://schemas.microsoft.com/office/powerpoint/2010/main" val="37207927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of Claim Forms</a:t>
            </a:r>
            <a:endParaRPr lang="en-US" dirty="0"/>
          </a:p>
        </p:txBody>
      </p:sp>
      <p:sp>
        <p:nvSpPr>
          <p:cNvPr id="3" name="Content Placeholder 2"/>
          <p:cNvSpPr>
            <a:spLocks noGrp="1"/>
          </p:cNvSpPr>
          <p:nvPr>
            <p:ph idx="1"/>
          </p:nvPr>
        </p:nvSpPr>
        <p:spPr/>
        <p:txBody>
          <a:bodyPr>
            <a:normAutofit lnSpcReduction="10000"/>
          </a:bodyPr>
          <a:lstStyle/>
          <a:p>
            <a:r>
              <a:rPr lang="en-US" dirty="0" smtClean="0"/>
              <a:t>The form can </a:t>
            </a:r>
            <a:r>
              <a:rPr lang="en-US" dirty="0"/>
              <a:t>be found at: </a:t>
            </a:r>
            <a:r>
              <a:rPr lang="en-US" dirty="0">
                <a:hlinkClick r:id="rId2"/>
              </a:rPr>
              <a:t>http://www.uscourts.gov/uscourts/RulesAndPolicies/rules/BK_Forms_Current/B_010.</a:t>
            </a:r>
            <a:r>
              <a:rPr lang="en-US" dirty="0" smtClean="0">
                <a:hlinkClick r:id="rId2"/>
              </a:rPr>
              <a:t>pdf</a:t>
            </a:r>
            <a:endParaRPr lang="en-US" dirty="0" smtClean="0"/>
          </a:p>
          <a:p>
            <a:endParaRPr lang="en-US" dirty="0"/>
          </a:p>
          <a:p>
            <a:r>
              <a:rPr lang="en-US" dirty="0" smtClean="0"/>
              <a:t>Why file a proof of claim?  </a:t>
            </a:r>
          </a:p>
          <a:p>
            <a:pPr marL="0" indent="0">
              <a:buNone/>
            </a:pPr>
            <a:endParaRPr lang="en-US" dirty="0" smtClean="0"/>
          </a:p>
          <a:p>
            <a:r>
              <a:rPr lang="en-US" dirty="0" smtClean="0"/>
              <a:t>Does this influence the student’s effort to receive a discharge?</a:t>
            </a:r>
            <a:endParaRPr lang="en-US" dirty="0"/>
          </a:p>
        </p:txBody>
      </p:sp>
    </p:spTree>
    <p:extLst>
      <p:ext uri="{BB962C8B-B14F-4D97-AF65-F5344CB8AC3E}">
        <p14:creationId xmlns:p14="http://schemas.microsoft.com/office/powerpoint/2010/main" val="20762502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1"/>
            <a:ext cx="8229600" cy="1206500"/>
          </a:xfrm>
        </p:spPr>
        <p:txBody>
          <a:bodyPr>
            <a:noAutofit/>
          </a:bodyPr>
          <a:lstStyle/>
          <a:p>
            <a:r>
              <a:rPr lang="en-US" sz="4400" dirty="0" smtClean="0"/>
              <a:t>Is the Agreement a </a:t>
            </a:r>
            <a:br>
              <a:rPr lang="en-US" sz="4400" dirty="0" smtClean="0"/>
            </a:br>
            <a:r>
              <a:rPr lang="en-US" sz="4400" dirty="0" smtClean="0"/>
              <a:t>“Student Loan”</a:t>
            </a:r>
            <a:endParaRPr lang="en-US" sz="4400" dirty="0"/>
          </a:p>
        </p:txBody>
      </p:sp>
      <p:sp>
        <p:nvSpPr>
          <p:cNvPr id="3" name="Content Placeholder 2"/>
          <p:cNvSpPr>
            <a:spLocks noGrp="1"/>
          </p:cNvSpPr>
          <p:nvPr>
            <p:ph idx="1"/>
          </p:nvPr>
        </p:nvSpPr>
        <p:spPr/>
        <p:txBody>
          <a:bodyPr/>
          <a:lstStyle/>
          <a:p>
            <a:r>
              <a:rPr lang="en-US" dirty="0" smtClean="0"/>
              <a:t>Whether or not your institution’s agreement will be protected by Section 523(a)(8) of the bankruptcy code will be based upon the case law.</a:t>
            </a:r>
          </a:p>
          <a:p>
            <a:pPr marL="0" indent="0">
              <a:buNone/>
            </a:pPr>
            <a:endParaRPr lang="en-US" dirty="0" smtClean="0"/>
          </a:p>
          <a:p>
            <a:r>
              <a:rPr lang="en-US" dirty="0" smtClean="0"/>
              <a:t>I think it can be helpful to have language that courts have recognized creates a Section 523(a)(8) “student loan.”</a:t>
            </a:r>
            <a:endParaRPr lang="en-US" dirty="0"/>
          </a:p>
        </p:txBody>
      </p:sp>
    </p:spTree>
    <p:extLst>
      <p:ext uri="{BB962C8B-B14F-4D97-AF65-F5344CB8AC3E}">
        <p14:creationId xmlns:p14="http://schemas.microsoft.com/office/powerpoint/2010/main" val="22848520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Loan”</a:t>
            </a:r>
            <a:endParaRPr lang="en-US" dirty="0"/>
          </a:p>
        </p:txBody>
      </p:sp>
      <p:sp>
        <p:nvSpPr>
          <p:cNvPr id="3" name="Content Placeholder 2"/>
          <p:cNvSpPr>
            <a:spLocks noGrp="1"/>
          </p:cNvSpPr>
          <p:nvPr>
            <p:ph idx="1"/>
          </p:nvPr>
        </p:nvSpPr>
        <p:spPr/>
        <p:txBody>
          <a:bodyPr>
            <a:normAutofit/>
          </a:bodyPr>
          <a:lstStyle/>
          <a:p>
            <a:r>
              <a:rPr lang="en-US" dirty="0" smtClean="0"/>
              <a:t>“This agreement is entered into contemporaneously with or prior to ABC University providing educational services.  I understand and agree that ABC University is providing me educational services and that ABC University is deferring some or all of the payment due for those services.  Therefore, I understand and agree the resulting debt is a student loan as that term is used and defined in 11 U.S.C. § 523(a)(8)</a:t>
            </a:r>
            <a:r>
              <a:rPr lang="en-US" dirty="0"/>
              <a:t> </a:t>
            </a:r>
            <a:r>
              <a:rPr lang="en-US" dirty="0" smtClean="0"/>
              <a:t>of the United States Bankruptcy Code.”</a:t>
            </a:r>
            <a:endParaRPr lang="en-US" dirty="0"/>
          </a:p>
        </p:txBody>
      </p:sp>
    </p:spTree>
    <p:extLst>
      <p:ext uri="{BB962C8B-B14F-4D97-AF65-F5344CB8AC3E}">
        <p14:creationId xmlns:p14="http://schemas.microsoft.com/office/powerpoint/2010/main" val="22393640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descr="Question.jpg"/>
          <p:cNvPicPr>
            <a:picLocks noGrp="1" noChangeAspect="1"/>
          </p:cNvPicPr>
          <p:nvPr>
            <p:ph idx="1"/>
          </p:nvPr>
        </p:nvPicPr>
        <p:blipFill>
          <a:blip r:embed="rId2">
            <a:extLst>
              <a:ext uri="{28A0092B-C50C-407E-A947-70E740481C1C}">
                <a14:useLocalDpi xmlns:a14="http://schemas.microsoft.com/office/drawing/2010/main" val="0"/>
              </a:ext>
            </a:extLst>
          </a:blip>
          <a:srcRect l="-66759" r="-66759"/>
          <a:stretch>
            <a:fillRect/>
          </a:stretch>
        </p:blipFill>
        <p:spPr/>
      </p:pic>
    </p:spTree>
    <p:extLst>
      <p:ext uri="{BB962C8B-B14F-4D97-AF65-F5344CB8AC3E}">
        <p14:creationId xmlns:p14="http://schemas.microsoft.com/office/powerpoint/2010/main" val="12444931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attending this presentation</a:t>
            </a:r>
            <a:endParaRPr lang="en-US" dirty="0"/>
          </a:p>
        </p:txBody>
      </p:sp>
      <p:sp>
        <p:nvSpPr>
          <p:cNvPr id="5" name="Content Placeholder 4"/>
          <p:cNvSpPr>
            <a:spLocks noGrp="1"/>
          </p:cNvSpPr>
          <p:nvPr>
            <p:ph idx="1"/>
          </p:nvPr>
        </p:nvSpPr>
        <p:spPr/>
        <p:txBody>
          <a:bodyPr/>
          <a:lstStyle/>
          <a:p>
            <a:pPr marL="0" indent="0">
              <a:buNone/>
            </a:pPr>
            <a:r>
              <a:rPr lang="en-US" dirty="0" smtClean="0"/>
              <a:t>I hope that you have a stronger understanding of the current legal issues facing creditors and your partnering collection agencies.</a:t>
            </a:r>
          </a:p>
          <a:p>
            <a:pPr marL="0" indent="0">
              <a:lnSpc>
                <a:spcPct val="60000"/>
              </a:lnSpc>
              <a:buNone/>
            </a:pPr>
            <a:r>
              <a:rPr lang="en-US" dirty="0" smtClean="0"/>
              <a:t>Chad V. Echols</a:t>
            </a:r>
            <a:endParaRPr lang="en-US" dirty="0"/>
          </a:p>
          <a:p>
            <a:pPr marL="0" indent="0">
              <a:lnSpc>
                <a:spcPct val="60000"/>
              </a:lnSpc>
              <a:buNone/>
            </a:pPr>
            <a:r>
              <a:rPr lang="en-US" dirty="0" smtClean="0"/>
              <a:t>The Echols Firm, LLC</a:t>
            </a:r>
          </a:p>
          <a:p>
            <a:pPr marL="0" indent="0">
              <a:lnSpc>
                <a:spcPct val="60000"/>
              </a:lnSpc>
              <a:buNone/>
            </a:pPr>
            <a:r>
              <a:rPr lang="en-US" dirty="0" smtClean="0">
                <a:hlinkClick r:id="rId2"/>
              </a:rPr>
              <a:t>chad.echols@theecholsfirm.com</a:t>
            </a:r>
            <a:endParaRPr lang="en-US" dirty="0" smtClean="0"/>
          </a:p>
          <a:p>
            <a:pPr marL="0" indent="0">
              <a:lnSpc>
                <a:spcPct val="60000"/>
              </a:lnSpc>
              <a:buNone/>
            </a:pPr>
            <a:r>
              <a:rPr lang="en-US" dirty="0" smtClean="0"/>
              <a:t>803.329.8970</a:t>
            </a:r>
            <a:endParaRPr lang="en-US" dirty="0"/>
          </a:p>
        </p:txBody>
      </p:sp>
      <p:pic>
        <p:nvPicPr>
          <p:cNvPr id="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28862" y="3377405"/>
            <a:ext cx="2417763"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33769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FDCPA vs. TCPA</a:t>
            </a:r>
            <a:endParaRPr lang="en-US" dirty="0"/>
          </a:p>
        </p:txBody>
      </p:sp>
      <p:sp>
        <p:nvSpPr>
          <p:cNvPr id="8" name="Content Placeholder 7"/>
          <p:cNvSpPr>
            <a:spLocks noGrp="1"/>
          </p:cNvSpPr>
          <p:nvPr>
            <p:ph sz="half" idx="1"/>
          </p:nvPr>
        </p:nvSpPr>
        <p:spPr/>
        <p:txBody>
          <a:bodyPr/>
          <a:lstStyle/>
          <a:p>
            <a:r>
              <a:rPr lang="en-US" dirty="0" smtClean="0"/>
              <a:t>The FDCPA may equal death by a thousand cuts!</a:t>
            </a:r>
          </a:p>
          <a:p>
            <a:r>
              <a:rPr lang="en-US" dirty="0" smtClean="0"/>
              <a:t>While the TCPA may =</a:t>
            </a:r>
            <a:endParaRPr lang="en-US" dirty="0"/>
          </a:p>
        </p:txBody>
      </p:sp>
      <p:sp>
        <p:nvSpPr>
          <p:cNvPr id="9" name="Content Placeholder 8"/>
          <p:cNvSpPr>
            <a:spLocks noGrp="1"/>
          </p:cNvSpPr>
          <p:nvPr>
            <p:ph sz="half" idx="2"/>
          </p:nvPr>
        </p:nvSpPr>
        <p:spPr/>
        <p:txBody>
          <a:bodyPr/>
          <a:lstStyle/>
          <a:p>
            <a:endParaRPr lang="en-US" dirty="0"/>
          </a:p>
          <a:p>
            <a:pPr marL="0" indent="0">
              <a:buNone/>
            </a:pPr>
            <a:endParaRPr lang="en-US" dirty="0"/>
          </a:p>
        </p:txBody>
      </p:sp>
      <p:pic>
        <p:nvPicPr>
          <p:cNvPr id="11" name="Picture 10" descr="Screen shot 2015-03-19 at 3.08.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271" y="1870514"/>
            <a:ext cx="4254500" cy="4368800"/>
          </a:xfrm>
          <a:prstGeom prst="rect">
            <a:avLst/>
          </a:prstGeom>
        </p:spPr>
      </p:pic>
    </p:spTree>
    <p:extLst>
      <p:ext uri="{BB962C8B-B14F-4D97-AF65-F5344CB8AC3E}">
        <p14:creationId xmlns:p14="http://schemas.microsoft.com/office/powerpoint/2010/main" val="3099354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normAutofit fontScale="90000"/>
          </a:bodyPr>
          <a:lstStyle/>
          <a:p>
            <a:r>
              <a:rPr lang="en-US" sz="3600" dirty="0">
                <a:latin typeface="Tahoma" charset="0"/>
              </a:rPr>
              <a:t>Collection Industry Litigation Statistics</a:t>
            </a:r>
            <a:br>
              <a:rPr lang="en-US" sz="3600" dirty="0">
                <a:latin typeface="Tahoma" charset="0"/>
              </a:rPr>
            </a:br>
            <a:r>
              <a:rPr lang="en-US" sz="1600" dirty="0" err="1" smtClean="0">
                <a:latin typeface="Tahoma" charset="0"/>
              </a:rPr>
              <a:t>dev.webrecon.com</a:t>
            </a:r>
            <a:r>
              <a:rPr lang="en-US" sz="1600" dirty="0">
                <a:latin typeface="Tahoma" charset="0"/>
              </a:rPr>
              <a:t>/debt-collection-litigation-cfpb-complaint-statistics-december-2014-and-year-in-review/</a:t>
            </a:r>
          </a:p>
        </p:txBody>
      </p:sp>
      <p:pic>
        <p:nvPicPr>
          <p:cNvPr id="3" name="Content Placeholder 2" descr="Screen shot 2015-03-19 at 3.11.53 PM.png"/>
          <p:cNvPicPr>
            <a:picLocks noGrp="1" noChangeAspect="1"/>
          </p:cNvPicPr>
          <p:nvPr>
            <p:ph idx="1"/>
          </p:nvPr>
        </p:nvPicPr>
        <p:blipFill>
          <a:blip r:embed="rId2">
            <a:extLst>
              <a:ext uri="{28A0092B-C50C-407E-A947-70E740481C1C}">
                <a14:useLocalDpi xmlns:a14="http://schemas.microsoft.com/office/drawing/2010/main" val="0"/>
              </a:ext>
            </a:extLst>
          </a:blip>
          <a:srcRect t="4786" b="4786"/>
          <a:stretch>
            <a:fillRect/>
          </a:stretch>
        </p:blipFill>
        <p:spPr/>
      </p:pic>
    </p:spTree>
    <p:extLst>
      <p:ext uri="{BB962C8B-B14F-4D97-AF65-F5344CB8AC3E}">
        <p14:creationId xmlns:p14="http://schemas.microsoft.com/office/powerpoint/2010/main" val="2109051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r>
              <a:rPr lang="en-US">
                <a:latin typeface="Tahoma" charset="0"/>
              </a:rPr>
              <a:t>FDCPA</a:t>
            </a:r>
          </a:p>
        </p:txBody>
      </p:sp>
      <p:sp>
        <p:nvSpPr>
          <p:cNvPr id="10243" name="Rectangle 3"/>
          <p:cNvSpPr>
            <a:spLocks noGrp="1" noRot="1" noChangeArrowheads="1"/>
          </p:cNvSpPr>
          <p:nvPr>
            <p:ph sz="half" idx="1"/>
          </p:nvPr>
        </p:nvSpPr>
        <p:spPr/>
        <p:txBody>
          <a:bodyPr>
            <a:normAutofit fontScale="77500" lnSpcReduction="20000"/>
          </a:bodyPr>
          <a:lstStyle/>
          <a:p>
            <a:pPr eaLnBrk="1" hangingPunct="1"/>
            <a:r>
              <a:rPr lang="en-US" sz="2800" dirty="0">
                <a:latin typeface="Tahoma" charset="0"/>
                <a:cs typeface="Arial" charset="0"/>
              </a:rPr>
              <a:t>Fair Debt Collection Practices Act, 15 U.S.C. § 1692, </a:t>
            </a:r>
            <a:r>
              <a:rPr lang="en-US" sz="2800" i="1" dirty="0">
                <a:latin typeface="Tahoma" charset="0"/>
                <a:cs typeface="Arial" charset="0"/>
              </a:rPr>
              <a:t>et seq.</a:t>
            </a:r>
          </a:p>
          <a:p>
            <a:pPr eaLnBrk="1" hangingPunct="1"/>
            <a:r>
              <a:rPr lang="en-US" sz="2800" i="1" dirty="0" err="1">
                <a:latin typeface="Tahoma" charset="0"/>
                <a:cs typeface="Arial" charset="0"/>
              </a:rPr>
              <a:t>Foti</a:t>
            </a:r>
            <a:r>
              <a:rPr lang="en-US" sz="2800" i="1" dirty="0">
                <a:latin typeface="Tahoma" charset="0"/>
                <a:cs typeface="Arial" charset="0"/>
              </a:rPr>
              <a:t> </a:t>
            </a:r>
            <a:r>
              <a:rPr lang="en-US" sz="2800" dirty="0" smtClean="0">
                <a:latin typeface="Tahoma" charset="0"/>
                <a:cs typeface="Arial" charset="0"/>
              </a:rPr>
              <a:t>cases – the problem with voicemails;</a:t>
            </a:r>
            <a:endParaRPr lang="en-US" sz="2800" dirty="0">
              <a:latin typeface="Tahoma" charset="0"/>
              <a:cs typeface="Arial" charset="0"/>
            </a:endParaRPr>
          </a:p>
          <a:p>
            <a:pPr eaLnBrk="1" hangingPunct="1"/>
            <a:r>
              <a:rPr lang="en-US" sz="2800" dirty="0">
                <a:latin typeface="Tahoma" charset="0"/>
                <a:cs typeface="Arial" charset="0"/>
              </a:rPr>
              <a:t>Call volume litigation;</a:t>
            </a:r>
          </a:p>
          <a:p>
            <a:pPr eaLnBrk="1" hangingPunct="1"/>
            <a:r>
              <a:rPr lang="en-US" sz="2800" i="1" dirty="0" smtClean="0">
                <a:latin typeface="Tahoma" charset="0"/>
                <a:cs typeface="Arial" charset="0"/>
              </a:rPr>
              <a:t>McMahon/Delgado</a:t>
            </a:r>
            <a:r>
              <a:rPr lang="en-US" sz="2800" dirty="0" smtClean="0">
                <a:latin typeface="Tahoma" charset="0"/>
                <a:cs typeface="Arial" charset="0"/>
              </a:rPr>
              <a:t>;</a:t>
            </a:r>
            <a:endParaRPr lang="en-US" sz="2800" dirty="0">
              <a:latin typeface="Tahoma" charset="0"/>
              <a:cs typeface="Arial" charset="0"/>
            </a:endParaRPr>
          </a:p>
          <a:p>
            <a:pPr eaLnBrk="1" hangingPunct="1"/>
            <a:r>
              <a:rPr lang="en-US" sz="2800" i="1" dirty="0" smtClean="0">
                <a:latin typeface="Tahoma" charset="0"/>
                <a:cs typeface="Arial" charset="0"/>
              </a:rPr>
              <a:t>Douglass v. Convergent</a:t>
            </a:r>
            <a:r>
              <a:rPr lang="en-US" sz="2800" dirty="0" smtClean="0">
                <a:latin typeface="Tahoma" charset="0"/>
                <a:cs typeface="Arial" charset="0"/>
              </a:rPr>
              <a:t>;</a:t>
            </a:r>
            <a:endParaRPr lang="en-US" sz="2800" dirty="0">
              <a:latin typeface="Tahoma" charset="0"/>
              <a:cs typeface="Arial" charset="0"/>
            </a:endParaRPr>
          </a:p>
          <a:p>
            <a:pPr eaLnBrk="1" hangingPunct="1"/>
            <a:r>
              <a:rPr lang="en-US" sz="2800" dirty="0">
                <a:latin typeface="Tahoma" charset="0"/>
                <a:cs typeface="Arial" charset="0"/>
              </a:rPr>
              <a:t>Etc…</a:t>
            </a:r>
          </a:p>
        </p:txBody>
      </p:sp>
      <p:pic>
        <p:nvPicPr>
          <p:cNvPr id="3" name="Content Placeholder 2" descr="Screen shot 2015-03-19 at 3.17.17 PM.png"/>
          <p:cNvPicPr>
            <a:picLocks noGrp="1" noChangeAspect="1"/>
          </p:cNvPicPr>
          <p:nvPr>
            <p:ph sz="half" idx="2"/>
          </p:nvPr>
        </p:nvPicPr>
        <p:blipFill>
          <a:blip r:embed="rId2">
            <a:extLst>
              <a:ext uri="{28A0092B-C50C-407E-A947-70E740481C1C}">
                <a14:useLocalDpi xmlns:a14="http://schemas.microsoft.com/office/drawing/2010/main" val="0"/>
              </a:ext>
            </a:extLst>
          </a:blip>
          <a:srcRect l="4814" r="4814"/>
          <a:stretch>
            <a:fillRect/>
          </a:stretch>
        </p:blipFill>
        <p:spPr/>
      </p:pic>
    </p:spTree>
    <p:extLst>
      <p:ext uri="{BB962C8B-B14F-4D97-AF65-F5344CB8AC3E}">
        <p14:creationId xmlns:p14="http://schemas.microsoft.com/office/powerpoint/2010/main" val="35774513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762</TotalTime>
  <Words>3026</Words>
  <Application>Microsoft Office PowerPoint</Application>
  <PresentationFormat>On-screen Show (4:3)</PresentationFormat>
  <Paragraphs>230</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Capital</vt:lpstr>
      <vt:lpstr>     Hot Topics in the Collection Industry &amp; The Evolution of Student Agreements  May 15, 2015</vt:lpstr>
      <vt:lpstr>Disclaimer</vt:lpstr>
      <vt:lpstr>Lawyers, and Regulators, and Congress… OH MY!</vt:lpstr>
      <vt:lpstr> Hot Topics:</vt:lpstr>
      <vt:lpstr>TCPA</vt:lpstr>
      <vt:lpstr>TCPA</vt:lpstr>
      <vt:lpstr>FDCPA vs. TCPA</vt:lpstr>
      <vt:lpstr>Collection Industry Litigation Statistics dev.webrecon.com/debt-collection-litigation-cfpb-complaint-statistics-december-2014-and-year-in-review/</vt:lpstr>
      <vt:lpstr>FDCPA</vt:lpstr>
      <vt:lpstr>FDCPA</vt:lpstr>
      <vt:lpstr>FDCPA</vt:lpstr>
      <vt:lpstr>McMahon/Delgado</vt:lpstr>
      <vt:lpstr>Douglass v. Convergent</vt:lpstr>
      <vt:lpstr>CFPB</vt:lpstr>
      <vt:lpstr>CFPB</vt:lpstr>
      <vt:lpstr>CFPB</vt:lpstr>
      <vt:lpstr>CFPB http://files.consumerfinance.gov/f/201410_cfpb_report_annual-report-of-the-student-loan-ombudsman.pdf</vt:lpstr>
      <vt:lpstr>Other state specific issues</vt:lpstr>
      <vt:lpstr>The web presence of the consumer bar</vt:lpstr>
      <vt:lpstr>Assessing Collection Fees</vt:lpstr>
      <vt:lpstr>Collection Cost Terms</vt:lpstr>
      <vt:lpstr>What are some common misconceptions??</vt:lpstr>
      <vt:lpstr>Collection Fee Compliance</vt:lpstr>
      <vt:lpstr>Examples of “permitted by law”</vt:lpstr>
      <vt:lpstr>Student Agreement FAQs???? </vt:lpstr>
      <vt:lpstr>Bradley v. Franklin Collection Service, Inc.</vt:lpstr>
      <vt:lpstr>Bradley</vt:lpstr>
      <vt:lpstr>Bradley Issues</vt:lpstr>
      <vt:lpstr>Contract Language</vt:lpstr>
      <vt:lpstr>Fees vs. Costs</vt:lpstr>
      <vt:lpstr>Increased Creditor Litigation </vt:lpstr>
      <vt:lpstr>THE EVOLUTION OF STUDENT AGREEMENTS</vt:lpstr>
      <vt:lpstr>Topics for Discussion </vt:lpstr>
      <vt:lpstr>Institutional Leverage</vt:lpstr>
      <vt:lpstr>A Strong Student Agreement</vt:lpstr>
      <vt:lpstr>The current view of higher education &amp; debt</vt:lpstr>
      <vt:lpstr>Scary Statistics and Trends www.motherjones.com/politics/2013/05/student-loan-interest-rate-plan-obama-republican-warren</vt:lpstr>
      <vt:lpstr>Telephone Consumer Protection Act</vt:lpstr>
      <vt:lpstr>Telephone Consumer Protection Act</vt:lpstr>
      <vt:lpstr>Telephone Consumer Protection Act</vt:lpstr>
      <vt:lpstr>DOE - MPN</vt:lpstr>
      <vt:lpstr>Meyer v. Portfolio Recovery Assoc. (Oct. 2012)</vt:lpstr>
      <vt:lpstr>Meyer v. Portfolio Recovery Assoc. (Dec. 2012)</vt:lpstr>
      <vt:lpstr>TCPA</vt:lpstr>
      <vt:lpstr>TCPA problems are expensive!</vt:lpstr>
      <vt:lpstr>The Assessment of Collection Fees</vt:lpstr>
      <vt:lpstr>The Assessment of Collection Fees</vt:lpstr>
      <vt:lpstr>The Assessment of Collection Fees </vt:lpstr>
      <vt:lpstr>Venue/Forum Selection Clause</vt:lpstr>
      <vt:lpstr>Venue/Forum Selection Clause</vt:lpstr>
      <vt:lpstr>Venue/Forum Selection Clause</vt:lpstr>
      <vt:lpstr>Venue/Forum Selection Clause</vt:lpstr>
      <vt:lpstr>Choice of Law Provision</vt:lpstr>
      <vt:lpstr>The Truth in Lending Act (TILA) </vt:lpstr>
      <vt:lpstr>The Truth in Lending Act (TILA) </vt:lpstr>
      <vt:lpstr>The Truth in Lending Act (TILA) </vt:lpstr>
      <vt:lpstr>Electronic Signatures</vt:lpstr>
      <vt:lpstr>The E-Sign Act</vt:lpstr>
      <vt:lpstr>Change of Information Clause</vt:lpstr>
      <vt:lpstr>Arbitration Clause </vt:lpstr>
      <vt:lpstr>Merger  Clause</vt:lpstr>
      <vt:lpstr>Include your vendors, affiliates, etc… in your contract language</vt:lpstr>
      <vt:lpstr>Proof of Claim Forms</vt:lpstr>
      <vt:lpstr>Is the Agreement a  “Student Loan”</vt:lpstr>
      <vt:lpstr>“Student Loan”</vt:lpstr>
      <vt:lpstr>Questions</vt:lpstr>
      <vt:lpstr>Thank you for attending this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Statute of Limitations: the clock is ticking faster than you think!</dc:title>
  <dc:creator>Chad Echols</dc:creator>
  <cp:lastModifiedBy>sjwoods</cp:lastModifiedBy>
  <cp:revision>101</cp:revision>
  <cp:lastPrinted>2013-02-28T19:56:18Z</cp:lastPrinted>
  <dcterms:created xsi:type="dcterms:W3CDTF">2012-04-15T18:36:39Z</dcterms:created>
  <dcterms:modified xsi:type="dcterms:W3CDTF">2015-05-06T15:45:01Z</dcterms:modified>
</cp:coreProperties>
</file>