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60" r:id="rId2"/>
    <p:sldMasterId id="2147483672" r:id="rId3"/>
    <p:sldMasterId id="2147483685" r:id="rId4"/>
    <p:sldMasterId id="2147483698" r:id="rId5"/>
  </p:sldMasterIdLst>
  <p:notesMasterIdLst>
    <p:notesMasterId r:id="rId20"/>
  </p:notesMasterIdLst>
  <p:sldIdLst>
    <p:sldId id="256" r:id="rId6"/>
    <p:sldId id="258" r:id="rId7"/>
    <p:sldId id="267" r:id="rId8"/>
    <p:sldId id="262" r:id="rId9"/>
    <p:sldId id="269" r:id="rId10"/>
    <p:sldId id="268" r:id="rId11"/>
    <p:sldId id="270" r:id="rId12"/>
    <p:sldId id="275" r:id="rId13"/>
    <p:sldId id="276" r:id="rId14"/>
    <p:sldId id="277" r:id="rId15"/>
    <p:sldId id="271" r:id="rId16"/>
    <p:sldId id="273" r:id="rId17"/>
    <p:sldId id="272" r:id="rId18"/>
    <p:sldId id="274" r:id="rId19"/>
  </p:sldIdLst>
  <p:sldSz cx="13004800" cy="9753600"/>
  <p:notesSz cx="6985000" cy="92837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Willis" initials="CW" lastIdx="1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80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312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478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4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694" y="8818249"/>
            <a:ext cx="3026728" cy="463869"/>
          </a:xfrm>
          <a:prstGeom prst="rect">
            <a:avLst/>
          </a:prstGeom>
        </p:spPr>
        <p:txBody>
          <a:bodyPr lIns="91071" tIns="45536" rIns="91071" bIns="45536"/>
          <a:lstStyle/>
          <a:p>
            <a:pPr>
              <a:defRPr/>
            </a:pPr>
            <a:fld id="{2701DE82-2AB0-4A9D-AAE2-C8C8F12AE7C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9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80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4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9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4438" y="708025"/>
            <a:ext cx="4725987" cy="3544888"/>
          </a:xfrm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xfrm>
            <a:off x="716287" y="4490346"/>
            <a:ext cx="5720586" cy="4253418"/>
          </a:xfrm>
          <a:noFill/>
        </p:spPr>
        <p:txBody>
          <a:bodyPr lIns="93142" tIns="46571" rIns="93142" bIns="46571"/>
          <a:lstStyle/>
          <a:p>
            <a:pPr>
              <a:spcBef>
                <a:spcPct val="0"/>
              </a:spcBef>
            </a:pPr>
            <a:endParaRPr lang="en-US" dirty="0" smtClean="0">
              <a:cs typeface="Arial" panose="020B0604020202020204" pitchFamily="34" charset="0"/>
            </a:endParaRPr>
          </a:p>
        </p:txBody>
      </p:sp>
      <p:sp>
        <p:nvSpPr>
          <p:cNvPr id="178180" name="Slide Number Placeholder 3"/>
          <p:cNvSpPr txBox="1">
            <a:spLocks noGrp="1"/>
          </p:cNvSpPr>
          <p:nvPr/>
        </p:nvSpPr>
        <p:spPr bwMode="auto">
          <a:xfrm>
            <a:off x="4051947" y="8977467"/>
            <a:ext cx="3099594" cy="47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42" tIns="46571" rIns="93142" bIns="46571" anchor="b"/>
          <a:lstStyle>
            <a:lvl1pPr defTabSz="941388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defTabSz="941388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defTabSz="941388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defTabSz="941388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defTabSz="941388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defTabSz="9413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defTabSz="9413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defTabSz="9413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defTabSz="94138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97D995E3-595D-4252-88C2-353CE14BE1B7}" type="slidenum">
              <a:rPr lang="en-US" sz="12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algn="r" eaLnBrk="1" hangingPunct="1">
                <a:lnSpc>
                  <a:spcPct val="80000"/>
                </a:lnSpc>
              </a:pPr>
              <a:t>14</a:t>
            </a:fld>
            <a:endParaRPr lang="en-US" sz="1200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26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9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John </a:t>
            </a: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051947" y="8977467"/>
            <a:ext cx="3099594" cy="472244"/>
          </a:xfrm>
          <a:prstGeom prst="rect">
            <a:avLst/>
          </a:prstGeom>
          <a:noFill/>
        </p:spPr>
        <p:txBody>
          <a:bodyPr lIns="92958" tIns="46479" rIns="92958" bIns="46479"/>
          <a:lstStyle>
            <a:lvl1pPr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55283" indent="-290493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61974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2676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9155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5634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302113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8592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95071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726CDD-8C1B-4B85-AA1A-6FA6F170776F}" type="slidenum"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22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 smtClean="0"/>
              <a:t>Graduated repay – orderly repayment,</a:t>
            </a:r>
            <a:r>
              <a:rPr lang="en-US" sz="1200" baseline="0" dirty="0" smtClean="0"/>
              <a:t> avoid payment shock, align payment terms with borrower income, clear disclosures, contact borrower prior to reset</a:t>
            </a:r>
          </a:p>
          <a:p>
            <a:pPr>
              <a:lnSpc>
                <a:spcPct val="100000"/>
              </a:lnSpc>
            </a:pPr>
            <a:endParaRPr lang="en-US" sz="1200" baseline="0" dirty="0" smtClean="0"/>
          </a:p>
          <a:p>
            <a:pPr marL="0" marR="0" lvl="2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Payment app 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rata distributions and avoiding late fees/defaults</a:t>
            </a:r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3335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Underwriting</a:t>
            </a:r>
            <a:r>
              <a:rPr lang="en-US" sz="1200" baseline="0" dirty="0" smtClean="0"/>
              <a:t> =-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graduated repayment programs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770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1575" y="850900"/>
            <a:ext cx="4641850" cy="3481388"/>
          </a:xfrm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600" dirty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051947" y="8977467"/>
            <a:ext cx="3099594" cy="472244"/>
          </a:xfrm>
          <a:prstGeom prst="rect">
            <a:avLst/>
          </a:prstGeom>
          <a:noFill/>
        </p:spPr>
        <p:txBody>
          <a:bodyPr lIns="92958" tIns="46479" rIns="92958" bIns="46479"/>
          <a:lstStyle>
            <a:lvl1pPr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55283" indent="-290493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61974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2676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9155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5634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302113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8592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95071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726CDD-8C1B-4B85-AA1A-6FA6F170776F}" type="slidenum"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16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GE – consent order</a:t>
            </a:r>
          </a:p>
          <a:p>
            <a:endParaRPr lang="en-US" sz="1200" dirty="0"/>
          </a:p>
          <a:p>
            <a:r>
              <a:rPr lang="en-US" sz="1200" dirty="0"/>
              <a:t>Student loans funded by one entity – when use service provider to do underwriting or else liable</a:t>
            </a:r>
          </a:p>
          <a:p>
            <a:endParaRPr lang="en-US" sz="1200" dirty="0"/>
          </a:p>
          <a:p>
            <a:r>
              <a:rPr lang="en-US" sz="1200" dirty="0"/>
              <a:t>Private for-profit college – school fin office flips out application and parallel to GE credit</a:t>
            </a:r>
          </a:p>
        </p:txBody>
      </p:sp>
    </p:spTree>
    <p:extLst>
      <p:ext uri="{BB962C8B-B14F-4D97-AF65-F5344CB8AC3E}">
        <p14:creationId xmlns:p14="http://schemas.microsoft.com/office/powerpoint/2010/main" val="2001214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051947" y="8977467"/>
            <a:ext cx="3099594" cy="472244"/>
          </a:xfrm>
          <a:prstGeom prst="rect">
            <a:avLst/>
          </a:prstGeom>
          <a:noFill/>
        </p:spPr>
        <p:txBody>
          <a:bodyPr lIns="92958" tIns="46479" rIns="92958" bIns="46479"/>
          <a:lstStyle>
            <a:lvl1pPr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55283" indent="-290493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61974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2676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91553" indent="-232395" eaLnBrk="0" hangingPunct="0"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5634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3021132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8592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950711" indent="-232395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726CDD-8C1B-4B85-AA1A-6FA6F170776F}" type="slidenum"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2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6694" y="8818249"/>
            <a:ext cx="3026728" cy="463869"/>
          </a:xfrm>
          <a:prstGeom prst="rect">
            <a:avLst/>
          </a:prstGeom>
        </p:spPr>
        <p:txBody>
          <a:bodyPr lIns="91071" tIns="45536" rIns="91071" bIns="45536"/>
          <a:lstStyle/>
          <a:p>
            <a:pPr>
              <a:defRPr/>
            </a:pPr>
            <a:fld id="{2701DE82-2AB0-4A9D-AAE2-C8C8F12AE7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6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6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5120" y="1517227"/>
            <a:ext cx="12354560" cy="2442916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 defTabSz="1300460" eaLnBrk="1" hangingPunct="1">
              <a:lnSpc>
                <a:spcPct val="80000"/>
              </a:lnSpc>
            </a:pPr>
            <a:endParaRPr lang="en-US" sz="5689" dirty="0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5120" y="4068516"/>
            <a:ext cx="12354560" cy="5251591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 defTabSz="1300460" eaLnBrk="1" hangingPunct="1">
              <a:lnSpc>
                <a:spcPct val="80000"/>
              </a:lnSpc>
            </a:pPr>
            <a:endParaRPr lang="en-US" sz="5689" dirty="0" smtClean="0">
              <a:solidFill>
                <a:srgbClr val="000000"/>
              </a:solidFill>
            </a:endParaRPr>
          </a:p>
        </p:txBody>
      </p:sp>
      <p:pic>
        <p:nvPicPr>
          <p:cNvPr id="6" name="Picture 6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541867"/>
            <a:ext cx="3467947" cy="5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1867" y="6935894"/>
            <a:ext cx="9103360" cy="2210365"/>
          </a:xfrm>
        </p:spPr>
        <p:txBody>
          <a:bodyPr anchor="ctr"/>
          <a:lstStyle>
            <a:lvl1pPr marL="0" indent="0">
              <a:lnSpc>
                <a:spcPct val="60000"/>
              </a:lnSpc>
              <a:buFontTx/>
              <a:buNone/>
              <a:defRPr sz="2560"/>
            </a:lvl1pPr>
          </a:lstStyle>
          <a:p>
            <a:pPr lvl="0"/>
            <a:r>
              <a:rPr lang="en-US" noProof="0" smtClean="0"/>
              <a:t>Speaker’s Name</a:t>
            </a:r>
          </a:p>
          <a:p>
            <a:pPr lvl="0"/>
            <a:r>
              <a:rPr lang="en-US" noProof="0" smtClean="0"/>
              <a:t>Speaker’s Title</a:t>
            </a:r>
          </a:p>
          <a:p>
            <a:pPr lvl="0"/>
            <a:r>
              <a:rPr lang="en-US" noProof="0" smtClean="0"/>
              <a:t>email@ballardspahr.com</a:t>
            </a:r>
          </a:p>
          <a:p>
            <a:pPr lvl="0"/>
            <a:r>
              <a:rPr lang="en-US" noProof="0" smtClean="0"/>
              <a:t>215.555.0500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1867" y="173397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6258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Presentation Main Title Should Go Here</a:t>
            </a:r>
          </a:p>
        </p:txBody>
      </p:sp>
    </p:spTree>
    <p:extLst>
      <p:ext uri="{BB962C8B-B14F-4D97-AF65-F5344CB8AC3E}">
        <p14:creationId xmlns:p14="http://schemas.microsoft.com/office/powerpoint/2010/main" val="28762726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4694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8919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67" y="2275840"/>
            <a:ext cx="5904090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703" y="2275840"/>
            <a:ext cx="5904088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6791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9922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84891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370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37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79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79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4757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1689" y="410916"/>
            <a:ext cx="3005102" cy="8150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8" y="410916"/>
            <a:ext cx="8803076" cy="8150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5416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325120" y="1517227"/>
            <a:ext cx="12354560" cy="2442916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 userDrawn="1"/>
        </p:nvSpPr>
        <p:spPr bwMode="auto">
          <a:xfrm>
            <a:off x="325120" y="4068516"/>
            <a:ext cx="12354560" cy="5251591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6" name="Picture 11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541867"/>
            <a:ext cx="3467947" cy="5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6935894"/>
            <a:ext cx="9103360" cy="2210365"/>
          </a:xfrm>
        </p:spPr>
        <p:txBody>
          <a:bodyPr anchor="ctr"/>
          <a:lstStyle>
            <a:lvl1pPr marL="0" indent="0">
              <a:lnSpc>
                <a:spcPct val="60000"/>
              </a:lnSpc>
              <a:buFontTx/>
              <a:buNone/>
              <a:defRPr sz="2560"/>
            </a:lvl1pPr>
          </a:lstStyle>
          <a:p>
            <a:pPr lvl="0"/>
            <a:r>
              <a:rPr lang="en-US" noProof="0" smtClean="0"/>
              <a:t>Speaker’s Name</a:t>
            </a:r>
          </a:p>
          <a:p>
            <a:pPr lvl="0"/>
            <a:r>
              <a:rPr lang="en-US" noProof="0" smtClean="0"/>
              <a:t>Speaker’s Title</a:t>
            </a:r>
          </a:p>
          <a:p>
            <a:pPr lvl="0"/>
            <a:r>
              <a:rPr lang="en-US" noProof="0" smtClean="0"/>
              <a:t>email@ballardspahr.com</a:t>
            </a:r>
          </a:p>
          <a:p>
            <a:pPr lvl="0"/>
            <a:r>
              <a:rPr lang="en-US" noProof="0" smtClean="0"/>
              <a:t>215.555.0500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867" y="173397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682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Presentation Main Title Should Go Here</a:t>
            </a:r>
          </a:p>
        </p:txBody>
      </p:sp>
    </p:spTree>
    <p:extLst>
      <p:ext uri="{BB962C8B-B14F-4D97-AF65-F5344CB8AC3E}">
        <p14:creationId xmlns:p14="http://schemas.microsoft.com/office/powerpoint/2010/main" val="502923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55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4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6734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67" y="2275840"/>
            <a:ext cx="5904090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703" y="2275840"/>
            <a:ext cx="5904088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8016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005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12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586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594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2875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1583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7420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1689" y="410916"/>
            <a:ext cx="3005102" cy="8150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8" y="410916"/>
            <a:ext cx="8803076" cy="8150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102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325120" y="6719147"/>
            <a:ext cx="12354560" cy="1842347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336410" y="650240"/>
            <a:ext cx="12354560" cy="5960533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13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1300460" hangingPunct="1">
              <a:lnSpc>
                <a:spcPct val="80000"/>
              </a:lnSpc>
            </a:pPr>
            <a:fld id="{512A2AA6-3784-4ED1-9E44-3D794980A2C5}" type="slidenum">
              <a:rPr lang="en-US" sz="1422">
                <a:latin typeface="Times New Roman" pitchFamily="18" charset="0"/>
                <a:cs typeface="Arial" pitchFamily="34" charset="0"/>
              </a:rPr>
              <a:pPr algn="r" defTabSz="1300460" hangingPunct="1">
                <a:lnSpc>
                  <a:spcPct val="80000"/>
                </a:lnSpc>
              </a:pPr>
              <a:t>‹#›</a:t>
            </a:fld>
            <a:endParaRPr lang="en-US" sz="1422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7991" y="238421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5689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1198318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325120" y="1517227"/>
            <a:ext cx="12354560" cy="2442916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 userDrawn="1"/>
        </p:nvSpPr>
        <p:spPr bwMode="auto">
          <a:xfrm>
            <a:off x="325120" y="4068516"/>
            <a:ext cx="12354560" cy="5251591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6" name="Picture 11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541867"/>
            <a:ext cx="3467947" cy="5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6935894"/>
            <a:ext cx="9103360" cy="2210365"/>
          </a:xfrm>
        </p:spPr>
        <p:txBody>
          <a:bodyPr anchor="ctr"/>
          <a:lstStyle>
            <a:lvl1pPr marL="0" indent="0">
              <a:lnSpc>
                <a:spcPct val="60000"/>
              </a:lnSpc>
              <a:buFontTx/>
              <a:buNone/>
              <a:defRPr sz="2560"/>
            </a:lvl1pPr>
          </a:lstStyle>
          <a:p>
            <a:pPr lvl="0"/>
            <a:r>
              <a:rPr lang="en-US" noProof="0" smtClean="0"/>
              <a:t>Speaker’s Name</a:t>
            </a:r>
          </a:p>
          <a:p>
            <a:pPr lvl="0"/>
            <a:r>
              <a:rPr lang="en-US" noProof="0" smtClean="0"/>
              <a:t>Speaker’s Title</a:t>
            </a:r>
          </a:p>
          <a:p>
            <a:pPr lvl="0"/>
            <a:r>
              <a:rPr lang="en-US" noProof="0" smtClean="0"/>
              <a:t>email@ballardspahr.com</a:t>
            </a:r>
          </a:p>
          <a:p>
            <a:pPr lvl="0"/>
            <a:r>
              <a:rPr lang="en-US" noProof="0" smtClean="0"/>
              <a:t>215.555.0500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867" y="173397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682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Presentation Main Title Should Go Here</a:t>
            </a:r>
          </a:p>
        </p:txBody>
      </p:sp>
    </p:spTree>
    <p:extLst>
      <p:ext uri="{BB962C8B-B14F-4D97-AF65-F5344CB8AC3E}">
        <p14:creationId xmlns:p14="http://schemas.microsoft.com/office/powerpoint/2010/main" val="674758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55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58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089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67" y="2275840"/>
            <a:ext cx="5904090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703" y="2275840"/>
            <a:ext cx="5904088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6228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122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62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04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7995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3398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0893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3250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1689" y="410916"/>
            <a:ext cx="3005102" cy="8150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8" y="410916"/>
            <a:ext cx="8803076" cy="8150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9242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325120" y="6719147"/>
            <a:ext cx="12354560" cy="1842347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336410" y="650240"/>
            <a:ext cx="12354560" cy="5960533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defTabSz="1300460" hangingPunct="1">
              <a:lnSpc>
                <a:spcPct val="80000"/>
              </a:lnSpc>
            </a:pPr>
            <a:endParaRPr lang="en-US" sz="5689" dirty="0"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13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1300460" hangingPunct="1">
              <a:lnSpc>
                <a:spcPct val="80000"/>
              </a:lnSpc>
            </a:pPr>
            <a:fld id="{512A2AA6-3784-4ED1-9E44-3D794980A2C5}" type="slidenum">
              <a:rPr lang="en-US" sz="1422">
                <a:latin typeface="Times New Roman" pitchFamily="18" charset="0"/>
                <a:cs typeface="Arial" pitchFamily="34" charset="0"/>
              </a:rPr>
              <a:pPr algn="r" defTabSz="1300460" hangingPunct="1">
                <a:lnSpc>
                  <a:spcPct val="80000"/>
                </a:lnSpc>
              </a:pPr>
              <a:t>‹#›</a:t>
            </a:fld>
            <a:endParaRPr lang="en-US" sz="1422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7991" y="238421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5689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5352715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5120" y="1517227"/>
            <a:ext cx="12354560" cy="2442916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 defTabSz="1300460" eaLnBrk="1" hangingPunct="1">
              <a:lnSpc>
                <a:spcPct val="80000"/>
              </a:lnSpc>
            </a:pPr>
            <a:endParaRPr lang="en-US" sz="5689" dirty="0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5120" y="4068516"/>
            <a:ext cx="12354560" cy="5251591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 defTabSz="1300460" eaLnBrk="1" hangingPunct="1">
              <a:lnSpc>
                <a:spcPct val="80000"/>
              </a:lnSpc>
            </a:pPr>
            <a:endParaRPr lang="en-US" sz="5689" dirty="0" smtClean="0">
              <a:solidFill>
                <a:srgbClr val="000000"/>
              </a:solidFill>
            </a:endParaRPr>
          </a:p>
        </p:txBody>
      </p:sp>
      <p:pic>
        <p:nvPicPr>
          <p:cNvPr id="6" name="Picture 6" descr="ballard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541867"/>
            <a:ext cx="3467947" cy="5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1867" y="6935894"/>
            <a:ext cx="9103360" cy="2210365"/>
          </a:xfrm>
        </p:spPr>
        <p:txBody>
          <a:bodyPr anchor="ctr"/>
          <a:lstStyle>
            <a:lvl1pPr marL="0" indent="0">
              <a:lnSpc>
                <a:spcPct val="60000"/>
              </a:lnSpc>
              <a:buFontTx/>
              <a:buNone/>
              <a:defRPr sz="2560"/>
            </a:lvl1pPr>
          </a:lstStyle>
          <a:p>
            <a:pPr lvl="0"/>
            <a:r>
              <a:rPr lang="en-US" noProof="0" smtClean="0"/>
              <a:t>Speaker’s Name</a:t>
            </a:r>
          </a:p>
          <a:p>
            <a:pPr lvl="0"/>
            <a:r>
              <a:rPr lang="en-US" noProof="0" smtClean="0"/>
              <a:t>Speaker’s Title</a:t>
            </a:r>
          </a:p>
          <a:p>
            <a:pPr lvl="0"/>
            <a:r>
              <a:rPr lang="en-US" noProof="0" smtClean="0"/>
              <a:t>email@ballardspahr.com</a:t>
            </a:r>
          </a:p>
          <a:p>
            <a:pPr lvl="0"/>
            <a:r>
              <a:rPr lang="en-US" noProof="0" smtClean="0"/>
              <a:t>215.555.0500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41867" y="1733974"/>
            <a:ext cx="9103360" cy="2226169"/>
          </a:xfrm>
        </p:spPr>
        <p:txBody>
          <a:bodyPr anchor="t"/>
          <a:lstStyle>
            <a:lvl1pPr>
              <a:spcBef>
                <a:spcPct val="50000"/>
              </a:spcBef>
              <a:defRPr sz="6258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Presentation Main Title Should Go Here</a:t>
            </a:r>
          </a:p>
        </p:txBody>
      </p:sp>
    </p:spTree>
    <p:extLst>
      <p:ext uri="{BB962C8B-B14F-4D97-AF65-F5344CB8AC3E}">
        <p14:creationId xmlns:p14="http://schemas.microsoft.com/office/powerpoint/2010/main" val="293445878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4966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927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358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67" y="2275840"/>
            <a:ext cx="5904090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703" y="2275840"/>
            <a:ext cx="5904088" cy="6285653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3755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49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3185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7735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139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43218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5056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1689" y="410916"/>
            <a:ext cx="3005102" cy="8150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8" y="410916"/>
            <a:ext cx="8803076" cy="8150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846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3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4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2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4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 kern="12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 kern="12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5120" y="433494"/>
            <a:ext cx="12354560" cy="930204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defTabSz="1300460" eaLnBrk="1" hangingPunct="1"/>
            <a:endParaRPr lang="en-US" sz="142" baseline="-25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5120" y="1426916"/>
            <a:ext cx="12354560" cy="325120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defTabSz="1300460" eaLnBrk="1" hangingPunct="1"/>
            <a:endParaRPr lang="en-US" sz="142" baseline="-25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868" y="2275840"/>
            <a:ext cx="12024924" cy="628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410916"/>
            <a:ext cx="11961707" cy="9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pic>
        <p:nvPicPr>
          <p:cNvPr id="1030" name="Picture 6" descr="ballard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defTabSz="1300460" eaLnBrk="1" hangingPunct="1"/>
            <a:fld id="{DF22CF4D-67D3-4FB7-850F-65A78BF05DCF}" type="slidenum">
              <a:rPr lang="en-US" sz="1422" smtClean="0">
                <a:solidFill>
                  <a:srgbClr val="000000"/>
                </a:solidFill>
                <a:latin typeface="Times New Roman" panose="02020603050405020304" pitchFamily="18" charset="0"/>
              </a:rPr>
              <a:pPr algn="r" defTabSz="1300460" eaLnBrk="1" hangingPunct="1"/>
              <a:t>‹#›</a:t>
            </a:fld>
            <a:endParaRPr lang="en-US" sz="1422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61973" y="9428480"/>
            <a:ext cx="2817707" cy="21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996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defTabSz="1300460" hangingPunct="1">
              <a:defRPr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6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65023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130046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95069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2600919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65023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3698">
          <a:solidFill>
            <a:schemeClr val="tx1"/>
          </a:solidFill>
          <a:latin typeface="+mn-lt"/>
          <a:ea typeface="+mn-ea"/>
          <a:cs typeface="+mn-cs"/>
        </a:defRPr>
      </a:lvl1pPr>
      <a:lvl2pPr marL="130046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3129">
          <a:solidFill>
            <a:schemeClr val="tx1"/>
          </a:solidFill>
          <a:latin typeface="+mn-lt"/>
          <a:cs typeface="+mn-cs"/>
        </a:defRPr>
      </a:lvl2pPr>
      <a:lvl3pPr marL="195069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3pPr>
      <a:lvl4pPr marL="2600919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2844">
          <a:solidFill>
            <a:schemeClr val="tx1"/>
          </a:solidFill>
          <a:latin typeface="+mn-lt"/>
          <a:cs typeface="+mn-cs"/>
        </a:defRPr>
      </a:lvl4pPr>
      <a:lvl5pPr marL="3251149" indent="-487672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5pPr>
      <a:lvl6pPr marL="390137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6pPr>
      <a:lvl7pPr marL="455160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7pPr>
      <a:lvl8pPr marL="520183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8pPr>
      <a:lvl9pPr marL="585206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325120" y="433494"/>
            <a:ext cx="12354560" cy="930204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300460" hangingPunct="1"/>
            <a:endParaRPr lang="en-US" sz="142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325120" y="1426916"/>
            <a:ext cx="12354560" cy="325120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300460" hangingPunct="1"/>
            <a:endParaRPr lang="en-US" sz="142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868" y="2275840"/>
            <a:ext cx="12024924" cy="628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410916"/>
            <a:ext cx="11961707" cy="9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pic>
        <p:nvPicPr>
          <p:cNvPr id="1030" name="Picture 13" descr="ballard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1300460" hangingPunct="1"/>
            <a:fld id="{8F0AC697-BB75-41C9-BF76-325956FFEF76}" type="slidenum">
              <a:rPr lang="en-US" sz="1422">
                <a:latin typeface="Times New Roman" pitchFamily="18" charset="0"/>
                <a:cs typeface="Arial" pitchFamily="34" charset="0"/>
              </a:rPr>
              <a:pPr algn="r" defTabSz="1300460" hangingPunct="1"/>
              <a:t>‹#›</a:t>
            </a:fld>
            <a:endParaRPr lang="en-US" sz="1422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61973" y="9428480"/>
            <a:ext cx="2817707" cy="21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996" smtClean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defTabSz="1300460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6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5pPr>
      <a:lvl6pPr marL="65023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6pPr>
      <a:lvl7pPr marL="130046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7pPr>
      <a:lvl8pPr marL="195069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8pPr>
      <a:lvl9pPr marL="2600919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65023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3698">
          <a:solidFill>
            <a:schemeClr val="tx1"/>
          </a:solidFill>
          <a:latin typeface="+mn-lt"/>
          <a:ea typeface="+mn-ea"/>
          <a:cs typeface="+mn-cs"/>
        </a:defRPr>
      </a:lvl1pPr>
      <a:lvl2pPr marL="130046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3129">
          <a:solidFill>
            <a:schemeClr val="tx1"/>
          </a:solidFill>
          <a:latin typeface="+mn-lt"/>
          <a:cs typeface="+mn-cs"/>
        </a:defRPr>
      </a:lvl2pPr>
      <a:lvl3pPr marL="195069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3pPr>
      <a:lvl4pPr marL="2600919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2844">
          <a:solidFill>
            <a:schemeClr val="tx1"/>
          </a:solidFill>
          <a:latin typeface="+mn-lt"/>
          <a:cs typeface="+mn-cs"/>
        </a:defRPr>
      </a:lvl4pPr>
      <a:lvl5pPr marL="3251149" indent="-487672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5pPr>
      <a:lvl6pPr marL="390137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6pPr>
      <a:lvl7pPr marL="455160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7pPr>
      <a:lvl8pPr marL="520183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8pPr>
      <a:lvl9pPr marL="585206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325120" y="433494"/>
            <a:ext cx="12354560" cy="930204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300460" hangingPunct="1"/>
            <a:endParaRPr lang="en-US" sz="142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325120" y="1426916"/>
            <a:ext cx="12354560" cy="325120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300460" hangingPunct="1"/>
            <a:endParaRPr lang="en-US" sz="142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868" y="2275840"/>
            <a:ext cx="12024924" cy="628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410916"/>
            <a:ext cx="11961707" cy="9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pic>
        <p:nvPicPr>
          <p:cNvPr id="1030" name="Picture 13" descr="ballard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1300460" hangingPunct="1"/>
            <a:fld id="{8F0AC697-BB75-41C9-BF76-325956FFEF76}" type="slidenum">
              <a:rPr lang="en-US" sz="1422">
                <a:latin typeface="Times New Roman" pitchFamily="18" charset="0"/>
                <a:cs typeface="Arial" pitchFamily="34" charset="0"/>
              </a:rPr>
              <a:pPr algn="r" defTabSz="1300460" hangingPunct="1"/>
              <a:t>‹#›</a:t>
            </a:fld>
            <a:endParaRPr lang="en-US" sz="1422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61973" y="9428480"/>
            <a:ext cx="2817707" cy="21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996" smtClean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defTabSz="1300460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4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5pPr>
      <a:lvl6pPr marL="65023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6pPr>
      <a:lvl7pPr marL="130046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7pPr>
      <a:lvl8pPr marL="1950690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8pPr>
      <a:lvl9pPr marL="2600919" algn="l" rtl="0" fontAlgn="base">
        <a:lnSpc>
          <a:spcPct val="80000"/>
        </a:lnSpc>
        <a:spcBef>
          <a:spcPct val="0"/>
        </a:spcBef>
        <a:spcAft>
          <a:spcPct val="0"/>
        </a:spcAft>
        <a:defRPr sz="5689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65023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3698">
          <a:solidFill>
            <a:schemeClr val="tx1"/>
          </a:solidFill>
          <a:latin typeface="+mn-lt"/>
          <a:ea typeface="+mn-ea"/>
          <a:cs typeface="+mn-cs"/>
        </a:defRPr>
      </a:lvl1pPr>
      <a:lvl2pPr marL="130046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3129">
          <a:solidFill>
            <a:schemeClr val="tx1"/>
          </a:solidFill>
          <a:latin typeface="+mn-lt"/>
          <a:cs typeface="+mn-cs"/>
        </a:defRPr>
      </a:lvl2pPr>
      <a:lvl3pPr marL="195069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3pPr>
      <a:lvl4pPr marL="2600919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2844">
          <a:solidFill>
            <a:schemeClr val="tx1"/>
          </a:solidFill>
          <a:latin typeface="+mn-lt"/>
          <a:cs typeface="+mn-cs"/>
        </a:defRPr>
      </a:lvl4pPr>
      <a:lvl5pPr marL="3251149" indent="-487672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5pPr>
      <a:lvl6pPr marL="390137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6pPr>
      <a:lvl7pPr marL="455160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7pPr>
      <a:lvl8pPr marL="520183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8pPr>
      <a:lvl9pPr marL="585206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5120" y="433494"/>
            <a:ext cx="12354560" cy="930204"/>
          </a:xfrm>
          <a:prstGeom prst="rect">
            <a:avLst/>
          </a:pr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defTabSz="1300460" eaLnBrk="1" hangingPunct="1"/>
            <a:endParaRPr lang="en-US" sz="142" baseline="-25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5120" y="1426916"/>
            <a:ext cx="12354560" cy="325120"/>
          </a:xfrm>
          <a:prstGeom prst="rect">
            <a:avLst/>
          </a:pr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defTabSz="1300460" eaLnBrk="1" hangingPunct="1"/>
            <a:endParaRPr lang="en-US" sz="142" baseline="-25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868" y="2275840"/>
            <a:ext cx="12024924" cy="628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410916"/>
            <a:ext cx="11961707" cy="9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pic>
        <p:nvPicPr>
          <p:cNvPr id="1030" name="Picture 6" descr="ballard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03" y="8954347"/>
            <a:ext cx="221036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162453" y="9103360"/>
            <a:ext cx="1517227" cy="43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defTabSz="1300460" eaLnBrk="1" hangingPunct="1"/>
            <a:fld id="{DF22CF4D-67D3-4FB7-850F-65A78BF05DCF}" type="slidenum">
              <a:rPr lang="en-US" sz="1422" smtClean="0">
                <a:solidFill>
                  <a:srgbClr val="000000"/>
                </a:solidFill>
                <a:latin typeface="Times New Roman" panose="02020603050405020304" pitchFamily="18" charset="0"/>
              </a:rPr>
              <a:pPr algn="r" defTabSz="1300460" eaLnBrk="1" hangingPunct="1"/>
              <a:t>‹#›</a:t>
            </a:fld>
            <a:endParaRPr lang="en-US" sz="1422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61973" y="9428480"/>
            <a:ext cx="2817707" cy="21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996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defTabSz="1300460" hangingPunct="1">
              <a:defRPr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8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65023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130046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950690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2600919" algn="l" rtl="0" fontAlgn="base">
        <a:lnSpc>
          <a:spcPct val="80000"/>
        </a:lnSpc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65023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3698">
          <a:solidFill>
            <a:schemeClr val="tx1"/>
          </a:solidFill>
          <a:latin typeface="+mn-lt"/>
          <a:ea typeface="+mn-ea"/>
          <a:cs typeface="+mn-cs"/>
        </a:defRPr>
      </a:lvl1pPr>
      <a:lvl2pPr marL="130046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3129">
          <a:solidFill>
            <a:schemeClr val="tx1"/>
          </a:solidFill>
          <a:latin typeface="+mn-lt"/>
          <a:cs typeface="+mn-cs"/>
        </a:defRPr>
      </a:lvl2pPr>
      <a:lvl3pPr marL="1950690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3pPr>
      <a:lvl4pPr marL="2600919" indent="-65023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-"/>
        <a:defRPr sz="2844">
          <a:solidFill>
            <a:schemeClr val="tx1"/>
          </a:solidFill>
          <a:latin typeface="+mn-lt"/>
          <a:cs typeface="+mn-cs"/>
        </a:defRPr>
      </a:lvl4pPr>
      <a:lvl5pPr marL="3251149" indent="-487672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5pPr>
      <a:lvl6pPr marL="390137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6pPr>
      <a:lvl7pPr marL="455160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7pPr>
      <a:lvl8pPr marL="520183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8pPr>
      <a:lvl9pPr marL="5852069" indent="-487672" algn="l" rtl="0" fontAlgn="base">
        <a:lnSpc>
          <a:spcPct val="90000"/>
        </a:lnSpc>
        <a:spcBef>
          <a:spcPct val="50000"/>
        </a:spcBef>
        <a:spcAft>
          <a:spcPct val="0"/>
        </a:spcAft>
        <a:buChar char="•"/>
        <a:defRPr sz="284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/>
          </p:cNvSpPr>
          <p:nvPr/>
        </p:nvSpPr>
        <p:spPr bwMode="auto">
          <a:xfrm>
            <a:off x="323850" y="1516063"/>
            <a:ext cx="12355513" cy="24431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074" name="AutoShape 2"/>
          <p:cNvSpPr>
            <a:spLocks/>
          </p:cNvSpPr>
          <p:nvPr/>
        </p:nvSpPr>
        <p:spPr bwMode="auto">
          <a:xfrm>
            <a:off x="323850" y="4067175"/>
            <a:ext cx="12355513" cy="525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3075" name="Picture 3" descr="ballar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1338"/>
            <a:ext cx="346868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541338" y="1733550"/>
            <a:ext cx="11752262" cy="2225675"/>
          </a:xfrm>
        </p:spPr>
        <p:txBody>
          <a:bodyPr lIns="126435" tIns="72248" rIns="126435" bIns="72248" anchor="t"/>
          <a:lstStyle/>
          <a:p>
            <a:pPr defTabSz="1300163">
              <a:lnSpc>
                <a:spcPct val="80000"/>
              </a:lnSpc>
              <a:spcBef>
                <a:spcPts val="2800"/>
              </a:spcBef>
              <a:spcAft>
                <a:spcPts val="600"/>
              </a:spcAft>
            </a:pPr>
            <a:r>
              <a:rPr lang="en-US" sz="6000" i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The CFPB and Student Loans:</a:t>
            </a:r>
            <a:r>
              <a:rPr lang="en-US" sz="60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Where We Stand &amp; </a:t>
            </a:r>
            <a:br>
              <a:rPr lang="en-US" sz="48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What That Means to You</a:t>
            </a:r>
            <a:r>
              <a:rPr lang="en-US" sz="68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/>
            </a:r>
            <a:br>
              <a:rPr lang="en-US" sz="68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</a:br>
            <a:r>
              <a:rPr lang="en-US" sz="6800" dirty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/>
            </a:r>
            <a:br>
              <a:rPr lang="en-US" sz="6800" dirty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</a:br>
            <a:r>
              <a:rPr lang="en-US" sz="34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PacWest SFS Conference</a:t>
            </a:r>
            <a:br>
              <a:rPr lang="en-US" sz="34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</a:br>
            <a:r>
              <a:rPr lang="en-US" sz="3400" b="1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May 15, 2015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338" y="6935788"/>
            <a:ext cx="9102725" cy="2209800"/>
          </a:xfrm>
        </p:spPr>
        <p:txBody>
          <a:bodyPr lIns="126435" tIns="72248" rIns="126435" bIns="72248"/>
          <a:lstStyle/>
          <a:p>
            <a:pPr defTabSz="1300163">
              <a:lnSpc>
                <a:spcPct val="60000"/>
              </a:lnSpc>
              <a:spcBef>
                <a:spcPts val="1000"/>
              </a:spcBef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Stefanie H. Jackman</a:t>
            </a:r>
          </a:p>
          <a:p>
            <a:pPr defTabSz="1300163">
              <a:lnSpc>
                <a:spcPct val="60000"/>
              </a:lnSpc>
              <a:spcBef>
                <a:spcPts val="1000"/>
              </a:spcBef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Consumer Financial Services Group</a:t>
            </a:r>
          </a:p>
          <a:p>
            <a:pPr defTabSz="1300163">
              <a:lnSpc>
                <a:spcPct val="60000"/>
              </a:lnSpc>
              <a:spcBef>
                <a:spcPts val="1000"/>
              </a:spcBef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Ballard Spahr LLP</a:t>
            </a:r>
          </a:p>
          <a:p>
            <a:pPr defTabSz="1300163">
              <a:lnSpc>
                <a:spcPct val="60000"/>
              </a:lnSpc>
              <a:spcBef>
                <a:spcPts val="1000"/>
              </a:spcBef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678-420-9490</a:t>
            </a:r>
          </a:p>
          <a:p>
            <a:pPr defTabSz="1300163">
              <a:lnSpc>
                <a:spcPct val="60000"/>
              </a:lnSpc>
              <a:spcBef>
                <a:spcPts val="1000"/>
              </a:spcBef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jackmans@ballardspahr.com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8345" y="433494"/>
            <a:ext cx="11961707" cy="997938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Focus Areas for the CFPB, FTC and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State AGs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45209" y="1950720"/>
            <a:ext cx="12024924" cy="6285653"/>
          </a:xfrm>
        </p:spPr>
        <p:txBody>
          <a:bodyPr/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Threatening actions do not intend/do not take in regular course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Misleading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statements of impact of payment on credit or debt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Failing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to report debts as disputed to credit bureaus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Failing to disclose out of statute debt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Failing to disclose convenience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fees/other charges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9103360" y="8994987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defPPr>
              <a:defRPr lang="en-US"/>
            </a:defPPr>
            <a:lvl1pPr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267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How Helpful is it to Fess Up?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Self-policing: significant benefits, very few risks (other than cost of monitoring)</a:t>
            </a:r>
          </a:p>
          <a:p>
            <a:r>
              <a:rPr lang="en-US" dirty="0" smtClean="0"/>
              <a:t>Remediation: </a:t>
            </a:r>
          </a:p>
          <a:p>
            <a:pPr lvl="1"/>
            <a:r>
              <a:rPr lang="en-US" sz="3698" dirty="0"/>
              <a:t>Seems absolutely necessary to demonstrate responsible conduct in the CFPB’s eyes (</a:t>
            </a:r>
            <a:r>
              <a:rPr lang="en-US" sz="3698" i="1" dirty="0"/>
              <a:t>cf.</a:t>
            </a:r>
            <a:r>
              <a:rPr lang="en-US" sz="3698" dirty="0"/>
              <a:t> reference to remediation in auto finance fair lending bulletin)</a:t>
            </a:r>
          </a:p>
          <a:p>
            <a:pPr lvl="1"/>
            <a:r>
              <a:rPr lang="en-US" sz="3698" dirty="0"/>
              <a:t>In some very limited instances, will provide safe harbors under state law</a:t>
            </a:r>
          </a:p>
          <a:p>
            <a:pPr lvl="1"/>
            <a:r>
              <a:rPr lang="en-US" sz="3698" dirty="0"/>
              <a:t>Risk of spurring individual or class action litigation from most remediation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2337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How to “Cooperate” With an Investigation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8" y="2059094"/>
            <a:ext cx="12024924" cy="6285653"/>
          </a:xfrm>
        </p:spPr>
        <p:txBody>
          <a:bodyPr/>
          <a:lstStyle/>
          <a:p>
            <a:r>
              <a:rPr lang="en-US" sz="3413" dirty="0"/>
              <a:t>The Bulletin makes it clear that merely complying with a CID is not “cooperation”</a:t>
            </a:r>
          </a:p>
          <a:p>
            <a:r>
              <a:rPr lang="en-US" sz="3413" dirty="0"/>
              <a:t>Performing a self-investigation is one example given – but there are practical difficulties with doing that</a:t>
            </a:r>
          </a:p>
          <a:p>
            <a:r>
              <a:rPr lang="en-US" sz="3413" dirty="0"/>
              <a:t>Offering to provide information without further CIDs</a:t>
            </a:r>
          </a:p>
          <a:p>
            <a:r>
              <a:rPr lang="en-US" sz="3413" dirty="0"/>
              <a:t>Making witnesses available for informal interviews/meetings</a:t>
            </a:r>
          </a:p>
          <a:p>
            <a:r>
              <a:rPr lang="en-US" sz="3413" dirty="0"/>
              <a:t>Responding to follow-up questions</a:t>
            </a:r>
          </a:p>
          <a:p>
            <a:r>
              <a:rPr lang="en-US" sz="3413" dirty="0"/>
              <a:t>Preparing reports on specific issues (once the CFPB makes them known)</a:t>
            </a:r>
          </a:p>
          <a:p>
            <a:r>
              <a:rPr lang="en-US" sz="3413" dirty="0"/>
              <a:t>The benefits of cooperation with an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9122391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Benefits and Risks of Self-Reporting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8" y="1950720"/>
            <a:ext cx="12024924" cy="6285653"/>
          </a:xfrm>
        </p:spPr>
        <p:txBody>
          <a:bodyPr/>
          <a:lstStyle/>
          <a:p>
            <a:r>
              <a:rPr lang="en-US" dirty="0" smtClean="0"/>
              <a:t>Self-reporting presents a very complex risk-benefit calculation</a:t>
            </a:r>
          </a:p>
          <a:p>
            <a:r>
              <a:rPr lang="en-US" dirty="0" smtClean="0"/>
              <a:t>The primary risk is reporting an issue the CFPB did not know about, and would not discover otherwise</a:t>
            </a:r>
          </a:p>
          <a:p>
            <a:r>
              <a:rPr lang="en-US" dirty="0" smtClean="0"/>
              <a:t>Mitigating this risk (i.e., disclosing a violation that is likely to be discovered) may cause the CFPB to give little or no “credit” for the self-reporting</a:t>
            </a:r>
          </a:p>
          <a:p>
            <a:r>
              <a:rPr lang="en-US" dirty="0" smtClean="0"/>
              <a:t>Very uncertain benefit from self-reporting</a:t>
            </a:r>
          </a:p>
          <a:p>
            <a:r>
              <a:rPr lang="en-US" dirty="0" smtClean="0"/>
              <a:t>Under any circumstances, self-reporting should be accompanied by a thorough and credible action/remediation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829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3494" y="410916"/>
            <a:ext cx="11961707" cy="997938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Helvetica" panose="020B0604020202020204" pitchFamily="34" charset="0"/>
              </a:rPr>
              <a:t>Questions? 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3493" y="1831058"/>
            <a:ext cx="12246187" cy="11921067"/>
          </a:xfrm>
        </p:spPr>
        <p:txBody>
          <a:bodyPr/>
          <a:lstStyle/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1138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If you have questions about anything we covered today, please contact:</a:t>
            </a: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3600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>
              <a:latin typeface="+mj-lt"/>
            </a:endParaRPr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844" dirty="0"/>
          </a:p>
          <a:p>
            <a:pPr marL="0" indent="0">
              <a:spcBef>
                <a:spcPts val="2133"/>
              </a:spcBef>
              <a:buClr>
                <a:srgbClr val="000000"/>
              </a:buClr>
              <a:buNone/>
              <a:defRPr/>
            </a:pPr>
            <a:endParaRPr lang="en-US" sz="256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5310"/>
              </p:ext>
            </p:extLst>
          </p:nvPr>
        </p:nvGraphicFramePr>
        <p:xfrm>
          <a:off x="1473200" y="3886200"/>
          <a:ext cx="8763000" cy="2760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/>
              </a:tblGrid>
              <a:tr h="27601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Stefanie H.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Jackman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Consumer Financial Services Group</a:t>
                      </a: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678.420.9490</a:t>
                      </a: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jackmans@ballardspahr.com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0048" marR="130048" marT="65030" marB="6503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73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323850" y="433388"/>
            <a:ext cx="12355513" cy="930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323850" y="1425575"/>
            <a:ext cx="12355513" cy="3254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4099" name="Picture 3" descr="ballar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953500"/>
            <a:ext cx="22113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41338" y="409575"/>
            <a:ext cx="11961812" cy="998538"/>
          </a:xfrm>
        </p:spPr>
        <p:txBody>
          <a:bodyPr lIns="126435" tIns="72248" rIns="126435" bIns="72248"/>
          <a:lstStyle/>
          <a:p>
            <a:pPr algn="l" defTabSz="1300163">
              <a:lnSpc>
                <a:spcPct val="80000"/>
              </a:lnSpc>
            </a:pPr>
            <a:r>
              <a:rPr lang="en-US" sz="48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Outline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338" y="2274888"/>
            <a:ext cx="12025312" cy="6286500"/>
          </a:xfrm>
        </p:spPr>
        <p:txBody>
          <a:bodyPr lIns="126435" tIns="72248" rIns="126435" bIns="72248" anchor="t"/>
          <a:lstStyle/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“larger participant” rule for student loan servicers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areas in student loan regulatory compliance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possible QM-type rule for student loans?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learned from recent CFPB consent orders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party service provider oversight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Fessing up – is it good for you?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839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Student Loan Servicing “Larger Participant” Rule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82600" y="1981200"/>
            <a:ext cx="12024924" cy="628565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CFPB finalized this rule in December 2013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CFPB already had examination authority over student lenders under Dodd-Frank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participant rule covers only a small number of large student loan servicers (with &gt;1 million accounts)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Bureau’s enforcement authority is broader, covering all non-banks, regardless of size (as well as large banks)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Bureau used the larger participant rule to identify areas in which it believed servicers were not complying with applicable laws and has expanded since</a:t>
            </a:r>
          </a:p>
        </p:txBody>
      </p:sp>
    </p:spTree>
    <p:extLst>
      <p:ext uri="{BB962C8B-B14F-4D97-AF65-F5344CB8AC3E}">
        <p14:creationId xmlns:p14="http://schemas.microsoft.com/office/powerpoint/2010/main" val="3089194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37592" y="393128"/>
            <a:ext cx="12355513" cy="930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323850" y="1425575"/>
            <a:ext cx="12355513" cy="3254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4099" name="Picture 3" descr="ballar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953500"/>
            <a:ext cx="22113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41338" y="409575"/>
            <a:ext cx="11961812" cy="998538"/>
          </a:xfrm>
        </p:spPr>
        <p:txBody>
          <a:bodyPr lIns="126435" tIns="72248" rIns="126435" bIns="72248"/>
          <a:lstStyle/>
          <a:p>
            <a:pPr algn="l" defTabSz="1300163">
              <a:lnSpc>
                <a:spcPct val="80000"/>
              </a:lnSpc>
            </a:pPr>
            <a:r>
              <a:rPr lang="en-US" sz="48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Hot Topics in Student Lending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8950" y="1981200"/>
            <a:ext cx="12025312" cy="6286500"/>
          </a:xfrm>
        </p:spPr>
        <p:txBody>
          <a:bodyPr lIns="126435" tIns="72248" rIns="126435" bIns="72248" anchor="t"/>
          <a:lstStyle/>
          <a:p>
            <a:pPr marL="457200" indent="-457200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deferment/forbearance options on private student loans that mirror those applicable for Title IV loans</a:t>
            </a:r>
          </a:p>
          <a:p>
            <a:pPr marL="1335088" lvl="2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that reflect ability to pay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Waive right to default upon death/insolvency of cosigner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status processing – overview of options, disclosures, implementation, etc.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 application across multiple loans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</a:t>
            </a:r>
          </a:p>
          <a:p>
            <a:pPr marL="1335088" lvl="2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6% reduction is on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35088" lvl="2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ED, VA and DOD MOU </a:t>
            </a:r>
          </a:p>
          <a:p>
            <a:pPr lvl="2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818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254000" y="433388"/>
            <a:ext cx="12355513" cy="930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323850" y="1425575"/>
            <a:ext cx="12355513" cy="3254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4099" name="Picture 3" descr="ballar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953500"/>
            <a:ext cx="22113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41338" y="409575"/>
            <a:ext cx="11961812" cy="998538"/>
          </a:xfrm>
        </p:spPr>
        <p:txBody>
          <a:bodyPr lIns="126435" tIns="72248" rIns="126435" bIns="72248"/>
          <a:lstStyle/>
          <a:p>
            <a:pPr algn="l" defTabSz="1300163">
              <a:lnSpc>
                <a:spcPct val="80000"/>
              </a:lnSpc>
            </a:pPr>
            <a:r>
              <a:rPr lang="en-US" sz="4800" dirty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Hot Topics in Student Lending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338" y="2274888"/>
            <a:ext cx="12025312" cy="6286500"/>
          </a:xfrm>
        </p:spPr>
        <p:txBody>
          <a:bodyPr lIns="126435" tIns="72248" rIns="126435" bIns="72248" anchor="t"/>
          <a:lstStyle/>
          <a:p>
            <a:pPr marL="457200" indent="-457200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Underwriting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Disclosures re: differences between federal vs. private loans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(and responding to credit reporting disputes)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servicing transfers – notice of same and impact of transfer on borrower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205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Possible QM-Type Rule?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541868" y="1981200"/>
            <a:ext cx="12024924" cy="628565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CFPB continues to believe, despite evidence to the contrary, that the student loan market is out of control and could crash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Also believes private lenders do not work with students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frequently compares the situation involving student loans with the buildup to the subprime mortgage crisis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frequent criticism is that credit is extended too freely, when the borrower may not have the ability to repay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 of the elements appear to be present for the CFPB to be motivated to propose a QM-type rule for student loans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a rule could limit the amount of student loan credit available and impose strict underwriting standards, similar to the developments in the mortgage market</a:t>
            </a:r>
          </a:p>
        </p:txBody>
      </p:sp>
    </p:spTree>
    <p:extLst>
      <p:ext uri="{BB962C8B-B14F-4D97-AF65-F5344CB8AC3E}">
        <p14:creationId xmlns:p14="http://schemas.microsoft.com/office/powerpoint/2010/main" val="153194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323850" y="433388"/>
            <a:ext cx="12355513" cy="930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E8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4098" name="AutoShape 2"/>
          <p:cNvSpPr>
            <a:spLocks/>
          </p:cNvSpPr>
          <p:nvPr/>
        </p:nvSpPr>
        <p:spPr bwMode="auto">
          <a:xfrm>
            <a:off x="323850" y="1425575"/>
            <a:ext cx="12355513" cy="3254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CD0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248" tIns="72248" rIns="72248" bIns="72248" anchor="ctr"/>
          <a:lstStyle>
            <a:lvl1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830263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18288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2860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27432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200400" algn="ctr" defTabSz="830263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endParaRPr lang="en-US" sz="3400" dirty="0">
              <a:solidFill>
                <a:srgbClr val="FFFFFF"/>
              </a:solidFill>
            </a:endParaRPr>
          </a:p>
        </p:txBody>
      </p:sp>
      <p:pic>
        <p:nvPicPr>
          <p:cNvPr id="4099" name="Picture 3" descr="ballar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953500"/>
            <a:ext cx="22113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41338" y="409575"/>
            <a:ext cx="11961812" cy="998538"/>
          </a:xfrm>
        </p:spPr>
        <p:txBody>
          <a:bodyPr lIns="126435" tIns="72248" rIns="126435" bIns="72248"/>
          <a:lstStyle/>
          <a:p>
            <a:pPr algn="l" defTabSz="1300163">
              <a:lnSpc>
                <a:spcPct val="80000"/>
              </a:lnSpc>
            </a:pPr>
            <a:r>
              <a:rPr lang="en-US" sz="4800" dirty="0" smtClean="0"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  <a:sym typeface="Helvetica" panose="020B0604020202020204" pitchFamily="34" charset="0"/>
              </a:rPr>
              <a:t>Lessons From Recent Consent Orders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338" y="1943100"/>
            <a:ext cx="12025312" cy="6286500"/>
          </a:xfrm>
        </p:spPr>
        <p:txBody>
          <a:bodyPr lIns="126435" tIns="72248" rIns="126435" bIns="72248" anchor="t"/>
          <a:lstStyle/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2014 consent order, the CFPB criticized a credit card product that was offered to consumers through the employees of unrelated third parties (at the point of sale at medical/veterinary clinics)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CFPB criticized lack of training and oversight of these individuals</a:t>
            </a:r>
          </a:p>
          <a:p>
            <a:pPr marL="649288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areas in student lending possibly implicated by this consent order:</a:t>
            </a:r>
          </a:p>
          <a:p>
            <a:pPr marL="992188" lvl="1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loans funded by one entity, but originated on another entity’s platform</a:t>
            </a:r>
          </a:p>
          <a:p>
            <a:pPr marL="992188" lvl="1" indent="-649288" defTabSz="1300163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Font typeface="TimesNewRomanPSMT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for-profit college loans where school financial aid office is heavily involved in origination process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288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Third Party Service Providers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Bulletin 2012-03 (April 13, 2012)	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 initial due diligence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policies and procedures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Contract representations re: compliance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Ongoing monitoring and controls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Address issues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Origination services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 servicing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Debt collection</a:t>
            </a:r>
          </a:p>
        </p:txBody>
      </p:sp>
    </p:spTree>
    <p:extLst>
      <p:ext uri="{BB962C8B-B14F-4D97-AF65-F5344CB8AC3E}">
        <p14:creationId xmlns:p14="http://schemas.microsoft.com/office/powerpoint/2010/main" val="2063420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98345" y="433494"/>
            <a:ext cx="11961707" cy="997938"/>
          </a:xfrm>
        </p:spPr>
        <p:txBody>
          <a:bodyPr/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Focus Areas for the CFPB, FTC and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State AGs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45209" y="1950720"/>
            <a:ext cx="12024924" cy="6285653"/>
          </a:xfrm>
        </p:spPr>
        <p:txBody>
          <a:bodyPr/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Quality of account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Authentication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of debts and account records under the business records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rule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Internal handling of data to ensure accuracy and integrity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Failing to verify debts before suing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Steps taken to verify debts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9103360" y="8994987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defPPr>
              <a:defRPr lang="en-US"/>
            </a:defPPr>
            <a:lvl1pPr algn="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2"/>
                </a:solidFill>
                <a:latin typeface="Garamond" pitchFamily="18" charset="0"/>
                <a:ea typeface="+mn-ea"/>
                <a:cs typeface="Arial" pitchFamily="34" charset="0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993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lard Spahr LLP - Master">
  <a:themeElements>
    <a:clrScheme name="Ballard Spahr LLP -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D2F4"/>
      </a:accent1>
      <a:accent2>
        <a:srgbClr val="CCE226"/>
      </a:accent2>
      <a:accent3>
        <a:srgbClr val="FFFFFF"/>
      </a:accent3>
      <a:accent4>
        <a:srgbClr val="000000"/>
      </a:accent4>
      <a:accent5>
        <a:srgbClr val="C4E5F8"/>
      </a:accent5>
      <a:accent6>
        <a:srgbClr val="B9CD21"/>
      </a:accent6>
      <a:hlink>
        <a:srgbClr val="CCD0CB"/>
      </a:hlink>
      <a:folHlink>
        <a:srgbClr val="F1E3C5"/>
      </a:folHlink>
    </a:clrScheme>
    <a:fontScheme name="Ballard Spahr LLP - Master">
      <a:majorFont>
        <a:latin typeface="Garamond"/>
        <a:ea typeface=""/>
        <a:cs typeface="Arial"/>
      </a:majorFont>
      <a:minorFont>
        <a:latin typeface="Garamond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pitchFamily="34" charset="0"/>
          </a:defRPr>
        </a:defPPr>
      </a:lstStyle>
    </a:lnDef>
  </a:objectDefaults>
  <a:extraClrSchemeLst>
    <a:extraClrScheme>
      <a:clrScheme name="Ballard Spahr LLP -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BD2F4"/>
        </a:accent1>
        <a:accent2>
          <a:srgbClr val="CCE226"/>
        </a:accent2>
        <a:accent3>
          <a:srgbClr val="FFFFFF"/>
        </a:accent3>
        <a:accent4>
          <a:srgbClr val="000000"/>
        </a:accent4>
        <a:accent5>
          <a:srgbClr val="C4E5F8"/>
        </a:accent5>
        <a:accent6>
          <a:srgbClr val="B9CD21"/>
        </a:accent6>
        <a:hlink>
          <a:srgbClr val="CCD0CB"/>
        </a:hlink>
        <a:folHlink>
          <a:srgbClr val="F1E3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llard Spahr LLP - Master">
  <a:themeElements>
    <a:clrScheme name="Ballard Spahr LLP -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D2F4"/>
      </a:accent1>
      <a:accent2>
        <a:srgbClr val="CCE226"/>
      </a:accent2>
      <a:accent3>
        <a:srgbClr val="FFFFFF"/>
      </a:accent3>
      <a:accent4>
        <a:srgbClr val="000000"/>
      </a:accent4>
      <a:accent5>
        <a:srgbClr val="C4E5F8"/>
      </a:accent5>
      <a:accent6>
        <a:srgbClr val="B9CD21"/>
      </a:accent6>
      <a:hlink>
        <a:srgbClr val="CCD0CB"/>
      </a:hlink>
      <a:folHlink>
        <a:srgbClr val="F1E3C5"/>
      </a:folHlink>
    </a:clrScheme>
    <a:fontScheme name="Ballard Spahr LLP - Master">
      <a:majorFont>
        <a:latin typeface="Garamond"/>
        <a:ea typeface=""/>
        <a:cs typeface="Arial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Ballard Spahr LLP -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BD2F4"/>
        </a:accent1>
        <a:accent2>
          <a:srgbClr val="CCE226"/>
        </a:accent2>
        <a:accent3>
          <a:srgbClr val="FFFFFF"/>
        </a:accent3>
        <a:accent4>
          <a:srgbClr val="000000"/>
        </a:accent4>
        <a:accent5>
          <a:srgbClr val="C4E5F8"/>
        </a:accent5>
        <a:accent6>
          <a:srgbClr val="B9CD21"/>
        </a:accent6>
        <a:hlink>
          <a:srgbClr val="CCD0CB"/>
        </a:hlink>
        <a:folHlink>
          <a:srgbClr val="F1E3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allard Spahr LLP - Master">
  <a:themeElements>
    <a:clrScheme name="Ballard Spahr LLP -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D2F4"/>
      </a:accent1>
      <a:accent2>
        <a:srgbClr val="CCE226"/>
      </a:accent2>
      <a:accent3>
        <a:srgbClr val="FFFFFF"/>
      </a:accent3>
      <a:accent4>
        <a:srgbClr val="000000"/>
      </a:accent4>
      <a:accent5>
        <a:srgbClr val="C4E5F8"/>
      </a:accent5>
      <a:accent6>
        <a:srgbClr val="B9CD21"/>
      </a:accent6>
      <a:hlink>
        <a:srgbClr val="CCD0CB"/>
      </a:hlink>
      <a:folHlink>
        <a:srgbClr val="F1E3C5"/>
      </a:folHlink>
    </a:clrScheme>
    <a:fontScheme name="Ballard Spahr LLP - Master">
      <a:majorFont>
        <a:latin typeface="Garamond"/>
        <a:ea typeface=""/>
        <a:cs typeface="Arial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Ballard Spahr LLP -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BD2F4"/>
        </a:accent1>
        <a:accent2>
          <a:srgbClr val="CCE226"/>
        </a:accent2>
        <a:accent3>
          <a:srgbClr val="FFFFFF"/>
        </a:accent3>
        <a:accent4>
          <a:srgbClr val="000000"/>
        </a:accent4>
        <a:accent5>
          <a:srgbClr val="C4E5F8"/>
        </a:accent5>
        <a:accent6>
          <a:srgbClr val="B9CD21"/>
        </a:accent6>
        <a:hlink>
          <a:srgbClr val="CCD0CB"/>
        </a:hlink>
        <a:folHlink>
          <a:srgbClr val="F1E3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allard Spahr LLP - Master">
  <a:themeElements>
    <a:clrScheme name="Ballard Spahr LLP -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D2F4"/>
      </a:accent1>
      <a:accent2>
        <a:srgbClr val="CCE226"/>
      </a:accent2>
      <a:accent3>
        <a:srgbClr val="FFFFFF"/>
      </a:accent3>
      <a:accent4>
        <a:srgbClr val="000000"/>
      </a:accent4>
      <a:accent5>
        <a:srgbClr val="C4E5F8"/>
      </a:accent5>
      <a:accent6>
        <a:srgbClr val="B9CD21"/>
      </a:accent6>
      <a:hlink>
        <a:srgbClr val="CCD0CB"/>
      </a:hlink>
      <a:folHlink>
        <a:srgbClr val="F1E3C5"/>
      </a:folHlink>
    </a:clrScheme>
    <a:fontScheme name="Ballard Spahr LLP - Master">
      <a:majorFont>
        <a:latin typeface="Garamond"/>
        <a:ea typeface=""/>
        <a:cs typeface="Arial"/>
      </a:majorFont>
      <a:minorFont>
        <a:latin typeface="Garamond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itchFamily="18" charset="0"/>
            <a:cs typeface="Arial" pitchFamily="34" charset="0"/>
          </a:defRPr>
        </a:defPPr>
      </a:lstStyle>
    </a:lnDef>
  </a:objectDefaults>
  <a:extraClrSchemeLst>
    <a:extraClrScheme>
      <a:clrScheme name="Ballard Spahr LLP -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BD2F4"/>
        </a:accent1>
        <a:accent2>
          <a:srgbClr val="CCE226"/>
        </a:accent2>
        <a:accent3>
          <a:srgbClr val="FFFFFF"/>
        </a:accent3>
        <a:accent4>
          <a:srgbClr val="000000"/>
        </a:accent4>
        <a:accent5>
          <a:srgbClr val="C4E5F8"/>
        </a:accent5>
        <a:accent6>
          <a:srgbClr val="B9CD21"/>
        </a:accent6>
        <a:hlink>
          <a:srgbClr val="CCD0CB"/>
        </a:hlink>
        <a:folHlink>
          <a:srgbClr val="F1E3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933</Words>
  <Application>Microsoft Office PowerPoint</Application>
  <PresentationFormat>Custom</PresentationFormat>
  <Paragraphs>132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Office Theme</vt:lpstr>
      <vt:lpstr>Ballard Spahr LLP - Master</vt:lpstr>
      <vt:lpstr>1_Ballard Spahr LLP - Master</vt:lpstr>
      <vt:lpstr>2_Ballard Spahr LLP - Master</vt:lpstr>
      <vt:lpstr>3_Ballard Spahr LLP - Master</vt:lpstr>
      <vt:lpstr>The CFPB and Student Loans:  Where We Stand &amp;  What That Means to You  PacWest SFS Conference May 15, 2015</vt:lpstr>
      <vt:lpstr>Outline</vt:lpstr>
      <vt:lpstr>Student Loan Servicing “Larger Participant” Rule</vt:lpstr>
      <vt:lpstr>Hot Topics in Student Lending</vt:lpstr>
      <vt:lpstr>Hot Topics in Student Lending</vt:lpstr>
      <vt:lpstr>A Possible QM-Type Rule?</vt:lpstr>
      <vt:lpstr>Lessons From Recent Consent Orders</vt:lpstr>
      <vt:lpstr>Third Party Service Providers</vt:lpstr>
      <vt:lpstr>Focus Areas for the CFPB, FTC and State AGs</vt:lpstr>
      <vt:lpstr>Focus Areas for the CFPB, FTC and State AGs</vt:lpstr>
      <vt:lpstr>How Helpful is it to Fess Up?</vt:lpstr>
      <vt:lpstr>How to “Cooperate” With an Investigation</vt:lpstr>
      <vt:lpstr>Benefits and Risks of Self-Reporting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PowerPoint Presentations</dc:title>
  <dc:creator>Chris Willis</dc:creator>
  <cp:lastModifiedBy>sjwoods</cp:lastModifiedBy>
  <cp:revision>33</cp:revision>
  <cp:lastPrinted>2014-04-23T14:20:37Z</cp:lastPrinted>
  <dcterms:modified xsi:type="dcterms:W3CDTF">2015-04-24T15:15:31Z</dcterms:modified>
</cp:coreProperties>
</file>