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62" r:id="rId3"/>
    <p:sldId id="257" r:id="rId4"/>
    <p:sldId id="259" r:id="rId5"/>
    <p:sldId id="258" r:id="rId6"/>
    <p:sldId id="260" r:id="rId7"/>
    <p:sldId id="261" r:id="rId8"/>
    <p:sldId id="264" r:id="rId9"/>
    <p:sldId id="265" r:id="rId10"/>
    <p:sldId id="266" r:id="rId11"/>
    <p:sldId id="263" r:id="rId12"/>
    <p:sldId id="267" r:id="rId13"/>
    <p:sldId id="268" r:id="rId14"/>
    <p:sldId id="269" r:id="rId15"/>
    <p:sldId id="270" r:id="rId16"/>
    <p:sldId id="271" r:id="rId17"/>
    <p:sldId id="272" r:id="rId18"/>
    <p:sldId id="274" r:id="rId19"/>
    <p:sldId id="277" r:id="rId20"/>
    <p:sldId id="278" r:id="rId21"/>
    <p:sldId id="279" r:id="rId22"/>
    <p:sldId id="281" r:id="rId23"/>
    <p:sldId id="282" r:id="rId24"/>
    <p:sldId id="287" r:id="rId25"/>
    <p:sldId id="288" r:id="rId26"/>
    <p:sldId id="283" r:id="rId27"/>
    <p:sldId id="284" r:id="rId28"/>
    <p:sldId id="285" r:id="rId29"/>
    <p:sldId id="28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94"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  </c:v>
                </c:pt>
              </c:strCache>
            </c:strRef>
          </c:tx>
          <c:explosion val="6"/>
          <c:dLbls>
            <c:showLegendKey val="0"/>
            <c:showVal val="0"/>
            <c:showCatName val="0"/>
            <c:showSerName val="0"/>
            <c:showPercent val="1"/>
            <c:showBubbleSize val="0"/>
            <c:showLeaderLines val="0"/>
          </c:dLbls>
          <c:cat>
            <c:strRef>
              <c:f>Sheet1!$A$2:$A$5</c:f>
              <c:strCache>
                <c:ptCount val="4"/>
                <c:pt idx="0">
                  <c:v>Outdoors</c:v>
                </c:pt>
                <c:pt idx="1">
                  <c:v>Other</c:v>
                </c:pt>
                <c:pt idx="2">
                  <c:v>School</c:v>
                </c:pt>
                <c:pt idx="3">
                  <c:v>Business</c:v>
                </c:pt>
              </c:strCache>
            </c:strRef>
          </c:cat>
          <c:val>
            <c:numRef>
              <c:f>Sheet1!$B$2:$B$5</c:f>
              <c:numCache>
                <c:formatCode>General</c:formatCode>
                <c:ptCount val="4"/>
                <c:pt idx="0">
                  <c:v>0.19</c:v>
                </c:pt>
                <c:pt idx="1">
                  <c:v>0.12</c:v>
                </c:pt>
                <c:pt idx="2">
                  <c:v>0.28999999999999998</c:v>
                </c:pt>
                <c:pt idx="3">
                  <c:v>0.4</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2794209317585301"/>
          <c:y val="0.27863459163192839"/>
          <c:w val="0.26118834755030623"/>
          <c:h val="0.41197197776748495"/>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FF3D983-4895-4554-91A9-6B871469F69F}" type="datetimeFigureOut">
              <a:rPr lang="en-US" smtClean="0"/>
              <a:t>5/4/2015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D6A200D-784D-4896-AC84-82A11B4798F4}" type="slidenum">
              <a:rPr lang="en-US" smtClean="0"/>
              <a:t>‹#›</a:t>
            </a:fld>
            <a:endParaRPr lang="en-US"/>
          </a:p>
        </p:txBody>
      </p:sp>
    </p:spTree>
    <p:extLst>
      <p:ext uri="{BB962C8B-B14F-4D97-AF65-F5344CB8AC3E}">
        <p14:creationId xmlns:p14="http://schemas.microsoft.com/office/powerpoint/2010/main" val="52588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B3CCF33-2D6F-47E2-B295-14FDC1B904AC}" type="datetimeFigureOut">
              <a:rPr lang="en-US" smtClean="0"/>
              <a:t>5/4/2015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565E3A7-A1DB-4518-9ADD-1573DC19D5B3}" type="slidenum">
              <a:rPr lang="en-US" smtClean="0"/>
              <a:t>‹#›</a:t>
            </a:fld>
            <a:endParaRPr lang="en-US"/>
          </a:p>
        </p:txBody>
      </p:sp>
    </p:spTree>
    <p:extLst>
      <p:ext uri="{BB962C8B-B14F-4D97-AF65-F5344CB8AC3E}">
        <p14:creationId xmlns:p14="http://schemas.microsoft.com/office/powerpoint/2010/main" val="302166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February 14, 2009 at 3pm, Steven </a:t>
            </a:r>
            <a:r>
              <a:rPr lang="en-US" baseline="0" dirty="0" err="1" smtClean="0"/>
              <a:t>Kazmierczak</a:t>
            </a:r>
            <a:r>
              <a:rPr lang="en-US" baseline="0" dirty="0" smtClean="0"/>
              <a:t>, 27, armed with a shotgun and three handguns, began shooting in the Cole Hall Auditorium at Northern Illinois University in DeKalb, Illinois.  He had attended graduate school at the university. </a:t>
            </a:r>
          </a:p>
          <a:p>
            <a:endParaRPr lang="en-US" baseline="0" dirty="0" smtClean="0"/>
          </a:p>
          <a:p>
            <a:r>
              <a:rPr lang="en-US" baseline="0" dirty="0" smtClean="0"/>
              <a:t> Five people were killed, 16 were wounded, including the three who were injured as they fled.  </a:t>
            </a:r>
            <a:r>
              <a:rPr lang="en-US" baseline="0" dirty="0" err="1" smtClean="0"/>
              <a:t>Kazmierczak</a:t>
            </a:r>
            <a:r>
              <a:rPr lang="en-US" baseline="0" dirty="0" smtClean="0"/>
              <a:t> committed suicide before police arrived. </a:t>
            </a:r>
          </a:p>
          <a:p>
            <a:r>
              <a:rPr lang="en-US" baseline="0" dirty="0" smtClean="0"/>
              <a:t> </a:t>
            </a:r>
          </a:p>
          <a:p>
            <a:r>
              <a:rPr lang="en-US" baseline="0" dirty="0" smtClean="0"/>
              <a:t>A few years later I was talking to Northern Illinois Police Chief Donald Grady about the incident.  I have always remembered how he stressed how fast the whole incident went.  At one point in our conversation he said, “It felt like it was said and done in 80 seconds.”  In actuality, it was said and done in exactly 5 minutes.</a:t>
            </a:r>
          </a:p>
          <a:p>
            <a:endParaRPr lang="en-US" baseline="0" dirty="0" smtClean="0"/>
          </a:p>
          <a:p>
            <a:r>
              <a:rPr lang="en-US" baseline="0" dirty="0" smtClean="0"/>
              <a:t>Chief Grady told me </a:t>
            </a:r>
            <a:r>
              <a:rPr lang="en-US" baseline="0" dirty="0" err="1" smtClean="0"/>
              <a:t>Kazmierczak</a:t>
            </a:r>
            <a:r>
              <a:rPr lang="en-US" baseline="0" dirty="0" smtClean="0"/>
              <a:t> was actually a good student but had stopped taking psychiatric meds not long before the shooting and had been behaving erratically.   Not an </a:t>
            </a:r>
            <a:r>
              <a:rPr lang="en-US" baseline="0" dirty="0" err="1" smtClean="0"/>
              <a:t>unusal</a:t>
            </a:r>
            <a:r>
              <a:rPr lang="en-US" baseline="0" dirty="0" smtClean="0"/>
              <a:t> turn of events for someone who becomes an active shooter.</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a:t>
            </a:fld>
            <a:endParaRPr lang="en-US"/>
          </a:p>
        </p:txBody>
      </p:sp>
    </p:spTree>
    <p:extLst>
      <p:ext uri="{BB962C8B-B14F-4D97-AF65-F5344CB8AC3E}">
        <p14:creationId xmlns:p14="http://schemas.microsoft.com/office/powerpoint/2010/main" val="161182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is that those of us in campus law enforcement and</a:t>
            </a:r>
            <a:r>
              <a:rPr lang="en-US" baseline="0" dirty="0" smtClean="0"/>
              <a:t> public safety deal with some type of violence every day.  </a:t>
            </a:r>
          </a:p>
          <a:p>
            <a:endParaRPr lang="en-US" baseline="0" dirty="0" smtClean="0"/>
          </a:p>
          <a:p>
            <a:r>
              <a:rPr lang="en-US" baseline="0" dirty="0" smtClean="0"/>
              <a:t>This list is typical of some of the more common violent crimes reported on college campuses in the US.  </a:t>
            </a:r>
          </a:p>
          <a:p>
            <a:endParaRPr lang="en-US" baseline="0" dirty="0" smtClean="0"/>
          </a:p>
          <a:p>
            <a:r>
              <a:rPr lang="en-US" baseline="0" dirty="0" smtClean="0"/>
              <a:t>This is what we are used to dealing with and pretty much have under control.</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10</a:t>
            </a:fld>
            <a:endParaRPr lang="en-US"/>
          </a:p>
        </p:txBody>
      </p:sp>
    </p:spTree>
    <p:extLst>
      <p:ext uri="{BB962C8B-B14F-4D97-AF65-F5344CB8AC3E}">
        <p14:creationId xmlns:p14="http://schemas.microsoft.com/office/powerpoint/2010/main" val="400250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Active shooters often have had some contact with mental health professionals. While a common factor, the functional role that mental illness plays in causing the massacre is indeterminate according to FBI analysis.</a:t>
            </a:r>
          </a:p>
          <a:p>
            <a:endParaRPr lang="en-US" dirty="0" smtClean="0">
              <a:effectLst/>
            </a:endParaRPr>
          </a:p>
          <a:p>
            <a:r>
              <a:rPr lang="en-US" dirty="0" smtClean="0">
                <a:effectLst/>
              </a:rPr>
              <a:t> In cases analyzed by the FBI very few of the shooters had "previous arrests for violent crimes, though many had encountered a significant emotional hardship prior to the attack such as loss of significant relationships, changes in financial status, loss of a job, changes in living arrangements, major adverse changes to life circumstances, and/or feelings of humiliation or rejection on the part of the shooter.” </a:t>
            </a:r>
          </a:p>
          <a:p>
            <a:endParaRPr lang="en-US" dirty="0" smtClean="0">
              <a:effectLst/>
            </a:endParaRPr>
          </a:p>
          <a:p>
            <a:r>
              <a:rPr lang="en-US" dirty="0" smtClean="0">
                <a:effectLst/>
              </a:rPr>
              <a:t> These</a:t>
            </a:r>
            <a:r>
              <a:rPr lang="en-US" baseline="0" dirty="0" smtClean="0">
                <a:effectLst/>
              </a:rPr>
              <a:t> types of changes in the lives of so called “persons of concern” are what Threat Management Units look at when conducting threat assessments for dangerousness.</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11</a:t>
            </a:fld>
            <a:endParaRPr lang="en-US"/>
          </a:p>
        </p:txBody>
      </p:sp>
    </p:spTree>
    <p:extLst>
      <p:ext uri="{BB962C8B-B14F-4D97-AF65-F5344CB8AC3E}">
        <p14:creationId xmlns:p14="http://schemas.microsoft.com/office/powerpoint/2010/main" val="293147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 we see on our campuses that often</a:t>
            </a:r>
            <a:r>
              <a:rPr lang="en-US" baseline="0" dirty="0" smtClean="0"/>
              <a:t> cause concern or fear in co-workers, fellow students, faculty and so forth??  </a:t>
            </a:r>
          </a:p>
          <a:p>
            <a:endParaRPr lang="en-US" baseline="0" dirty="0" smtClean="0"/>
          </a:p>
          <a:p>
            <a:r>
              <a:rPr lang="en-US" baseline="0" dirty="0" smtClean="0"/>
              <a:t>These are actual cases from CSUN Police files.  Sometimes these types of cases are in the moment bad behavior  - such as the one with the Librarian’s remark.</a:t>
            </a:r>
          </a:p>
          <a:p>
            <a:endParaRPr lang="en-US" baseline="0" dirty="0" smtClean="0"/>
          </a:p>
          <a:p>
            <a:r>
              <a:rPr lang="en-US" baseline="0" dirty="0" smtClean="0"/>
              <a:t>And sometimes they are not – they are red flags of someone moving along the violence continuum and their behavior needs to be checked – they need intervention to understand what is going on.  An example of that would be the second example with the post-doc .</a:t>
            </a:r>
          </a:p>
          <a:p>
            <a:endParaRPr lang="en-US" baseline="0" dirty="0" smtClean="0"/>
          </a:p>
          <a:p>
            <a:r>
              <a:rPr lang="en-US" baseline="0" dirty="0" smtClean="0"/>
              <a:t>And sometimes they are a matter of perception. </a:t>
            </a:r>
          </a:p>
          <a:p>
            <a:endParaRPr lang="en-US" baseline="0" dirty="0" smtClean="0"/>
          </a:p>
          <a:p>
            <a:r>
              <a:rPr lang="en-US" baseline="0" dirty="0" smtClean="0"/>
              <a:t> For example, the last item, this student stood in a long line the opening week of school and became agitated and impatient.  He made his displeasure known in a loud voice.  Finally, when his displeasure peaked, he made a loud comment about Virginia Tech.  Front counter staff called police and reported “a threat”.</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12</a:t>
            </a:fld>
            <a:endParaRPr lang="en-US"/>
          </a:p>
        </p:txBody>
      </p:sp>
    </p:spTree>
    <p:extLst>
      <p:ext uri="{BB962C8B-B14F-4D97-AF65-F5344CB8AC3E}">
        <p14:creationId xmlns:p14="http://schemas.microsoft.com/office/powerpoint/2010/main" val="192405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Here are a few more.</a:t>
            </a:r>
          </a:p>
          <a:p>
            <a:endParaRPr lang="en-US" dirty="0" smtClean="0"/>
          </a:p>
          <a:p>
            <a:r>
              <a:rPr lang="en-US" dirty="0" smtClean="0"/>
              <a:t>Re: the fist situation – this individual</a:t>
            </a:r>
            <a:r>
              <a:rPr lang="en-US" baseline="0" dirty="0" smtClean="0"/>
              <a:t> is now in the psychiatric ward of a prison and he had been there over a year.  He started agitating with emails and veiled threats and ultimately an actual threat to kill.  For a number of months before we could locate him and arrest him, I was my President’s shadow at all public events.  </a:t>
            </a:r>
          </a:p>
          <a:p>
            <a:endParaRPr lang="en-US" baseline="0" dirty="0" smtClean="0"/>
          </a:p>
          <a:p>
            <a:r>
              <a:rPr lang="en-US" baseline="0" dirty="0" smtClean="0"/>
              <a:t>The third example just took place about 3 weeks ago.</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13</a:t>
            </a:fld>
            <a:endParaRPr lang="en-US"/>
          </a:p>
        </p:txBody>
      </p:sp>
    </p:spTree>
    <p:extLst>
      <p:ext uri="{BB962C8B-B14F-4D97-AF65-F5344CB8AC3E}">
        <p14:creationId xmlns:p14="http://schemas.microsoft.com/office/powerpoint/2010/main" val="2263379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created CSUN’s  Threat</a:t>
            </a:r>
            <a:r>
              <a:rPr lang="en-US" baseline="0" dirty="0" smtClean="0"/>
              <a:t> Management Unit in 2005- two years before Virginia Tech.  </a:t>
            </a:r>
          </a:p>
          <a:p>
            <a:endParaRPr lang="en-US" baseline="0" dirty="0" smtClean="0"/>
          </a:p>
          <a:p>
            <a:r>
              <a:rPr lang="en-US" baseline="0" dirty="0" smtClean="0"/>
              <a:t>It is a </a:t>
            </a:r>
            <a:r>
              <a:rPr lang="en-US" dirty="0" smtClean="0"/>
              <a:t>5 person law enforcement team that reports up to me - they  assesses dangerousness,</a:t>
            </a:r>
            <a:r>
              <a:rPr lang="en-US" baseline="0" dirty="0" smtClean="0"/>
              <a:t> analyze behavior and conduct over time, look at patterns of behavior and look at intent and capacity of the individual of concern to carry out an act of violence.</a:t>
            </a:r>
          </a:p>
          <a:p>
            <a:endParaRPr lang="en-US" baseline="0" dirty="0" smtClean="0"/>
          </a:p>
          <a:p>
            <a:r>
              <a:rPr lang="en-US" baseline="0" dirty="0" smtClean="0"/>
              <a:t>They are very well trained – all have had a host of training including graduating from Gavin </a:t>
            </a:r>
            <a:r>
              <a:rPr lang="en-US" baseline="0" dirty="0" err="1" smtClean="0"/>
              <a:t>DeBecker’s</a:t>
            </a:r>
            <a:r>
              <a:rPr lang="en-US" baseline="0" dirty="0" smtClean="0"/>
              <a:t> Advanced Threat Assessment training academy.</a:t>
            </a:r>
          </a:p>
          <a:p>
            <a:endParaRPr lang="en-US" baseline="0" dirty="0" smtClean="0"/>
          </a:p>
          <a:p>
            <a:r>
              <a:rPr lang="en-US" baseline="0" dirty="0" smtClean="0"/>
              <a:t>Does anyone recognize the name Gavin </a:t>
            </a:r>
            <a:r>
              <a:rPr lang="en-US" baseline="0" dirty="0" err="1" smtClean="0"/>
              <a:t>DeBecker</a:t>
            </a:r>
            <a:r>
              <a:rPr lang="en-US" baseline="0" dirty="0" smtClean="0"/>
              <a:t>??   Has anyone read the book, The Gift of Fear?  If you have not and this subject interests you and you want to protect yourself, there is no better book to read.</a:t>
            </a:r>
          </a:p>
          <a:p>
            <a:endParaRPr lang="en-US" baseline="0" dirty="0" smtClean="0"/>
          </a:p>
          <a:p>
            <a:r>
              <a:rPr lang="en-US" baseline="0" dirty="0" err="1" smtClean="0"/>
              <a:t>deBecker</a:t>
            </a:r>
            <a:r>
              <a:rPr lang="en-US" baseline="0" dirty="0" smtClean="0"/>
              <a:t> studied violence for decades and in this book, written around 1998 he unravels the complexity of violent behavior.  He says there are discernible motives preceded by clear warning signs.  It exploded the myth that violent acts are random and unpredictable.</a:t>
            </a:r>
          </a:p>
          <a:p>
            <a:endParaRPr lang="en-US" baseline="0" dirty="0" smtClean="0"/>
          </a:p>
          <a:p>
            <a:r>
              <a:rPr lang="en-US" baseline="0" dirty="0" smtClean="0"/>
              <a:t>Read slide on number of cases – case load has been going up.</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14</a:t>
            </a:fld>
            <a:endParaRPr lang="en-US"/>
          </a:p>
        </p:txBody>
      </p:sp>
    </p:spTree>
    <p:extLst>
      <p:ext uri="{BB962C8B-B14F-4D97-AF65-F5344CB8AC3E}">
        <p14:creationId xmlns:p14="http://schemas.microsoft.com/office/powerpoint/2010/main" val="145534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Perpetrators</a:t>
            </a:r>
            <a:r>
              <a:rPr lang="en-US" baseline="0" dirty="0" smtClean="0"/>
              <a:t> of serious violence don’t just snap.  This is a point that we make in our presentation to our campus community.  People don’t just “go crazy”, “go postal”, or “go off the deep end” in a moment because these incidents are not impulsive or random.  </a:t>
            </a:r>
          </a:p>
          <a:p>
            <a:endParaRPr lang="en-US" baseline="0" dirty="0" smtClean="0"/>
          </a:p>
          <a:p>
            <a:r>
              <a:rPr lang="en-US" baseline="0" dirty="0" smtClean="0"/>
              <a:t>Over 75% of perpetrators consider, plan, and prepare before engaging in violent behavior.  And most discuss their plans with others before the attack.</a:t>
            </a:r>
          </a:p>
          <a:p>
            <a:endParaRPr lang="en-US" baseline="0" dirty="0" smtClean="0"/>
          </a:p>
          <a:p>
            <a:r>
              <a:rPr lang="en-US" baseline="0" dirty="0" smtClean="0"/>
              <a:t>  So in our campus presentation we use this fact to highlight the criticality of recognizing the red flag warning signs of potentially violent behavior and the importance of taking steps at intervention before it is too late.  </a:t>
            </a:r>
          </a:p>
          <a:p>
            <a:endParaRPr lang="en-US" baseline="0" dirty="0" smtClean="0"/>
          </a:p>
          <a:p>
            <a:r>
              <a:rPr lang="en-US" baseline="0" dirty="0" smtClean="0"/>
              <a:t>Look at the percentage of precipitating events and then combine the last two – well over half the incidents had warning signs.</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15</a:t>
            </a:fld>
            <a:endParaRPr lang="en-US"/>
          </a:p>
        </p:txBody>
      </p:sp>
    </p:spTree>
    <p:extLst>
      <p:ext uri="{BB962C8B-B14F-4D97-AF65-F5344CB8AC3E}">
        <p14:creationId xmlns:p14="http://schemas.microsoft.com/office/powerpoint/2010/main" val="1061634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the game changer for us and we knew we had to develop more substantial training. So back in 2007 we worked on a training plan as part of our President’s Working Group.</a:t>
            </a:r>
            <a:r>
              <a:rPr lang="en-US" baseline="0" dirty="0" smtClean="0"/>
              <a:t>  Even back then we were on a track that is now recognized as one of the best preventative methods.</a:t>
            </a:r>
          </a:p>
          <a:p>
            <a:endParaRPr lang="en-US" baseline="0" dirty="0" smtClean="0"/>
          </a:p>
          <a:p>
            <a:endParaRPr lang="en-US" dirty="0" smtClean="0"/>
          </a:p>
          <a:p>
            <a:endParaRPr lang="en-US" dirty="0" smtClean="0"/>
          </a:p>
          <a:p>
            <a:r>
              <a:rPr lang="en-US" dirty="0" smtClean="0"/>
              <a:t> Interestingly in the</a:t>
            </a:r>
            <a:r>
              <a:rPr lang="en-US" baseline="0" dirty="0" smtClean="0"/>
              <a:t> most recent FBI study the conclusion is, and I quote:  “Recognizing the increased active shooter threat and the swiftness with which active shooter incidents unfold, these study results support the  importance of training and exercises – not only for law enforcement but also for citizens.  It is important, too, that training and exercises include not only an understanding of the threats faced but also the risks and options available in active shooter incidents.”</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16</a:t>
            </a:fld>
            <a:endParaRPr lang="en-US"/>
          </a:p>
        </p:txBody>
      </p:sp>
    </p:spTree>
    <p:extLst>
      <p:ext uri="{BB962C8B-B14F-4D97-AF65-F5344CB8AC3E}">
        <p14:creationId xmlns:p14="http://schemas.microsoft.com/office/powerpoint/2010/main" val="4218925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cross divisional support is extremely helpful with</a:t>
            </a:r>
            <a:r>
              <a:rPr lang="en-US" baseline="0" dirty="0" smtClean="0"/>
              <a:t> perspective.  This group looks at the topic from the 30,000 foot level in terms of what is best for the campus as a whole.  </a:t>
            </a:r>
          </a:p>
          <a:p>
            <a:endParaRPr lang="en-US" baseline="0" dirty="0" smtClean="0"/>
          </a:p>
          <a:p>
            <a:r>
              <a:rPr lang="en-US" baseline="0" dirty="0" smtClean="0"/>
              <a:t>Our training program, which I will discuss in a moment,  was vetted by this group and the concept of doing it in two parts came from these varying perspectives.</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17</a:t>
            </a:fld>
            <a:endParaRPr lang="en-US"/>
          </a:p>
        </p:txBody>
      </p:sp>
    </p:spTree>
    <p:extLst>
      <p:ext uri="{BB962C8B-B14F-4D97-AF65-F5344CB8AC3E}">
        <p14:creationId xmlns:p14="http://schemas.microsoft.com/office/powerpoint/2010/main" val="1389333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is presented in two parts – must take part one in order to attend part II – no exceptions.  Why do we do it this way?? </a:t>
            </a:r>
          </a:p>
          <a:p>
            <a:endParaRPr lang="en-US" dirty="0" smtClean="0"/>
          </a:p>
          <a:p>
            <a:r>
              <a:rPr lang="en-US" dirty="0" smtClean="0"/>
              <a:t> Because Part I is about every day life at the university – the student who disrupts</a:t>
            </a:r>
            <a:r>
              <a:rPr lang="en-US" baseline="0" dirty="0" smtClean="0"/>
              <a:t> a class, the co-worker who gets infuriated because someone left copies in the copy machine, the individual who spontaneously makes inappropriate comments and so forth.  (REVIEW SLIDE)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18</a:t>
            </a:fld>
            <a:endParaRPr lang="en-US"/>
          </a:p>
        </p:txBody>
      </p:sp>
    </p:spTree>
    <p:extLst>
      <p:ext uri="{BB962C8B-B14F-4D97-AF65-F5344CB8AC3E}">
        <p14:creationId xmlns:p14="http://schemas.microsoft.com/office/powerpoint/2010/main" val="43666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show you some of the slides (in blue on the screen) from the actual program.  After reading a scenario loaded with bad behavior and red flag warning signs we ask our audience,</a:t>
            </a:r>
            <a:r>
              <a:rPr lang="en-US" baseline="0" dirty="0" smtClean="0"/>
              <a:t> is this a 911 moment??</a:t>
            </a:r>
          </a:p>
          <a:p>
            <a:endParaRPr lang="en-US" baseline="0" dirty="0" smtClean="0"/>
          </a:p>
          <a:p>
            <a:endParaRPr lang="en-US" baseline="0" dirty="0" smtClean="0"/>
          </a:p>
          <a:p>
            <a:r>
              <a:rPr lang="en-US" baseline="0" dirty="0" smtClean="0"/>
              <a:t>The idea of “imminent danger” or “imminent threat” is an important perspective piece.  We have had co-workers call Police Services when someone yells at them.  The University wants and needs to respond, but it’s not necessarily a 911 situation.  This also helps add to the learning outcome that participants understand their role in any given situation – and again, frame expectations of shared responsibility.</a:t>
            </a:r>
          </a:p>
          <a:p>
            <a:endParaRPr lang="en-US" baseline="0" dirty="0" smtClean="0"/>
          </a:p>
          <a:p>
            <a:r>
              <a:rPr lang="en-US" baseline="0" dirty="0" smtClean="0"/>
              <a:t>The last bit is the conditioning layer – the concept of a support network.  As we work through our scenario and response, we know that 911 is not necessary, however, reporting is and that begins to demonstrate the support network.  </a:t>
            </a:r>
            <a:r>
              <a:rPr lang="en-US" baseline="0" dirty="0" err="1" smtClean="0"/>
              <a:t>Noone</a:t>
            </a:r>
            <a:r>
              <a:rPr lang="en-US" baseline="0" dirty="0" smtClean="0"/>
              <a:t> is expected to deal with these situations alone.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19</a:t>
            </a:fld>
            <a:endParaRPr lang="en-US"/>
          </a:p>
        </p:txBody>
      </p:sp>
    </p:spTree>
    <p:extLst>
      <p:ext uri="{BB962C8B-B14F-4D97-AF65-F5344CB8AC3E}">
        <p14:creationId xmlns:p14="http://schemas.microsoft.com/office/powerpoint/2010/main" val="105734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people will remember Columbine High School in Littleton, Colorado in 1999 – Eric Harris and Dylan </a:t>
            </a:r>
            <a:r>
              <a:rPr lang="en-US" baseline="0" dirty="0" err="1" smtClean="0"/>
              <a:t>Klebold</a:t>
            </a:r>
            <a:r>
              <a:rPr lang="en-US" baseline="0" dirty="0" smtClean="0"/>
              <a:t> killed 15 and injured 25 before they committed suicide.  </a:t>
            </a:r>
          </a:p>
          <a:p>
            <a:endParaRPr lang="en-US" baseline="0" dirty="0" smtClean="0"/>
          </a:p>
          <a:p>
            <a:r>
              <a:rPr lang="en-US" baseline="0" dirty="0" smtClean="0"/>
              <a:t> It was after Columbine that the term, “Active Shooter” began to be used to describe these mass murder shooting events.  </a:t>
            </a:r>
          </a:p>
          <a:p>
            <a:r>
              <a:rPr lang="en-US" baseline="0" dirty="0" smtClean="0"/>
              <a:t>The earliest college attack goes back to August of 1966 when Charles Whitman climbed up to the observation deck of the </a:t>
            </a:r>
            <a:r>
              <a:rPr lang="en-US" baseline="0" dirty="0" err="1" smtClean="0"/>
              <a:t>clocktower</a:t>
            </a:r>
            <a:r>
              <a:rPr lang="en-US" baseline="0" dirty="0" smtClean="0"/>
              <a:t> on the campus of the University of Texas at Austin.</a:t>
            </a:r>
          </a:p>
          <a:p>
            <a:endParaRPr lang="en-US" baseline="0" dirty="0" smtClean="0"/>
          </a:p>
          <a:p>
            <a:r>
              <a:rPr lang="en-US" baseline="0" dirty="0" smtClean="0"/>
              <a:t>After reaching the top of the tower,  he began a homicidal rampage killing 16 and wounding 31. </a:t>
            </a:r>
          </a:p>
          <a:p>
            <a:endParaRPr lang="en-US" baseline="0" dirty="0" smtClean="0"/>
          </a:p>
          <a:p>
            <a:r>
              <a:rPr lang="en-US" baseline="0" dirty="0" smtClean="0"/>
              <a:t> Before the shootings, he had killed his wife and mother.</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a:t>
            </a:fld>
            <a:endParaRPr lang="en-US"/>
          </a:p>
        </p:txBody>
      </p:sp>
    </p:spTree>
    <p:extLst>
      <p:ext uri="{BB962C8B-B14F-4D97-AF65-F5344CB8AC3E}">
        <p14:creationId xmlns:p14="http://schemas.microsoft.com/office/powerpoint/2010/main" val="1700614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important</a:t>
            </a:r>
            <a:r>
              <a:rPr lang="en-US" baseline="0" dirty="0" smtClean="0"/>
              <a:t> life lessons that we can provide is teaching life skills.  For instance, we describe the importance of paying attention, responding simply and respectfully.</a:t>
            </a:r>
          </a:p>
          <a:p>
            <a:endParaRPr lang="en-US" baseline="0" dirty="0" smtClean="0"/>
          </a:p>
          <a:p>
            <a:r>
              <a:rPr lang="en-US" baseline="0" dirty="0" smtClean="0"/>
              <a:t>We explain that its important to listen patiently, demonstrating interest in them; we discuss that its often helpful to repeat the message that you have heard, acknowledging that they are upset.</a:t>
            </a:r>
          </a:p>
          <a:p>
            <a:endParaRPr lang="en-US" baseline="0" dirty="0" smtClean="0"/>
          </a:p>
          <a:p>
            <a:r>
              <a:rPr lang="en-US" baseline="0" dirty="0" smtClean="0"/>
              <a:t>The importance of deployment of these strategies and de-escalation depends on the circumstances.  We remind that its not about being “right” when dealing with an angry individual.  Our goal is to get them out of the situation safely.  </a:t>
            </a:r>
          </a:p>
          <a:p>
            <a:endParaRPr lang="en-US" baseline="0" dirty="0" smtClean="0"/>
          </a:p>
          <a:p>
            <a:r>
              <a:rPr lang="en-US" baseline="0" dirty="0" smtClean="0"/>
              <a:t>To really make the point, we then discuss what NOT to do:</a:t>
            </a:r>
          </a:p>
          <a:p>
            <a:r>
              <a:rPr lang="en-US" baseline="0" dirty="0" smtClean="0"/>
              <a:t>-style of communication – rolling eyes, strict compliance to rules, brushing them off</a:t>
            </a:r>
          </a:p>
          <a:p>
            <a:r>
              <a:rPr lang="en-US" baseline="0" dirty="0" smtClean="0"/>
              <a:t>-don’t pose in challenging stance</a:t>
            </a:r>
          </a:p>
          <a:p>
            <a:endParaRPr lang="en-US" baseline="0" dirty="0" smtClean="0"/>
          </a:p>
          <a:p>
            <a:r>
              <a:rPr lang="en-US" baseline="0" dirty="0" smtClean="0"/>
              <a:t>We act this out through a bit of role playing demonstrating an inproper response to an angry person and then a proper response.  The slide in blue is designed to get all to understand that you must take all threats seriously as you cannot recognize, in advance, everyone who is going to commit an act of violence.  You need to concentrate on the threat. </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20</a:t>
            </a:fld>
            <a:endParaRPr lang="en-US"/>
          </a:p>
        </p:txBody>
      </p:sp>
    </p:spTree>
    <p:extLst>
      <p:ext uri="{BB962C8B-B14F-4D97-AF65-F5344CB8AC3E}">
        <p14:creationId xmlns:p14="http://schemas.microsoft.com/office/powerpoint/2010/main" val="335689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caution our audience that we must respect our diversity and our differences.  We all communicate differently and we respond to situations differently.</a:t>
            </a:r>
          </a:p>
          <a:p>
            <a:endParaRPr lang="en-US" dirty="0" smtClean="0"/>
          </a:p>
          <a:p>
            <a:r>
              <a:rPr lang="en-US" dirty="0" smtClean="0"/>
              <a:t>There are odd and eccentric people amongst us!  And</a:t>
            </a:r>
            <a:r>
              <a:rPr lang="en-US" baseline="0" dirty="0" smtClean="0"/>
              <a:t> they have a right to be.</a:t>
            </a:r>
          </a:p>
          <a:p>
            <a:endParaRPr lang="en-US" dirty="0" smtClean="0"/>
          </a:p>
          <a:p>
            <a:r>
              <a:rPr lang="en-US" dirty="0" smtClean="0"/>
              <a:t>It</a:t>
            </a:r>
            <a:r>
              <a:rPr lang="en-US" baseline="0" dirty="0" smtClean="0"/>
              <a:t> is critical not to assume the worst from small bits of input, particularly through rumor.  We discuss the danger of labeling….psycho, nuts, postal, wacko, not wound too tight.</a:t>
            </a:r>
          </a:p>
          <a:p>
            <a:endParaRPr lang="en-US" baseline="0" dirty="0" smtClean="0"/>
          </a:p>
          <a:p>
            <a:r>
              <a:rPr lang="en-US" baseline="0" dirty="0" smtClean="0"/>
              <a:t>So with all of this as context, we discuss the red flag warning signs.  Reporting and trusting and the significance of the accumulation of warning signs.</a:t>
            </a:r>
          </a:p>
          <a:p>
            <a:endParaRPr lang="en-US" baseline="0" dirty="0" smtClean="0"/>
          </a:p>
          <a:p>
            <a:r>
              <a:rPr lang="en-US" baseline="0" dirty="0" smtClean="0"/>
              <a:t>REVIEW BLUE SLIDE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21</a:t>
            </a:fld>
            <a:endParaRPr lang="en-US"/>
          </a:p>
        </p:txBody>
      </p:sp>
    </p:spTree>
    <p:extLst>
      <p:ext uri="{BB962C8B-B14F-4D97-AF65-F5344CB8AC3E}">
        <p14:creationId xmlns:p14="http://schemas.microsoft.com/office/powerpoint/2010/main" val="185086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our behind the scenes teams</a:t>
            </a:r>
            <a:r>
              <a:rPr lang="en-US" baseline="0" dirty="0" smtClean="0"/>
              <a:t>  - they are not able to be accessed by the community.  That differs from the resource list I just showed you. That one is designed to help someone struggling with a person of concern or an angry individual.  </a:t>
            </a:r>
          </a:p>
          <a:p>
            <a:endParaRPr lang="en-US" baseline="0" dirty="0" smtClean="0"/>
          </a:p>
          <a:p>
            <a:r>
              <a:rPr lang="en-US" baseline="0" dirty="0" smtClean="0"/>
              <a:t>These groups look at things from different perspectives.  These are the resource people who really track the problem persons and associated issues.  </a:t>
            </a:r>
          </a:p>
          <a:p>
            <a:endParaRPr lang="en-US" baseline="0" dirty="0" smtClean="0"/>
          </a:p>
          <a:p>
            <a:r>
              <a:rPr lang="en-US" baseline="0" dirty="0" smtClean="0"/>
              <a:t>DESCRIBE EACH GROUP</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22</a:t>
            </a:fld>
            <a:endParaRPr lang="en-US"/>
          </a:p>
        </p:txBody>
      </p:sp>
    </p:spTree>
    <p:extLst>
      <p:ext uri="{BB962C8B-B14F-4D97-AF65-F5344CB8AC3E}">
        <p14:creationId xmlns:p14="http://schemas.microsoft.com/office/powerpoint/2010/main" val="738535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EACH</a:t>
            </a:r>
          </a:p>
          <a:p>
            <a:endParaRPr lang="en-US" dirty="0" smtClean="0"/>
          </a:p>
          <a:p>
            <a:r>
              <a:rPr lang="en-US" dirty="0" smtClean="0"/>
              <a:t>The film, “Shots</a:t>
            </a:r>
            <a:r>
              <a:rPr lang="en-US" baseline="0" dirty="0" smtClean="0"/>
              <a:t> Fired on Campus:  When Lightening Strikes” – takes place on a college campus and goes through all the items on this slide</a:t>
            </a:r>
          </a:p>
          <a:p>
            <a:endParaRPr lang="en-US" dirty="0" smtClean="0"/>
          </a:p>
          <a:p>
            <a:endParaRPr lang="en-US" dirty="0" smtClean="0"/>
          </a:p>
          <a:p>
            <a:r>
              <a:rPr lang="en-US" dirty="0" smtClean="0"/>
              <a:t>Survival</a:t>
            </a:r>
            <a:r>
              <a:rPr lang="en-US" baseline="0" dirty="0" smtClean="0"/>
              <a:t> Mindset – you must have a will to live – to be willing to take a chance in a very dangerous situation </a:t>
            </a:r>
          </a:p>
          <a:p>
            <a:endParaRPr lang="en-US" baseline="0" dirty="0" smtClean="0"/>
          </a:p>
          <a:p>
            <a:r>
              <a:rPr lang="en-US" baseline="0" dirty="0" smtClean="0"/>
              <a:t>On April 20</a:t>
            </a:r>
            <a:r>
              <a:rPr lang="en-US" baseline="30000" dirty="0" smtClean="0"/>
              <a:t>th</a:t>
            </a:r>
            <a:r>
              <a:rPr lang="en-US" baseline="0" dirty="0" smtClean="0"/>
              <a:t> of 1999 Eric Harris, age 18 and Dylan </a:t>
            </a:r>
            <a:r>
              <a:rPr lang="en-US" baseline="0" dirty="0" err="1" smtClean="0"/>
              <a:t>Klebold</a:t>
            </a:r>
            <a:r>
              <a:rPr lang="en-US" baseline="0" dirty="0" smtClean="0"/>
              <a:t>, age 17, angry young men with much hate against the world, entered Columbine High School and committed one of the deadliest mass murders on a school campus.  They killed 15 and injured 25.  </a:t>
            </a:r>
          </a:p>
          <a:p>
            <a:endParaRPr lang="en-US" baseline="0" dirty="0" smtClean="0"/>
          </a:p>
          <a:p>
            <a:r>
              <a:rPr lang="en-US" baseline="0" dirty="0" smtClean="0"/>
              <a:t>They had planned to blow up Columbine High but the explosives did not work.  So instead they used shotguns and rifles.  This event changed the way law enforcement responds to active shooter incidents.</a:t>
            </a:r>
          </a:p>
          <a:p>
            <a:endParaRPr lang="en-US" baseline="0" dirty="0" smtClean="0"/>
          </a:p>
          <a:p>
            <a:r>
              <a:rPr lang="en-US" baseline="0" dirty="0" smtClean="0"/>
              <a:t>Actions of Police – from SWAT response to first responder training to first aid and rescue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23</a:t>
            </a:fld>
            <a:endParaRPr lang="en-US"/>
          </a:p>
        </p:txBody>
      </p:sp>
    </p:spTree>
    <p:extLst>
      <p:ext uri="{BB962C8B-B14F-4D97-AF65-F5344CB8AC3E}">
        <p14:creationId xmlns:p14="http://schemas.microsoft.com/office/powerpoint/2010/main" val="2589294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then say:    The difference between a tragedy and a success story, when we speak about intervention on the violence continuum, is that somebody took red flag warning signs seriously. </a:t>
            </a:r>
          </a:p>
          <a:p>
            <a:endParaRPr lang="en-US" baseline="0" dirty="0" smtClean="0"/>
          </a:p>
          <a:p>
            <a:r>
              <a:rPr lang="en-US" baseline="0" dirty="0" smtClean="0"/>
              <a:t>The case I am about to tell you about is an actual CSUN case.  It is a success story because of training and timely intervention.</a:t>
            </a:r>
          </a:p>
          <a:p>
            <a:endParaRPr lang="en-US" baseline="0" dirty="0" smtClean="0"/>
          </a:p>
          <a:p>
            <a:r>
              <a:rPr lang="en-US" baseline="0" dirty="0" smtClean="0"/>
              <a:t>Two months before this incident situation revealed itself, Jill Smith and I had just completed training of our Residence Life staff.</a:t>
            </a:r>
          </a:p>
          <a:p>
            <a:endParaRPr lang="en-US" baseline="0" dirty="0" smtClean="0"/>
          </a:p>
          <a:p>
            <a:r>
              <a:rPr lang="en-US" baseline="0" dirty="0" smtClean="0"/>
              <a:t>PUT UP NEXT SLIDE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26</a:t>
            </a:fld>
            <a:endParaRPr lang="en-US"/>
          </a:p>
        </p:txBody>
      </p:sp>
    </p:spTree>
    <p:extLst>
      <p:ext uri="{BB962C8B-B14F-4D97-AF65-F5344CB8AC3E}">
        <p14:creationId xmlns:p14="http://schemas.microsoft.com/office/powerpoint/2010/main" val="242736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5E3A7-A1DB-4518-9ADD-1573DC19D5B3}" type="slidenum">
              <a:rPr lang="en-US" smtClean="0"/>
              <a:t>27</a:t>
            </a:fld>
            <a:endParaRPr lang="en-US"/>
          </a:p>
        </p:txBody>
      </p:sp>
    </p:spTree>
    <p:extLst>
      <p:ext uri="{BB962C8B-B14F-4D97-AF65-F5344CB8AC3E}">
        <p14:creationId xmlns:p14="http://schemas.microsoft.com/office/powerpoint/2010/main" val="3459546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5E3A7-A1DB-4518-9ADD-1573DC19D5B3}" type="slidenum">
              <a:rPr lang="en-US" smtClean="0"/>
              <a:t>28</a:t>
            </a:fld>
            <a:endParaRPr lang="en-US"/>
          </a:p>
        </p:txBody>
      </p:sp>
    </p:spTree>
    <p:extLst>
      <p:ext uri="{BB962C8B-B14F-4D97-AF65-F5344CB8AC3E}">
        <p14:creationId xmlns:p14="http://schemas.microsoft.com/office/powerpoint/2010/main" val="59565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65E3A7-A1DB-4518-9ADD-1573DC19D5B3}" type="slidenum">
              <a:rPr lang="en-US" smtClean="0"/>
              <a:t>29</a:t>
            </a:fld>
            <a:endParaRPr lang="en-US"/>
          </a:p>
        </p:txBody>
      </p:sp>
    </p:spTree>
    <p:extLst>
      <p:ext uri="{BB962C8B-B14F-4D97-AF65-F5344CB8AC3E}">
        <p14:creationId xmlns:p14="http://schemas.microsoft.com/office/powerpoint/2010/main" val="293521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us wants one of these events on our campus – and we don’t want to see the name of our campus in the headlines.  Not for the tragedy,  not for the reputational damage and certainly not for the residual fear that it leaves within a community.  </a:t>
            </a:r>
          </a:p>
          <a:p>
            <a:endParaRPr lang="en-US" dirty="0" smtClean="0"/>
          </a:p>
          <a:p>
            <a:r>
              <a:rPr lang="en-US" dirty="0" smtClean="0"/>
              <a:t> Sadly, these types</a:t>
            </a:r>
            <a:r>
              <a:rPr lang="en-US" baseline="0" dirty="0" smtClean="0"/>
              <a:t> of incidents are increasing around the country.  This morning I am going to talk about the scope of the problem, the characteristics of so called Active Shooter incidents, the typical kinds of crimes of violence on college campuses, the mental health issues we are dealing with and the kinds of persons of concern cases that now take up so much of university police departments time.  </a:t>
            </a:r>
          </a:p>
          <a:p>
            <a:endParaRPr lang="en-US" baseline="0" dirty="0" smtClean="0"/>
          </a:p>
          <a:p>
            <a:r>
              <a:rPr lang="en-US" baseline="0" dirty="0" smtClean="0"/>
              <a:t> And then I am going to show you the components of the Workplace Violence program that we created at Cal State Northridge.  </a:t>
            </a:r>
          </a:p>
          <a:p>
            <a:endParaRPr lang="en-US" baseline="0" dirty="0" smtClean="0"/>
          </a:p>
          <a:p>
            <a:r>
              <a:rPr lang="en-US" baseline="0" dirty="0" smtClean="0"/>
              <a:t>Last I am going to tell you the story of David Everson at Cal State Northridge and how training was paramount in stopping a bad thing from happening at our university.</a:t>
            </a:r>
          </a:p>
          <a:p>
            <a:endParaRPr lang="en-US" baseline="0" dirty="0" smtClean="0"/>
          </a:p>
          <a:p>
            <a:r>
              <a:rPr lang="en-US" baseline="0" dirty="0" smtClean="0"/>
              <a:t>I hope by the time I am finished, you will see just how important training and awareness is to this subject matter.  If it does happen, we need to have a survival mindset and know what to do in order to live through something like this.  </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3</a:t>
            </a:fld>
            <a:endParaRPr lang="en-US"/>
          </a:p>
        </p:txBody>
      </p:sp>
    </p:spTree>
    <p:extLst>
      <p:ext uri="{BB962C8B-B14F-4D97-AF65-F5344CB8AC3E}">
        <p14:creationId xmlns:p14="http://schemas.microsoft.com/office/powerpoint/2010/main" val="31316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definition of Active Shooter as the FBI defines</a:t>
            </a:r>
            <a:r>
              <a:rPr lang="en-US" baseline="0" dirty="0" smtClean="0"/>
              <a:t> it.</a:t>
            </a:r>
          </a:p>
          <a:p>
            <a:endParaRPr lang="en-US" baseline="0" dirty="0" smtClean="0"/>
          </a:p>
          <a:p>
            <a:r>
              <a:rPr lang="en-US" baseline="0" dirty="0" smtClean="0"/>
              <a:t>This differs from a hostage situation in which the shooter, in those types of incidents, is threatening to kill a person or persons but not actually doing so unless his demands are not met.</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4</a:t>
            </a:fld>
            <a:endParaRPr lang="en-US"/>
          </a:p>
        </p:txBody>
      </p:sp>
    </p:spTree>
    <p:extLst>
      <p:ext uri="{BB962C8B-B14F-4D97-AF65-F5344CB8AC3E}">
        <p14:creationId xmlns:p14="http://schemas.microsoft.com/office/powerpoint/2010/main" val="1298375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and the next several slides covers statistics from the FBI’s latest study on Active Shooter Incidents in the United</a:t>
            </a:r>
            <a:r>
              <a:rPr lang="en-US" baseline="0" dirty="0" smtClean="0"/>
              <a:t> States Between 2000 and 2013.   There were 160 incidents in this time period – that’s 11.4 incidents annually and that is up substantially from the last study that covered 2000-2007 – in that period there were 6.4 active shooter incidents annually.  (REVIEW CASUALTY NUMBERS)  </a:t>
            </a:r>
          </a:p>
          <a:p>
            <a:endParaRPr lang="en-US" baseline="0" dirty="0" smtClean="0"/>
          </a:p>
          <a:p>
            <a:r>
              <a:rPr lang="en-US" baseline="0" dirty="0" smtClean="0"/>
              <a:t> Before 2007, the number of casualties in any given year peaked at 51.  In 2012, casualties peaked at 208.</a:t>
            </a:r>
            <a:endParaRPr lang="en-US" dirty="0" smtClean="0"/>
          </a:p>
          <a:p>
            <a:endParaRPr lang="en-US" dirty="0" smtClean="0"/>
          </a:p>
          <a:p>
            <a:r>
              <a:rPr lang="en-US" dirty="0" smtClean="0"/>
              <a:t>The FBI</a:t>
            </a:r>
            <a:r>
              <a:rPr lang="en-US" baseline="0" dirty="0" smtClean="0"/>
              <a:t> has recently published an updated study of Active Shooter incidents in the US between 2000 and 2013.  This chart is from that study.  The bad news is that there is definitely an increase in these types of catastrophic incidents.</a:t>
            </a:r>
          </a:p>
          <a:p>
            <a:endParaRPr lang="en-US" dirty="0" smtClean="0"/>
          </a:p>
          <a:p>
            <a:r>
              <a:rPr lang="en-US" dirty="0" smtClean="0"/>
              <a:t>In 64</a:t>
            </a:r>
            <a:r>
              <a:rPr lang="en-US" baseline="0" dirty="0" smtClean="0"/>
              <a:t> incidents (40%), the crime would have fallen within the federal definition of “mass killing” – which is defined as “three or more” killed.</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5</a:t>
            </a:fld>
            <a:endParaRPr lang="en-US"/>
          </a:p>
        </p:txBody>
      </p:sp>
    </p:spTree>
    <p:extLst>
      <p:ext uri="{BB962C8B-B14F-4D97-AF65-F5344CB8AC3E}">
        <p14:creationId xmlns:p14="http://schemas.microsoft.com/office/powerpoint/2010/main" val="216437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 group is business:  that includes places open to pedestrians, closed to pedestrians and malls.</a:t>
            </a:r>
          </a:p>
          <a:p>
            <a:endParaRPr lang="en-US" dirty="0" smtClean="0"/>
          </a:p>
          <a:p>
            <a:r>
              <a:rPr lang="en-US" dirty="0" smtClean="0"/>
              <a:t>Educational environment</a:t>
            </a:r>
            <a:r>
              <a:rPr lang="en-US" baseline="0" dirty="0" smtClean="0"/>
              <a:t> is the second largest:  with K-12 having the majority of incidents – somewhere around 20% - the remainder is higher education.</a:t>
            </a:r>
          </a:p>
          <a:p>
            <a:endParaRPr lang="en-US" baseline="0" dirty="0" smtClean="0"/>
          </a:p>
          <a:p>
            <a:r>
              <a:rPr lang="en-US" baseline="0" dirty="0" smtClean="0"/>
              <a:t>Other is government property, military bases, health care facilities, religious houses of worship and so forth.</a:t>
            </a:r>
          </a:p>
          <a:p>
            <a:r>
              <a:rPr lang="en-US" baseline="0" dirty="0" smtClean="0"/>
              <a:t>Outdoors is open space.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6</a:t>
            </a:fld>
            <a:endParaRPr lang="en-US"/>
          </a:p>
        </p:txBody>
      </p:sp>
    </p:spTree>
    <p:extLst>
      <p:ext uri="{BB962C8B-B14F-4D97-AF65-F5344CB8AC3E}">
        <p14:creationId xmlns:p14="http://schemas.microsoft.com/office/powerpoint/2010/main" val="39763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I mentioned that the Northern Illinois University shooting was over in 5 minutes. These are extremely fast paced incidents.  The shooters goal is to kill as many people as possible before he/she is killed .  </a:t>
            </a:r>
          </a:p>
          <a:p>
            <a:endParaRPr lang="en-US" baseline="0" dirty="0" smtClean="0"/>
          </a:p>
          <a:p>
            <a:r>
              <a:rPr lang="en-US" baseline="0" dirty="0" smtClean="0"/>
              <a:t> The photos here are from last year’s Active Shooter training for police at Northridge.</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7</a:t>
            </a:fld>
            <a:endParaRPr lang="en-US"/>
          </a:p>
        </p:txBody>
      </p:sp>
    </p:spTree>
    <p:extLst>
      <p:ext uri="{BB962C8B-B14F-4D97-AF65-F5344CB8AC3E}">
        <p14:creationId xmlns:p14="http://schemas.microsoft.com/office/powerpoint/2010/main" val="51305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interesting</a:t>
            </a:r>
            <a:r>
              <a:rPr lang="en-US" baseline="0" dirty="0" smtClean="0"/>
              <a:t> characteristics from the most recent FBI study of the Active Shooter events.</a:t>
            </a:r>
          </a:p>
          <a:p>
            <a:endParaRPr lang="en-US" baseline="0" dirty="0" smtClean="0"/>
          </a:p>
          <a:p>
            <a:r>
              <a:rPr lang="en-US" baseline="0" dirty="0" smtClean="0"/>
              <a:t>These characteristics actually do not vary from findings of an earlier FBI study that covered the period 2000-2007</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8</a:t>
            </a:fld>
            <a:endParaRPr lang="en-US"/>
          </a:p>
        </p:txBody>
      </p:sp>
    </p:spTree>
    <p:extLst>
      <p:ext uri="{BB962C8B-B14F-4D97-AF65-F5344CB8AC3E}">
        <p14:creationId xmlns:p14="http://schemas.microsoft.com/office/powerpoint/2010/main" val="137967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READ SLIDE</a:t>
            </a:r>
          </a:p>
          <a:p>
            <a:endParaRPr lang="en-US" dirty="0" smtClean="0"/>
          </a:p>
          <a:p>
            <a:r>
              <a:rPr lang="en-US" dirty="0" smtClean="0"/>
              <a:t>The other two in the top 5 were</a:t>
            </a:r>
            <a:r>
              <a:rPr lang="en-US" baseline="0" dirty="0" smtClean="0"/>
              <a:t> Ft. Hood Army Base in Texas  in November of 2009 with 13 killed and 32 wounded and the Cinemark Theatre in Aurora, Colorado  where 12 were killed and 58 wounded.</a:t>
            </a:r>
            <a:endParaRPr lang="en-US" dirty="0"/>
          </a:p>
        </p:txBody>
      </p:sp>
      <p:sp>
        <p:nvSpPr>
          <p:cNvPr id="4" name="Slide Number Placeholder 3"/>
          <p:cNvSpPr>
            <a:spLocks noGrp="1"/>
          </p:cNvSpPr>
          <p:nvPr>
            <p:ph type="sldNum" sz="quarter" idx="10"/>
          </p:nvPr>
        </p:nvSpPr>
        <p:spPr/>
        <p:txBody>
          <a:bodyPr/>
          <a:lstStyle/>
          <a:p>
            <a:fld id="{6565E3A7-A1DB-4518-9ADD-1573DC19D5B3}" type="slidenum">
              <a:rPr lang="en-US" smtClean="0"/>
              <a:t>9</a:t>
            </a:fld>
            <a:endParaRPr lang="en-US"/>
          </a:p>
        </p:txBody>
      </p:sp>
    </p:spTree>
    <p:extLst>
      <p:ext uri="{BB962C8B-B14F-4D97-AF65-F5344CB8AC3E}">
        <p14:creationId xmlns:p14="http://schemas.microsoft.com/office/powerpoint/2010/main" val="4256899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CE0FF9E-EF9F-4DDA-A7EC-604B3F928B87}" type="datetimeFigureOut">
              <a:rPr lang="en-US" smtClean="0"/>
              <a:t>5/4/2015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443FA4-FF48-4D58-9D83-1E5ECB22D1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0FF9E-EF9F-4DDA-A7EC-604B3F928B87}"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0FF9E-EF9F-4DDA-A7EC-604B3F928B87}"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E0FF9E-EF9F-4DDA-A7EC-604B3F928B87}"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CE0FF9E-EF9F-4DDA-A7EC-604B3F928B87}" type="datetimeFigureOut">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3FA4-FF48-4D58-9D83-1E5ECB22D1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E0FF9E-EF9F-4DDA-A7EC-604B3F928B87}"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CE0FF9E-EF9F-4DDA-A7EC-604B3F928B87}" type="datetimeFigureOut">
              <a:rPr lang="en-US" smtClean="0"/>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E0FF9E-EF9F-4DDA-A7EC-604B3F928B87}" type="datetimeFigureOut">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0FF9E-EF9F-4DDA-A7EC-604B3F928B87}" type="datetimeFigureOut">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CE0FF9E-EF9F-4DDA-A7EC-604B3F928B87}"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3FA4-FF48-4D58-9D83-1E5ECB22D1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E0FF9E-EF9F-4DDA-A7EC-604B3F928B87}" type="datetimeFigureOut">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D443FA4-FF48-4D58-9D83-1E5ECB22D19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E0FF9E-EF9F-4DDA-A7EC-604B3F928B87}" type="datetimeFigureOut">
              <a:rPr lang="en-US" smtClean="0"/>
              <a:t>5/4/2015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443FA4-FF48-4D58-9D83-1E5ECB22D19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800" dirty="0" smtClean="0"/>
              <a:t>Over in 80 Seconds: </a:t>
            </a:r>
            <a:br>
              <a:rPr lang="en-US" sz="4800" dirty="0" smtClean="0"/>
            </a:br>
            <a:r>
              <a:rPr lang="en-US" sz="4800" dirty="0" smtClean="0"/>
              <a:t>The Challenge of Preventing</a:t>
            </a:r>
            <a:br>
              <a:rPr lang="en-US" sz="4800" dirty="0" smtClean="0"/>
            </a:br>
            <a:r>
              <a:rPr lang="en-US" sz="4800" dirty="0" smtClean="0"/>
              <a:t>School Shootings</a:t>
            </a:r>
            <a:endParaRPr lang="en-US" sz="4800" dirty="0"/>
          </a:p>
        </p:txBody>
      </p:sp>
      <p:sp>
        <p:nvSpPr>
          <p:cNvPr id="3" name="Subtitle 2"/>
          <p:cNvSpPr>
            <a:spLocks noGrp="1"/>
          </p:cNvSpPr>
          <p:nvPr>
            <p:ph type="subTitle" idx="1"/>
          </p:nvPr>
        </p:nvSpPr>
        <p:spPr>
          <a:xfrm>
            <a:off x="228600" y="3352800"/>
            <a:ext cx="8686800" cy="3505200"/>
          </a:xfrm>
        </p:spPr>
        <p:txBody>
          <a:bodyPr>
            <a:normAutofit/>
          </a:bodyPr>
          <a:lstStyle/>
          <a:p>
            <a:pPr algn="ctr"/>
            <a:r>
              <a:rPr lang="en-US" sz="2800" b="1" dirty="0" smtClean="0">
                <a:effectLst>
                  <a:outerShdw blurRad="38100" dist="38100" dir="2700000" algn="tl">
                    <a:srgbClr val="000000">
                      <a:alpha val="43137"/>
                    </a:srgbClr>
                  </a:outerShdw>
                </a:effectLst>
              </a:rPr>
              <a:t>Presented </a:t>
            </a:r>
            <a:r>
              <a:rPr lang="en-US" sz="2800" b="1" dirty="0" smtClean="0">
                <a:effectLst>
                  <a:outerShdw blurRad="38100" dist="38100" dir="2700000" algn="tl">
                    <a:srgbClr val="000000">
                      <a:alpha val="43137"/>
                    </a:srgbClr>
                  </a:outerShdw>
                </a:effectLst>
              </a:rPr>
              <a:t>by Anne </a:t>
            </a:r>
            <a:r>
              <a:rPr lang="en-US" sz="2800" b="1" dirty="0" smtClean="0">
                <a:effectLst>
                  <a:outerShdw blurRad="38100" dist="38100" dir="2700000" algn="tl">
                    <a:srgbClr val="000000">
                      <a:alpha val="43137"/>
                    </a:srgbClr>
                  </a:outerShdw>
                </a:effectLst>
              </a:rPr>
              <a:t>P. Glavin</a:t>
            </a:r>
          </a:p>
          <a:p>
            <a:pPr algn="ctr"/>
            <a:r>
              <a:rPr lang="en-US" sz="2800" b="1" dirty="0" smtClean="0">
                <a:effectLst>
                  <a:outerShdw blurRad="38100" dist="38100" dir="2700000" algn="tl">
                    <a:srgbClr val="000000">
                      <a:alpha val="43137"/>
                    </a:srgbClr>
                  </a:outerShdw>
                </a:effectLst>
              </a:rPr>
              <a:t>Chief of Police</a:t>
            </a:r>
          </a:p>
          <a:p>
            <a:pPr algn="ctr"/>
            <a:r>
              <a:rPr lang="en-US" sz="2800" b="1" dirty="0" smtClean="0">
                <a:effectLst>
                  <a:outerShdw blurRad="38100" dist="38100" dir="2700000" algn="tl">
                    <a:srgbClr val="000000">
                      <a:alpha val="43137"/>
                    </a:srgbClr>
                  </a:outerShdw>
                </a:effectLst>
              </a:rPr>
              <a:t>California State University, Northridge </a:t>
            </a:r>
          </a:p>
          <a:p>
            <a:pPr algn="ctr"/>
            <a:endParaRPr lang="en-US" sz="2800" dirty="0"/>
          </a:p>
          <a:p>
            <a:pPr algn="ctr"/>
            <a:r>
              <a:rPr lang="en-US" sz="2800" dirty="0"/>
              <a:t>PacWest SFS Conference </a:t>
            </a:r>
            <a:r>
              <a:rPr lang="en-US" sz="2800" dirty="0" smtClean="0"/>
              <a:t>Conference </a:t>
            </a:r>
            <a:r>
              <a:rPr lang="en-US" sz="2800" i="1" dirty="0" smtClean="0"/>
              <a:t>– San Diego</a:t>
            </a:r>
          </a:p>
          <a:p>
            <a:pPr algn="ctr"/>
            <a:r>
              <a:rPr lang="en-US" sz="2800" i="1" dirty="0" smtClean="0"/>
              <a:t>May 13, 2015</a:t>
            </a:r>
          </a:p>
          <a:p>
            <a:pPr algn="ctr"/>
            <a:endParaRPr lang="en-US" sz="2800" dirty="0"/>
          </a:p>
          <a:p>
            <a:pPr algn="ctr"/>
            <a:endParaRPr lang="en-US" sz="2800" dirty="0"/>
          </a:p>
        </p:txBody>
      </p:sp>
    </p:spTree>
    <p:extLst>
      <p:ext uri="{BB962C8B-B14F-4D97-AF65-F5344CB8AC3E}">
        <p14:creationId xmlns:p14="http://schemas.microsoft.com/office/powerpoint/2010/main" val="303825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sz="4400" dirty="0" smtClean="0"/>
              <a:t>Typical Crimes of Violence on College Campuses in the US</a:t>
            </a:r>
            <a:endParaRPr lang="en-US" sz="4400" dirty="0"/>
          </a:p>
        </p:txBody>
      </p:sp>
      <p:sp>
        <p:nvSpPr>
          <p:cNvPr id="3" name="Content Placeholder 2"/>
          <p:cNvSpPr>
            <a:spLocks noGrp="1"/>
          </p:cNvSpPr>
          <p:nvPr>
            <p:ph idx="1"/>
          </p:nvPr>
        </p:nvSpPr>
        <p:spPr>
          <a:xfrm>
            <a:off x="457200" y="2286000"/>
            <a:ext cx="8229600" cy="4267200"/>
          </a:xfrm>
        </p:spPr>
        <p:txBody>
          <a:bodyPr/>
          <a:lstStyle/>
          <a:p>
            <a:r>
              <a:rPr lang="en-US" sz="2800" dirty="0" smtClean="0"/>
              <a:t>Sexual Violence</a:t>
            </a:r>
          </a:p>
          <a:p>
            <a:r>
              <a:rPr lang="en-US" sz="2800" dirty="0" smtClean="0"/>
              <a:t>Robbery</a:t>
            </a:r>
            <a:endParaRPr lang="en-US" sz="2800" dirty="0"/>
          </a:p>
          <a:p>
            <a:r>
              <a:rPr lang="en-US" sz="2800" dirty="0"/>
              <a:t>Aggravated Assault</a:t>
            </a:r>
          </a:p>
          <a:p>
            <a:r>
              <a:rPr lang="en-US" sz="2800" dirty="0"/>
              <a:t>Injurious Hate Crimes</a:t>
            </a:r>
          </a:p>
          <a:p>
            <a:r>
              <a:rPr lang="en-US" sz="2800" dirty="0"/>
              <a:t>Domestic Abuse</a:t>
            </a:r>
          </a:p>
          <a:p>
            <a:r>
              <a:rPr lang="en-US" sz="2800" dirty="0"/>
              <a:t>Stalking</a:t>
            </a:r>
          </a:p>
          <a:p>
            <a:r>
              <a:rPr lang="en-US" sz="2800" dirty="0"/>
              <a:t>Harassment and Bullying</a:t>
            </a:r>
          </a:p>
          <a:p>
            <a:r>
              <a:rPr lang="en-US" sz="2800" dirty="0"/>
              <a:t>Illegal Weapons Arrests</a:t>
            </a:r>
          </a:p>
          <a:p>
            <a:endParaRPr lang="en-US" dirty="0"/>
          </a:p>
        </p:txBody>
      </p:sp>
    </p:spTree>
    <p:extLst>
      <p:ext uri="{BB962C8B-B14F-4D97-AF65-F5344CB8AC3E}">
        <p14:creationId xmlns:p14="http://schemas.microsoft.com/office/powerpoint/2010/main" val="427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sz="4400" dirty="0" smtClean="0"/>
              <a:t>Mental Health Issues in the Campus Community</a:t>
            </a:r>
            <a:endParaRPr lang="en-US" sz="4400" dirty="0"/>
          </a:p>
        </p:txBody>
      </p:sp>
      <p:sp>
        <p:nvSpPr>
          <p:cNvPr id="3" name="Content Placeholder 2"/>
          <p:cNvSpPr>
            <a:spLocks noGrp="1"/>
          </p:cNvSpPr>
          <p:nvPr>
            <p:ph idx="1"/>
          </p:nvPr>
        </p:nvSpPr>
        <p:spPr>
          <a:xfrm>
            <a:off x="381000" y="1981200"/>
            <a:ext cx="8610600" cy="4953000"/>
          </a:xfrm>
        </p:spPr>
        <p:txBody>
          <a:bodyPr>
            <a:normAutofit fontScale="92500" lnSpcReduction="10000"/>
          </a:bodyPr>
          <a:lstStyle/>
          <a:p>
            <a:r>
              <a:rPr lang="en-US" dirty="0"/>
              <a:t>Crisis Requiring Immediate Response</a:t>
            </a:r>
          </a:p>
          <a:p>
            <a:r>
              <a:rPr lang="en-US" dirty="0"/>
              <a:t>Psychiatric Medication Issues</a:t>
            </a:r>
          </a:p>
          <a:p>
            <a:r>
              <a:rPr lang="en-US" dirty="0"/>
              <a:t>Learning Disabilities</a:t>
            </a:r>
          </a:p>
          <a:p>
            <a:r>
              <a:rPr lang="en-US" dirty="0"/>
              <a:t>Illicit Drug Use (Other than alcohol)</a:t>
            </a:r>
          </a:p>
          <a:p>
            <a:r>
              <a:rPr lang="en-US" dirty="0"/>
              <a:t>Self-injury issues (i.e. cutting to relieve anxiety)</a:t>
            </a:r>
          </a:p>
          <a:p>
            <a:r>
              <a:rPr lang="en-US" dirty="0"/>
              <a:t>Alcohol Abuse</a:t>
            </a:r>
          </a:p>
          <a:p>
            <a:r>
              <a:rPr lang="en-US" dirty="0"/>
              <a:t>Problems Related to Earlier Sexual Abuse</a:t>
            </a:r>
          </a:p>
          <a:p>
            <a:r>
              <a:rPr lang="en-US" dirty="0"/>
              <a:t>Sexual Assault Concerns (On Campus)</a:t>
            </a:r>
          </a:p>
          <a:p>
            <a:r>
              <a:rPr lang="en-US" dirty="0"/>
              <a:t>Eating Disorders</a:t>
            </a:r>
          </a:p>
          <a:p>
            <a:r>
              <a:rPr lang="en-US" dirty="0"/>
              <a:t>Career Planning Issues</a:t>
            </a:r>
          </a:p>
          <a:p>
            <a:pPr marL="0" indent="0">
              <a:buNone/>
            </a:pPr>
            <a:endParaRPr lang="en-US" sz="1500" dirty="0">
              <a:latin typeface="Cambria" pitchFamily="18" charset="0"/>
            </a:endParaRPr>
          </a:p>
          <a:p>
            <a:pPr algn="r">
              <a:buNone/>
            </a:pPr>
            <a:r>
              <a:rPr lang="en-US" sz="1900" i="1" dirty="0">
                <a:latin typeface="Cambria" pitchFamily="18" charset="0"/>
              </a:rPr>
              <a:t>Source: 2012 National Survey of University </a:t>
            </a:r>
          </a:p>
          <a:p>
            <a:pPr algn="r">
              <a:buNone/>
            </a:pPr>
            <a:r>
              <a:rPr lang="en-US" sz="1900" i="1" dirty="0">
                <a:latin typeface="Cambria" pitchFamily="18" charset="0"/>
              </a:rPr>
              <a:t>Counseling Center Directors</a:t>
            </a:r>
          </a:p>
          <a:p>
            <a:pPr algn="ctr"/>
            <a:endParaRPr lang="en-US" sz="4800" dirty="0"/>
          </a:p>
        </p:txBody>
      </p:sp>
    </p:spTree>
    <p:extLst>
      <p:ext uri="{BB962C8B-B14F-4D97-AF65-F5344CB8AC3E}">
        <p14:creationId xmlns:p14="http://schemas.microsoft.com/office/powerpoint/2010/main" val="217653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sz="4400" dirty="0" smtClean="0"/>
              <a:t>Common Concerns and Fear of Violence</a:t>
            </a:r>
            <a:endParaRPr lang="en-US" sz="4400" dirty="0"/>
          </a:p>
        </p:txBody>
      </p:sp>
      <p:sp>
        <p:nvSpPr>
          <p:cNvPr id="3" name="Content Placeholder 2"/>
          <p:cNvSpPr>
            <a:spLocks noGrp="1"/>
          </p:cNvSpPr>
          <p:nvPr>
            <p:ph idx="1"/>
          </p:nvPr>
        </p:nvSpPr>
        <p:spPr>
          <a:xfrm>
            <a:off x="304800" y="2240280"/>
            <a:ext cx="8382000" cy="4617720"/>
          </a:xfrm>
        </p:spPr>
        <p:txBody>
          <a:bodyPr>
            <a:normAutofit fontScale="62500" lnSpcReduction="20000"/>
          </a:bodyPr>
          <a:lstStyle/>
          <a:p>
            <a:pPr>
              <a:defRPr/>
            </a:pPr>
            <a:r>
              <a:rPr lang="en-US" sz="4000" dirty="0"/>
              <a:t>Physical </a:t>
            </a:r>
            <a:r>
              <a:rPr lang="en-US" sz="4000" dirty="0" smtClean="0"/>
              <a:t>assault </a:t>
            </a:r>
            <a:r>
              <a:rPr lang="en-US" sz="4000" dirty="0"/>
              <a:t>of a co-worker</a:t>
            </a:r>
          </a:p>
          <a:p>
            <a:pPr>
              <a:defRPr/>
            </a:pPr>
            <a:r>
              <a:rPr lang="en-US" sz="4000" dirty="0"/>
              <a:t>Post-doc obsessed with a faculty member (or vice versa!)</a:t>
            </a:r>
          </a:p>
          <a:p>
            <a:pPr>
              <a:defRPr/>
            </a:pPr>
            <a:r>
              <a:rPr lang="en-US" sz="4000" dirty="0"/>
              <a:t>Hate mail from a student in an intense course</a:t>
            </a:r>
          </a:p>
          <a:p>
            <a:pPr>
              <a:defRPr/>
            </a:pPr>
            <a:r>
              <a:rPr lang="en-US" sz="4000" dirty="0"/>
              <a:t>Female student being threatened and stalked by a male student</a:t>
            </a:r>
          </a:p>
          <a:p>
            <a:pPr>
              <a:defRPr/>
            </a:pPr>
            <a:r>
              <a:rPr lang="en-US" sz="4000" dirty="0"/>
              <a:t>Librarian making inappropriate comments about shooting people</a:t>
            </a:r>
          </a:p>
          <a:p>
            <a:pPr>
              <a:defRPr/>
            </a:pPr>
            <a:r>
              <a:rPr lang="en-US" sz="4000" dirty="0"/>
              <a:t>Student terminated from a work-study program after threatening  his supervisor and saying he admires Timothy McVeigh</a:t>
            </a:r>
          </a:p>
          <a:p>
            <a:pPr>
              <a:defRPr/>
            </a:pPr>
            <a:r>
              <a:rPr lang="en-US" sz="4000" dirty="0"/>
              <a:t>Student upset with Registrar’s </a:t>
            </a:r>
            <a:r>
              <a:rPr lang="en-US" sz="4000" dirty="0" smtClean="0"/>
              <a:t>bureaucracy says </a:t>
            </a:r>
            <a:r>
              <a:rPr lang="en-US" sz="4000" dirty="0"/>
              <a:t>no wonder Virginia Tech happened</a:t>
            </a:r>
          </a:p>
          <a:p>
            <a:endParaRPr lang="en-US" dirty="0"/>
          </a:p>
        </p:txBody>
      </p:sp>
    </p:spTree>
    <p:extLst>
      <p:ext uri="{BB962C8B-B14F-4D97-AF65-F5344CB8AC3E}">
        <p14:creationId xmlns:p14="http://schemas.microsoft.com/office/powerpoint/2010/main" val="3027830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dirty="0" smtClean="0"/>
              <a:t>Persons of Concern</a:t>
            </a:r>
            <a:endParaRPr lang="en-US" sz="4400" dirty="0"/>
          </a:p>
        </p:txBody>
      </p:sp>
      <p:sp>
        <p:nvSpPr>
          <p:cNvPr id="3" name="Content Placeholder 2"/>
          <p:cNvSpPr>
            <a:spLocks noGrp="1"/>
          </p:cNvSpPr>
          <p:nvPr>
            <p:ph idx="1"/>
          </p:nvPr>
        </p:nvSpPr>
        <p:spPr/>
        <p:txBody>
          <a:bodyPr/>
          <a:lstStyle/>
          <a:p>
            <a:r>
              <a:rPr lang="en-US" dirty="0" smtClean="0"/>
              <a:t>Threat to kill University President</a:t>
            </a:r>
          </a:p>
          <a:p>
            <a:r>
              <a:rPr lang="en-US" dirty="0" smtClean="0"/>
              <a:t>Posed as a concerned citizen claiming a current student had planted a bomb in the library</a:t>
            </a:r>
          </a:p>
          <a:p>
            <a:r>
              <a:rPr lang="en-US" dirty="0" smtClean="0"/>
              <a:t>Made threat to bring a gun to housing mail room to settle a dispute over a mailbox</a:t>
            </a:r>
          </a:p>
          <a:p>
            <a:r>
              <a:rPr lang="en-US" dirty="0" smtClean="0"/>
              <a:t>Posted threatening messages on the internet about killing other students and himself</a:t>
            </a:r>
          </a:p>
          <a:p>
            <a:endParaRPr lang="en-US" dirty="0"/>
          </a:p>
        </p:txBody>
      </p:sp>
    </p:spTree>
    <p:extLst>
      <p:ext uri="{BB962C8B-B14F-4D97-AF65-F5344CB8AC3E}">
        <p14:creationId xmlns:p14="http://schemas.microsoft.com/office/powerpoint/2010/main" val="2950220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400" dirty="0" smtClean="0"/>
              <a:t>Persons of Concern/Interest</a:t>
            </a:r>
            <a:endParaRPr lang="en-US" sz="4400" dirty="0"/>
          </a:p>
        </p:txBody>
      </p:sp>
      <p:sp>
        <p:nvSpPr>
          <p:cNvPr id="3" name="Content Placeholder 2"/>
          <p:cNvSpPr>
            <a:spLocks noGrp="1"/>
          </p:cNvSpPr>
          <p:nvPr>
            <p:ph idx="1"/>
          </p:nvPr>
        </p:nvSpPr>
        <p:spPr/>
        <p:txBody>
          <a:bodyPr>
            <a:normAutofit/>
          </a:bodyPr>
          <a:lstStyle/>
          <a:p>
            <a:pPr marL="0" indent="0">
              <a:buNone/>
            </a:pPr>
            <a:r>
              <a:rPr lang="en-US" dirty="0" smtClean="0"/>
              <a:t>CSUN Police Threat Management Unit (created 2005)</a:t>
            </a:r>
          </a:p>
          <a:p>
            <a:pPr marL="0" indent="0">
              <a:buNone/>
            </a:pPr>
            <a:endParaRPr lang="en-US" dirty="0" smtClean="0"/>
          </a:p>
          <a:p>
            <a:pPr marL="0" indent="0">
              <a:buNone/>
            </a:pPr>
            <a:r>
              <a:rPr lang="en-US" sz="3000" dirty="0" smtClean="0"/>
              <a:t>2013-2015 – 51 cases: includes faculty, students, former students, staff (internet threats to kill, peculiar behavior, angry over grades-throwing furniture, stalking behavior, threat to bring a gun to a mailroom, harassment of women, unprovoked violence, suicidal ideation, etc.)</a:t>
            </a:r>
            <a:endParaRPr lang="en-US" sz="3000" dirty="0"/>
          </a:p>
        </p:txBody>
      </p:sp>
    </p:spTree>
    <p:extLst>
      <p:ext uri="{BB962C8B-B14F-4D97-AF65-F5344CB8AC3E}">
        <p14:creationId xmlns:p14="http://schemas.microsoft.com/office/powerpoint/2010/main" val="471785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400" dirty="0" smtClean="0"/>
              <a:t>Targeted Violence on Campus</a:t>
            </a:r>
            <a:endParaRPr lang="en-US" sz="4400" dirty="0"/>
          </a:p>
        </p:txBody>
      </p:sp>
      <p:sp>
        <p:nvSpPr>
          <p:cNvPr id="3" name="Content Placeholder 2"/>
          <p:cNvSpPr>
            <a:spLocks noGrp="1"/>
          </p:cNvSpPr>
          <p:nvPr>
            <p:ph idx="1"/>
          </p:nvPr>
        </p:nvSpPr>
        <p:spPr>
          <a:xfrm>
            <a:off x="457200" y="1935480"/>
            <a:ext cx="8305800" cy="4693920"/>
          </a:xfrm>
        </p:spPr>
        <p:txBody>
          <a:bodyPr>
            <a:normAutofit fontScale="92500" lnSpcReduction="10000"/>
          </a:bodyPr>
          <a:lstStyle/>
          <a:p>
            <a:pPr>
              <a:buNone/>
            </a:pPr>
            <a:r>
              <a:rPr lang="en-US" sz="2800" dirty="0"/>
              <a:t>About the incidents:</a:t>
            </a:r>
          </a:p>
          <a:p>
            <a:r>
              <a:rPr lang="en-US" sz="2800" dirty="0"/>
              <a:t>Occur on and off-campus</a:t>
            </a:r>
          </a:p>
          <a:p>
            <a:pPr>
              <a:buNone/>
            </a:pPr>
            <a:r>
              <a:rPr lang="en-US" sz="2800" dirty="0"/>
              <a:t>	80% on-campus (residence, grounds, class/admin)</a:t>
            </a:r>
          </a:p>
          <a:p>
            <a:pPr>
              <a:buNone/>
            </a:pPr>
            <a:r>
              <a:rPr lang="en-US" sz="2800" dirty="0"/>
              <a:t>	20% off-campus (residence, public areas)</a:t>
            </a:r>
          </a:p>
          <a:p>
            <a:pPr>
              <a:buNone/>
            </a:pPr>
            <a:endParaRPr lang="en-US" sz="2800" dirty="0"/>
          </a:p>
          <a:p>
            <a:r>
              <a:rPr lang="en-US" sz="2800" dirty="0"/>
              <a:t>Precipitating events present:  83%</a:t>
            </a:r>
          </a:p>
          <a:p>
            <a:r>
              <a:rPr lang="en-US" sz="2800" dirty="0"/>
              <a:t>Pre-incident threat/aggression to target: 29%</a:t>
            </a:r>
          </a:p>
          <a:p>
            <a:r>
              <a:rPr lang="en-US" sz="2800" dirty="0"/>
              <a:t>Pre-incident concerns reported by others: 31%</a:t>
            </a:r>
          </a:p>
          <a:p>
            <a:pPr>
              <a:buNone/>
            </a:pPr>
            <a:endParaRPr lang="en-US" sz="2400" dirty="0"/>
          </a:p>
          <a:p>
            <a:pPr algn="r">
              <a:buNone/>
            </a:pPr>
            <a:r>
              <a:rPr lang="en-US" sz="1900" i="1" dirty="0"/>
              <a:t>Source: “Campus Attacks Targeted Violence Affecting Institutions of Higher Education” ,  April, 2010, United States Secret Service, United States Dept. of Education, FBI</a:t>
            </a:r>
            <a:endParaRPr lang="en-US" sz="1900" dirty="0"/>
          </a:p>
          <a:p>
            <a:pPr marL="0" indent="0">
              <a:buNone/>
            </a:pPr>
            <a:endParaRPr lang="en-US" dirty="0"/>
          </a:p>
        </p:txBody>
      </p:sp>
    </p:spTree>
    <p:extLst>
      <p:ext uri="{BB962C8B-B14F-4D97-AF65-F5344CB8AC3E}">
        <p14:creationId xmlns:p14="http://schemas.microsoft.com/office/powerpoint/2010/main" val="2999061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pPr algn="ctr"/>
            <a:r>
              <a:rPr lang="en-US" sz="4400" dirty="0" smtClean="0"/>
              <a:t>Virginia Tech (2007) Was the Game Changer</a:t>
            </a:r>
            <a:endParaRPr lang="en-US" sz="4400" dirty="0"/>
          </a:p>
        </p:txBody>
      </p:sp>
      <p:sp>
        <p:nvSpPr>
          <p:cNvPr id="3" name="Content Placeholder 2"/>
          <p:cNvSpPr>
            <a:spLocks noGrp="1"/>
          </p:cNvSpPr>
          <p:nvPr>
            <p:ph idx="1"/>
          </p:nvPr>
        </p:nvSpPr>
        <p:spPr>
          <a:xfrm>
            <a:off x="457200" y="2057400"/>
            <a:ext cx="8382000" cy="4693920"/>
          </a:xfrm>
        </p:spPr>
        <p:txBody>
          <a:bodyPr/>
          <a:lstStyle/>
          <a:p>
            <a:r>
              <a:rPr lang="en-US" sz="2800" dirty="0"/>
              <a:t>Cal State Northridge assessed its needs, including formally with a “President’s Working Group</a:t>
            </a:r>
            <a:r>
              <a:rPr lang="en-US" sz="2800" dirty="0" smtClean="0"/>
              <a:t>”</a:t>
            </a:r>
          </a:p>
          <a:p>
            <a:endParaRPr lang="en-US" sz="2800" dirty="0"/>
          </a:p>
          <a:p>
            <a:pPr>
              <a:buNone/>
            </a:pPr>
            <a:r>
              <a:rPr lang="en-US" sz="2800" dirty="0"/>
              <a:t>We Knew We Needed To:</a:t>
            </a:r>
          </a:p>
          <a:p>
            <a:r>
              <a:rPr lang="en-US" sz="2800" dirty="0"/>
              <a:t>Teach Life Skills</a:t>
            </a:r>
          </a:p>
          <a:p>
            <a:r>
              <a:rPr lang="en-US" sz="2800" dirty="0"/>
              <a:t>Communicate Shared Responsibility</a:t>
            </a:r>
          </a:p>
          <a:p>
            <a:r>
              <a:rPr lang="en-US" sz="2800" dirty="0"/>
              <a:t>Provide a Greater Sense of Security and Safety</a:t>
            </a:r>
          </a:p>
          <a:p>
            <a:r>
              <a:rPr lang="en-US" sz="2800" dirty="0"/>
              <a:t>Manage </a:t>
            </a:r>
            <a:r>
              <a:rPr lang="en-US" sz="2800" dirty="0" smtClean="0"/>
              <a:t>Fear</a:t>
            </a:r>
          </a:p>
          <a:p>
            <a:r>
              <a:rPr lang="en-US" sz="2800" dirty="0" smtClean="0"/>
              <a:t>Formalize the Police Threat Assessment Team</a:t>
            </a:r>
            <a:endParaRPr lang="en-US" sz="2800" dirty="0"/>
          </a:p>
          <a:p>
            <a:pPr marL="0" indent="0">
              <a:buNone/>
            </a:pPr>
            <a:endParaRPr lang="en-US" dirty="0"/>
          </a:p>
        </p:txBody>
      </p:sp>
    </p:spTree>
    <p:extLst>
      <p:ext uri="{BB962C8B-B14F-4D97-AF65-F5344CB8AC3E}">
        <p14:creationId xmlns:p14="http://schemas.microsoft.com/office/powerpoint/2010/main" val="3097376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sz="4400" dirty="0" smtClean="0"/>
              <a:t>Evolution of the Workplace Violence Program at CSUN</a:t>
            </a:r>
            <a:endParaRPr lang="en-US" sz="4400" dirty="0"/>
          </a:p>
        </p:txBody>
      </p:sp>
      <p:sp>
        <p:nvSpPr>
          <p:cNvPr id="3" name="Content Placeholder 2"/>
          <p:cNvSpPr>
            <a:spLocks noGrp="1"/>
          </p:cNvSpPr>
          <p:nvPr>
            <p:ph idx="1"/>
          </p:nvPr>
        </p:nvSpPr>
        <p:spPr>
          <a:xfrm>
            <a:off x="381000" y="2286001"/>
            <a:ext cx="8305800" cy="3657600"/>
          </a:xfrm>
        </p:spPr>
        <p:txBody>
          <a:bodyPr>
            <a:normAutofit fontScale="92500" lnSpcReduction="10000"/>
          </a:bodyPr>
          <a:lstStyle/>
          <a:p>
            <a:pPr>
              <a:buNone/>
            </a:pPr>
            <a:r>
              <a:rPr lang="en-US" sz="2800" i="1" dirty="0"/>
              <a:t>Workplace Behavior Consultation Team (WBCT)</a:t>
            </a:r>
          </a:p>
          <a:p>
            <a:pPr>
              <a:buNone/>
            </a:pPr>
            <a:endParaRPr lang="en-US" sz="2800" dirty="0"/>
          </a:p>
          <a:p>
            <a:r>
              <a:rPr lang="en-US" sz="2800" dirty="0"/>
              <a:t>Established by the University President, Jolene Koester in January of 2008</a:t>
            </a:r>
          </a:p>
          <a:p>
            <a:endParaRPr lang="en-US" sz="2800" dirty="0"/>
          </a:p>
          <a:p>
            <a:r>
              <a:rPr lang="en-US" sz="2800" dirty="0"/>
              <a:t>Chaired by Chief of Police and included representatives from HR, Health Center, Faculty Affairs, Provost’s Office, </a:t>
            </a:r>
            <a:r>
              <a:rPr lang="en-US" sz="2800" dirty="0" smtClean="0"/>
              <a:t>Environmental Health &amp; Safety, </a:t>
            </a:r>
            <a:r>
              <a:rPr lang="en-US" sz="2800" dirty="0"/>
              <a:t>Counseling Services and Student Affairs</a:t>
            </a:r>
          </a:p>
          <a:p>
            <a:pPr marL="0" indent="0">
              <a:buNone/>
            </a:pPr>
            <a:endParaRPr lang="en-US" dirty="0"/>
          </a:p>
        </p:txBody>
      </p:sp>
    </p:spTree>
    <p:extLst>
      <p:ext uri="{BB962C8B-B14F-4D97-AF65-F5344CB8AC3E}">
        <p14:creationId xmlns:p14="http://schemas.microsoft.com/office/powerpoint/2010/main" val="204564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Components of Prevention Training Program</a:t>
            </a:r>
            <a:endParaRPr lang="en-US" sz="4400" dirty="0"/>
          </a:p>
        </p:txBody>
      </p:sp>
      <p:sp>
        <p:nvSpPr>
          <p:cNvPr id="4" name="TextBox 3"/>
          <p:cNvSpPr txBox="1"/>
          <p:nvPr/>
        </p:nvSpPr>
        <p:spPr>
          <a:xfrm>
            <a:off x="304800" y="1902797"/>
            <a:ext cx="4724400" cy="4201150"/>
          </a:xfrm>
          <a:prstGeom prst="rect">
            <a:avLst/>
          </a:prstGeom>
          <a:noFill/>
        </p:spPr>
        <p:txBody>
          <a:bodyPr wrap="square" rtlCol="0">
            <a:spAutoFit/>
          </a:bodyPr>
          <a:lstStyle/>
          <a:p>
            <a:pPr algn="ctr"/>
            <a:r>
              <a:rPr lang="en-US" sz="2400" b="1" i="1" u="sng" dirty="0" smtClean="0">
                <a:ea typeface="Tahoma" pitchFamily="34" charset="0"/>
                <a:cs typeface="Tahoma" pitchFamily="34" charset="0"/>
              </a:rPr>
              <a:t>Part I</a:t>
            </a:r>
            <a:r>
              <a:rPr lang="en-US" sz="2400" b="1" i="1" dirty="0" smtClean="0">
                <a:ea typeface="Tahoma" pitchFamily="34" charset="0"/>
                <a:cs typeface="Tahoma" pitchFamily="34" charset="0"/>
              </a:rPr>
              <a:t>:</a:t>
            </a:r>
            <a:r>
              <a:rPr lang="en-US" dirty="0" smtClean="0"/>
              <a:t/>
            </a:r>
            <a:br>
              <a:rPr lang="en-US" dirty="0" smtClean="0"/>
            </a:br>
            <a:endParaRPr lang="en-US" dirty="0" smtClean="0"/>
          </a:p>
          <a:p>
            <a:pPr>
              <a:spcAft>
                <a:spcPts val="600"/>
              </a:spcAft>
            </a:pPr>
            <a:r>
              <a:rPr lang="en-US" sz="2400" dirty="0" smtClean="0">
                <a:ea typeface="Tahoma" pitchFamily="34" charset="0"/>
                <a:cs typeface="Tahoma" pitchFamily="34" charset="0"/>
              </a:rPr>
              <a:t>Acknowledgement of Fears</a:t>
            </a:r>
          </a:p>
          <a:p>
            <a:pPr>
              <a:spcAft>
                <a:spcPts val="600"/>
              </a:spcAft>
            </a:pPr>
            <a:r>
              <a:rPr lang="en-US" sz="2400" dirty="0" smtClean="0">
                <a:ea typeface="Tahoma" pitchFamily="34" charset="0"/>
                <a:cs typeface="Tahoma" pitchFamily="34" charset="0"/>
              </a:rPr>
              <a:t>Setting the Stage through Scenario</a:t>
            </a:r>
          </a:p>
          <a:p>
            <a:pPr>
              <a:spcAft>
                <a:spcPts val="600"/>
              </a:spcAft>
            </a:pPr>
            <a:r>
              <a:rPr lang="en-US" sz="2400" dirty="0" smtClean="0">
                <a:ea typeface="Tahoma" pitchFamily="34" charset="0"/>
                <a:cs typeface="Tahoma" pitchFamily="34" charset="0"/>
              </a:rPr>
              <a:t>First Response Assessment</a:t>
            </a:r>
          </a:p>
          <a:p>
            <a:pPr>
              <a:spcAft>
                <a:spcPts val="600"/>
              </a:spcAft>
            </a:pPr>
            <a:r>
              <a:rPr lang="en-US" sz="2400" dirty="0" smtClean="0">
                <a:ea typeface="Tahoma" pitchFamily="34" charset="0"/>
                <a:cs typeface="Tahoma" pitchFamily="34" charset="0"/>
              </a:rPr>
              <a:t>Personal Conduct</a:t>
            </a:r>
          </a:p>
          <a:p>
            <a:pPr>
              <a:spcAft>
                <a:spcPts val="600"/>
              </a:spcAft>
            </a:pPr>
            <a:r>
              <a:rPr lang="en-US" sz="2400" dirty="0" smtClean="0">
                <a:ea typeface="Tahoma" pitchFamily="34" charset="0"/>
                <a:cs typeface="Tahoma" pitchFamily="34" charset="0"/>
              </a:rPr>
              <a:t>Red-flag Warning Signs</a:t>
            </a:r>
          </a:p>
          <a:p>
            <a:pPr>
              <a:spcAft>
                <a:spcPts val="600"/>
              </a:spcAft>
            </a:pPr>
            <a:r>
              <a:rPr lang="en-US" sz="2400" dirty="0" smtClean="0">
                <a:ea typeface="Tahoma" pitchFamily="34" charset="0"/>
                <a:cs typeface="Tahoma" pitchFamily="34" charset="0"/>
              </a:rPr>
              <a:t>Zero-tolerance Policy</a:t>
            </a:r>
          </a:p>
          <a:p>
            <a:pPr>
              <a:spcAft>
                <a:spcPts val="600"/>
              </a:spcAft>
            </a:pPr>
            <a:r>
              <a:rPr lang="en-US" sz="2400" dirty="0" smtClean="0">
                <a:ea typeface="Tahoma" pitchFamily="34" charset="0"/>
                <a:cs typeface="Tahoma" pitchFamily="34" charset="0"/>
              </a:rPr>
              <a:t>Campus Support Network</a:t>
            </a:r>
          </a:p>
          <a:p>
            <a:endParaRPr lang="en-US" sz="2200" dirty="0"/>
          </a:p>
        </p:txBody>
      </p:sp>
      <p:sp>
        <p:nvSpPr>
          <p:cNvPr id="5" name="TextBox 4"/>
          <p:cNvSpPr txBox="1"/>
          <p:nvPr/>
        </p:nvSpPr>
        <p:spPr>
          <a:xfrm>
            <a:off x="5638800" y="1916192"/>
            <a:ext cx="3200400" cy="3247043"/>
          </a:xfrm>
          <a:prstGeom prst="rect">
            <a:avLst/>
          </a:prstGeom>
          <a:noFill/>
        </p:spPr>
        <p:txBody>
          <a:bodyPr wrap="square" rtlCol="0">
            <a:spAutoFit/>
          </a:bodyPr>
          <a:lstStyle/>
          <a:p>
            <a:pPr algn="ctr"/>
            <a:r>
              <a:rPr lang="en-US" sz="2400" b="1" i="1" u="sng" dirty="0" smtClean="0">
                <a:ea typeface="Tahoma" pitchFamily="34" charset="0"/>
                <a:cs typeface="Tahoma" pitchFamily="34" charset="0"/>
              </a:rPr>
              <a:t>Part II</a:t>
            </a:r>
            <a:r>
              <a:rPr lang="en-US" sz="2400" b="1" i="1" dirty="0" smtClean="0">
                <a:ea typeface="Tahoma" pitchFamily="34" charset="0"/>
                <a:cs typeface="Tahoma" pitchFamily="34" charset="0"/>
              </a:rPr>
              <a:t>:</a:t>
            </a:r>
            <a:endParaRPr lang="en-US" sz="2400" dirty="0" smtClean="0">
              <a:ea typeface="Tahoma" pitchFamily="34" charset="0"/>
              <a:cs typeface="Tahoma" pitchFamily="34" charset="0"/>
            </a:endParaRPr>
          </a:p>
          <a:p>
            <a:endParaRPr lang="en-US" dirty="0" smtClean="0">
              <a:solidFill>
                <a:srgbClr val="A50021"/>
              </a:solidFill>
              <a:ea typeface="Tahoma" pitchFamily="34" charset="0"/>
              <a:cs typeface="Tahoma" pitchFamily="34" charset="0"/>
            </a:endParaRPr>
          </a:p>
          <a:p>
            <a:r>
              <a:rPr lang="en-US" sz="2400" dirty="0" smtClean="0">
                <a:ea typeface="Tahoma" pitchFamily="34" charset="0"/>
                <a:cs typeface="Tahoma" pitchFamily="34" charset="0"/>
              </a:rPr>
              <a:t>Worst Case Scenario</a:t>
            </a:r>
          </a:p>
          <a:p>
            <a:pPr>
              <a:spcAft>
                <a:spcPts val="600"/>
              </a:spcAft>
            </a:pPr>
            <a:r>
              <a:rPr lang="en-US" sz="2400" dirty="0" smtClean="0">
                <a:ea typeface="Tahoma" pitchFamily="34" charset="0"/>
                <a:cs typeface="Tahoma" pitchFamily="34" charset="0"/>
              </a:rPr>
              <a:t>“Shots Fired” Video</a:t>
            </a:r>
          </a:p>
          <a:p>
            <a:pPr>
              <a:spcAft>
                <a:spcPts val="600"/>
              </a:spcAft>
            </a:pPr>
            <a:r>
              <a:rPr lang="en-US" sz="2400" dirty="0" smtClean="0">
                <a:ea typeface="Tahoma" pitchFamily="34" charset="0"/>
                <a:cs typeface="Tahoma" pitchFamily="34" charset="0"/>
              </a:rPr>
              <a:t>Dynamics of an Active Shooter Situation</a:t>
            </a:r>
          </a:p>
          <a:p>
            <a:pPr>
              <a:spcAft>
                <a:spcPts val="600"/>
              </a:spcAft>
            </a:pPr>
            <a:r>
              <a:rPr lang="en-US" sz="2400" dirty="0" smtClean="0">
                <a:ea typeface="Tahoma" pitchFamily="34" charset="0"/>
                <a:cs typeface="Tahoma" pitchFamily="34" charset="0"/>
              </a:rPr>
              <a:t>Survival Mindset</a:t>
            </a:r>
          </a:p>
          <a:p>
            <a:endParaRPr lang="en-US" sz="2200" dirty="0"/>
          </a:p>
        </p:txBody>
      </p:sp>
      <p:cxnSp>
        <p:nvCxnSpPr>
          <p:cNvPr id="6" name="Straight Connector 5"/>
          <p:cNvCxnSpPr/>
          <p:nvPr/>
        </p:nvCxnSpPr>
        <p:spPr>
          <a:xfrm rot="5400000">
            <a:off x="3276600" y="43434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9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down)">
                                      <p:cBhvr>
                                        <p:cTn id="36" dur="500"/>
                                        <p:tgtEl>
                                          <p:spTgt spid="5">
                                            <p:txEl>
                                              <p:pRg st="2" end="2"/>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wipe(down)">
                                      <p:cBhvr>
                                        <p:cTn id="39" dur="500"/>
                                        <p:tgtEl>
                                          <p:spTgt spid="5">
                                            <p:txEl>
                                              <p:pRg st="3" end="3"/>
                                            </p:tx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down)">
                                      <p:cBhvr>
                                        <p:cTn id="42" dur="500"/>
                                        <p:tgtEl>
                                          <p:spTgt spid="5">
                                            <p:txEl>
                                              <p:pRg st="4" end="4"/>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wipe(down)">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400" dirty="0" smtClean="0"/>
              <a:t>First Response Assessment</a:t>
            </a:r>
            <a:endParaRPr lang="en-US" sz="4400" dirty="0"/>
          </a:p>
        </p:txBody>
      </p:sp>
      <p:sp>
        <p:nvSpPr>
          <p:cNvPr id="3" name="Content Placeholder 2"/>
          <p:cNvSpPr>
            <a:spLocks noGrp="1"/>
          </p:cNvSpPr>
          <p:nvPr>
            <p:ph idx="1"/>
          </p:nvPr>
        </p:nvSpPr>
        <p:spPr>
          <a:xfrm>
            <a:off x="457200" y="1676400"/>
            <a:ext cx="6934200" cy="1493520"/>
          </a:xfrm>
        </p:spPr>
        <p:txBody>
          <a:bodyPr/>
          <a:lstStyle/>
          <a:p>
            <a:r>
              <a:rPr lang="en-US" sz="2400" dirty="0"/>
              <a:t>Understand concept of “imminent danger”</a:t>
            </a:r>
          </a:p>
          <a:p>
            <a:r>
              <a:rPr lang="en-US" sz="2400" dirty="0"/>
              <a:t>Identify role in threatening situations</a:t>
            </a:r>
          </a:p>
          <a:p>
            <a:r>
              <a:rPr lang="en-US" sz="2400" dirty="0"/>
              <a:t>Consult early and provide progressive assistance</a:t>
            </a:r>
          </a:p>
          <a:p>
            <a:endParaRPr lang="en-US" sz="2400" dirty="0"/>
          </a:p>
        </p:txBody>
      </p:sp>
      <p:sp>
        <p:nvSpPr>
          <p:cNvPr id="4" name="TextBox 3"/>
          <p:cNvSpPr txBox="1"/>
          <p:nvPr/>
        </p:nvSpPr>
        <p:spPr>
          <a:xfrm>
            <a:off x="2133600" y="3124200"/>
            <a:ext cx="5410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First Response: Assess the Whole Situation</a:t>
            </a:r>
          </a:p>
          <a:p>
            <a:endParaRPr lang="en-US" dirty="0" smtClean="0"/>
          </a:p>
          <a:p>
            <a:pPr>
              <a:buFont typeface="Arial" pitchFamily="34" charset="0"/>
              <a:buChar char="•"/>
            </a:pPr>
            <a:r>
              <a:rPr lang="en-US" dirty="0" smtClean="0"/>
              <a:t>Clarify Role</a:t>
            </a:r>
          </a:p>
          <a:p>
            <a:pPr>
              <a:buFont typeface="Arial" pitchFamily="34" charset="0"/>
              <a:buChar char="•"/>
            </a:pPr>
            <a:r>
              <a:rPr lang="en-US" dirty="0" smtClean="0"/>
              <a:t>Gather information</a:t>
            </a:r>
          </a:p>
          <a:p>
            <a:pPr>
              <a:buFont typeface="Arial" pitchFamily="34" charset="0"/>
              <a:buChar char="•"/>
            </a:pPr>
            <a:r>
              <a:rPr lang="en-US" dirty="0" smtClean="0"/>
              <a:t>Assess the urgency of the situation (speak individually with the person of concern)</a:t>
            </a:r>
          </a:p>
          <a:p>
            <a:pPr>
              <a:buFont typeface="Arial" pitchFamily="34" charset="0"/>
              <a:buChar char="•"/>
            </a:pPr>
            <a:r>
              <a:rPr lang="en-US" dirty="0" smtClean="0"/>
              <a:t>Stabilize, don’t escalate</a:t>
            </a:r>
          </a:p>
          <a:p>
            <a:pPr>
              <a:buNone/>
            </a:pPr>
            <a:r>
              <a:rPr lang="en-US" dirty="0" smtClean="0"/>
              <a:t>	- Provide for safety</a:t>
            </a:r>
          </a:p>
          <a:p>
            <a:pPr>
              <a:buNone/>
            </a:pPr>
            <a:r>
              <a:rPr lang="en-US" dirty="0" smtClean="0"/>
              <a:t>	- Be Discreet</a:t>
            </a:r>
          </a:p>
          <a:p>
            <a:pPr>
              <a:buNone/>
            </a:pPr>
            <a:r>
              <a:rPr lang="en-US" dirty="0" smtClean="0"/>
              <a:t>	- Be Respectful</a:t>
            </a:r>
          </a:p>
          <a:p>
            <a:pPr>
              <a:buFont typeface="Arial" pitchFamily="34" charset="0"/>
              <a:buChar char="•"/>
            </a:pPr>
            <a:r>
              <a:rPr lang="en-US" dirty="0" smtClean="0"/>
              <a:t>Consult early and provide progressive assistance</a:t>
            </a:r>
          </a:p>
          <a:p>
            <a:pPr>
              <a:buFont typeface="Arial" pitchFamily="34" charset="0"/>
              <a:buChar char="•"/>
            </a:pPr>
            <a:r>
              <a:rPr lang="en-US" dirty="0" smtClean="0"/>
              <a:t>Document</a:t>
            </a:r>
          </a:p>
        </p:txBody>
      </p:sp>
    </p:spTree>
    <p:extLst>
      <p:ext uri="{BB962C8B-B14F-4D97-AF65-F5344CB8AC3E}">
        <p14:creationId xmlns:p14="http://schemas.microsoft.com/office/powerpoint/2010/main" val="31249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sz="4400" dirty="0" smtClean="0"/>
              <a:t>From Columbine in April of 1999…</a:t>
            </a:r>
            <a:endParaRPr lang="en-US" sz="4400" dirty="0"/>
          </a:p>
        </p:txBody>
      </p:sp>
      <p:pic>
        <p:nvPicPr>
          <p:cNvPr id="4" name="Content Placeholder 3" descr="violence in schools.bmp"/>
          <p:cNvPicPr>
            <a:picLocks noGrp="1" noChangeAspect="1"/>
          </p:cNvPicPr>
          <p:nvPr>
            <p:ph idx="1"/>
          </p:nvPr>
        </p:nvPicPr>
        <p:blipFill>
          <a:blip r:embed="rId3" cstate="print"/>
          <a:srcRect/>
          <a:stretch>
            <a:fillRect/>
          </a:stretch>
        </p:blipFill>
        <p:spPr bwMode="auto">
          <a:xfrm>
            <a:off x="990600" y="1551335"/>
            <a:ext cx="7239000" cy="5209098"/>
          </a:xfrm>
          <a:prstGeom prst="rect">
            <a:avLst/>
          </a:prstGeom>
          <a:noFill/>
          <a:ln w="9525">
            <a:noFill/>
            <a:miter lim="800000"/>
            <a:headEnd/>
            <a:tailEnd/>
          </a:ln>
        </p:spPr>
      </p:pic>
    </p:spTree>
    <p:extLst>
      <p:ext uri="{BB962C8B-B14F-4D97-AF65-F5344CB8AC3E}">
        <p14:creationId xmlns:p14="http://schemas.microsoft.com/office/powerpoint/2010/main" val="1537198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96112"/>
          </a:xfrm>
        </p:spPr>
        <p:txBody>
          <a:bodyPr>
            <a:normAutofit/>
          </a:bodyPr>
          <a:lstStyle/>
          <a:p>
            <a:pPr algn="ctr"/>
            <a:r>
              <a:rPr lang="en-US" sz="4400" dirty="0" smtClean="0"/>
              <a:t>Personal Conduct and Response</a:t>
            </a:r>
            <a:endParaRPr lang="en-US" sz="4400" dirty="0"/>
          </a:p>
        </p:txBody>
      </p:sp>
      <p:sp>
        <p:nvSpPr>
          <p:cNvPr id="3" name="Content Placeholder 2"/>
          <p:cNvSpPr>
            <a:spLocks noGrp="1"/>
          </p:cNvSpPr>
          <p:nvPr>
            <p:ph idx="1"/>
          </p:nvPr>
        </p:nvSpPr>
        <p:spPr>
          <a:xfrm>
            <a:off x="457200" y="1524000"/>
            <a:ext cx="6858000" cy="1874520"/>
          </a:xfrm>
        </p:spPr>
        <p:txBody>
          <a:bodyPr/>
          <a:lstStyle/>
          <a:p>
            <a:r>
              <a:rPr lang="en-US" sz="2400" dirty="0"/>
              <a:t>Discuss what to do and what “not” to do</a:t>
            </a:r>
          </a:p>
          <a:p>
            <a:r>
              <a:rPr lang="en-US" sz="2400" dirty="0" smtClean="0"/>
              <a:t>Respond </a:t>
            </a:r>
            <a:r>
              <a:rPr lang="en-US" sz="2400" dirty="0"/>
              <a:t>to potentially violent situations</a:t>
            </a:r>
          </a:p>
          <a:p>
            <a:r>
              <a:rPr lang="en-US" sz="2400" dirty="0" smtClean="0"/>
              <a:t>Experience </a:t>
            </a:r>
            <a:r>
              <a:rPr lang="en-US" sz="2400" dirty="0"/>
              <a:t>through role </a:t>
            </a:r>
            <a:r>
              <a:rPr lang="en-US" sz="2400" dirty="0" smtClean="0"/>
              <a:t>play</a:t>
            </a:r>
          </a:p>
          <a:p>
            <a:r>
              <a:rPr lang="en-US" sz="2400" dirty="0" smtClean="0"/>
              <a:t>Taking all threats seriously</a:t>
            </a:r>
            <a:endParaRPr lang="en-US" sz="2400" dirty="0"/>
          </a:p>
          <a:p>
            <a:pPr marL="0" indent="0">
              <a:buNone/>
            </a:pPr>
            <a:endParaRPr lang="en-US" dirty="0"/>
          </a:p>
        </p:txBody>
      </p:sp>
      <p:sp>
        <p:nvSpPr>
          <p:cNvPr id="4" name="TextBox 3"/>
          <p:cNvSpPr txBox="1"/>
          <p:nvPr/>
        </p:nvSpPr>
        <p:spPr>
          <a:xfrm>
            <a:off x="2743200" y="3276600"/>
            <a:ext cx="5410200"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Considerations When Looking at Potentially Violent Situations</a:t>
            </a:r>
          </a:p>
          <a:p>
            <a:endParaRPr lang="en-US" dirty="0" smtClean="0"/>
          </a:p>
          <a:p>
            <a:pPr>
              <a:buFont typeface="Arial" pitchFamily="34" charset="0"/>
              <a:buChar char="•"/>
            </a:pPr>
            <a:r>
              <a:rPr lang="en-US" dirty="0" smtClean="0"/>
              <a:t>  Violence is the end result of a (usually discernible) process.</a:t>
            </a:r>
          </a:p>
          <a:p>
            <a:pPr>
              <a:buFont typeface="Arial" pitchFamily="34" charset="0"/>
              <a:buChar char="•"/>
            </a:pPr>
            <a:r>
              <a:rPr lang="en-US" dirty="0" smtClean="0"/>
              <a:t>  Some people who pose threats make threats. Some people who pose threats </a:t>
            </a:r>
            <a:r>
              <a:rPr lang="en-US" i="1" dirty="0" smtClean="0"/>
              <a:t>do not</a:t>
            </a:r>
            <a:r>
              <a:rPr lang="en-US" dirty="0" smtClean="0"/>
              <a:t> make threats.</a:t>
            </a:r>
          </a:p>
          <a:p>
            <a:pPr>
              <a:buFont typeface="Arial" pitchFamily="34" charset="0"/>
              <a:buChar char="•"/>
            </a:pPr>
            <a:r>
              <a:rPr lang="en-US" dirty="0" smtClean="0"/>
              <a:t>  Some people who make threats do pose threats.  </a:t>
            </a:r>
          </a:p>
          <a:p>
            <a:pPr>
              <a:buFont typeface="Arial" pitchFamily="34" charset="0"/>
              <a:buChar char="•"/>
            </a:pPr>
            <a:r>
              <a:rPr lang="en-US" dirty="0" smtClean="0"/>
              <a:t>  A person who poses a threat to one person may pose a threat to others.</a:t>
            </a:r>
          </a:p>
          <a:p>
            <a:pPr>
              <a:buFont typeface="Arial" pitchFamily="34" charset="0"/>
              <a:buChar char="•"/>
            </a:pPr>
            <a:r>
              <a:rPr lang="en-US" i="1" dirty="0" smtClean="0"/>
              <a:t>  Take  all threats seriously !!</a:t>
            </a:r>
          </a:p>
          <a:p>
            <a:endParaRPr lang="en-US" i="1" dirty="0"/>
          </a:p>
        </p:txBody>
      </p:sp>
    </p:spTree>
    <p:extLst>
      <p:ext uri="{BB962C8B-B14F-4D97-AF65-F5344CB8AC3E}">
        <p14:creationId xmlns:p14="http://schemas.microsoft.com/office/powerpoint/2010/main" val="178907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pPr algn="ctr"/>
            <a:r>
              <a:rPr lang="en-US" sz="4400" dirty="0" smtClean="0"/>
              <a:t>Red Flag Warning Signs</a:t>
            </a:r>
            <a:endParaRPr lang="en-US" sz="4400" dirty="0"/>
          </a:p>
        </p:txBody>
      </p:sp>
      <p:sp>
        <p:nvSpPr>
          <p:cNvPr id="3" name="Content Placeholder 2"/>
          <p:cNvSpPr>
            <a:spLocks noGrp="1"/>
          </p:cNvSpPr>
          <p:nvPr>
            <p:ph idx="1"/>
          </p:nvPr>
        </p:nvSpPr>
        <p:spPr>
          <a:xfrm>
            <a:off x="457200" y="1524000"/>
            <a:ext cx="7696200" cy="1569720"/>
          </a:xfrm>
        </p:spPr>
        <p:txBody>
          <a:bodyPr>
            <a:normAutofit/>
          </a:bodyPr>
          <a:lstStyle/>
          <a:p>
            <a:pPr marL="0" indent="0">
              <a:buNone/>
            </a:pPr>
            <a:r>
              <a:rPr lang="en-US" sz="2400" dirty="0" smtClean="0"/>
              <a:t>Many aspects such as: violent fantasies, anger management, suicidal and homicidal ideation, discipline problems, physical aggressiveness, etc.</a:t>
            </a:r>
          </a:p>
        </p:txBody>
      </p:sp>
      <p:sp>
        <p:nvSpPr>
          <p:cNvPr id="4" name="TextBox 3"/>
          <p:cNvSpPr txBox="1"/>
          <p:nvPr/>
        </p:nvSpPr>
        <p:spPr>
          <a:xfrm>
            <a:off x="2438400" y="2895600"/>
            <a:ext cx="5410200" cy="35814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smtClean="0"/>
              <a:t>Red Flag Warning Signs</a:t>
            </a:r>
          </a:p>
          <a:p>
            <a:endParaRPr lang="en-US" sz="1000" dirty="0" smtClean="0"/>
          </a:p>
          <a:p>
            <a:pPr>
              <a:buFont typeface="Arial" pitchFamily="34" charset="0"/>
              <a:buChar char="•"/>
            </a:pPr>
            <a:r>
              <a:rPr lang="en-US" dirty="0" smtClean="0"/>
              <a:t>A single warning sign by itself usually does not warrant overt action by a threat assessment specialist.  However, if additional warning signs are present then more fact-finding is warranted to determine if there is a likelihood of danger.</a:t>
            </a:r>
          </a:p>
          <a:p>
            <a:pPr>
              <a:buFont typeface="Arial" pitchFamily="34" charset="0"/>
              <a:buChar char="•"/>
            </a:pPr>
            <a:r>
              <a:rPr lang="en-US" dirty="0" smtClean="0"/>
              <a:t>  Some warning signs carry more weight than others (i.e. fascination with and possession of firearms)</a:t>
            </a:r>
          </a:p>
          <a:p>
            <a:pPr>
              <a:buFont typeface="Arial" pitchFamily="34" charset="0"/>
              <a:buChar char="•"/>
            </a:pPr>
            <a:r>
              <a:rPr lang="en-US" dirty="0" smtClean="0"/>
              <a:t>  When there are multiple warning signs, the risk becomes more serious.</a:t>
            </a:r>
          </a:p>
          <a:p>
            <a:pPr>
              <a:buFont typeface="Arial" pitchFamily="34" charset="0"/>
              <a:buChar char="•"/>
            </a:pPr>
            <a:r>
              <a:rPr lang="en-US" dirty="0" smtClean="0"/>
              <a:t>  Consult early with appropriate campus support resources.</a:t>
            </a:r>
            <a:endParaRPr lang="en-US" dirty="0"/>
          </a:p>
        </p:txBody>
      </p:sp>
    </p:spTree>
    <p:extLst>
      <p:ext uri="{BB962C8B-B14F-4D97-AF65-F5344CB8AC3E}">
        <p14:creationId xmlns:p14="http://schemas.microsoft.com/office/powerpoint/2010/main" val="1561425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688"/>
            <a:ext cx="8229600" cy="645898"/>
          </a:xfrm>
        </p:spPr>
        <p:txBody>
          <a:bodyPr>
            <a:normAutofit fontScale="90000"/>
          </a:bodyPr>
          <a:lstStyle/>
          <a:p>
            <a:pPr algn="ctr"/>
            <a:r>
              <a:rPr lang="en-US" sz="4200" dirty="0" smtClean="0"/>
              <a:t>Cal State Northridge Resources</a:t>
            </a:r>
            <a:endParaRPr lang="en-US" sz="4200" dirty="0"/>
          </a:p>
        </p:txBody>
      </p:sp>
      <p:sp>
        <p:nvSpPr>
          <p:cNvPr id="4" name="TextBox 3"/>
          <p:cNvSpPr txBox="1"/>
          <p:nvPr/>
        </p:nvSpPr>
        <p:spPr>
          <a:xfrm>
            <a:off x="76200" y="1143001"/>
            <a:ext cx="5181600" cy="5713905"/>
          </a:xfrm>
          <a:prstGeom prst="roundRect">
            <a:avLst>
              <a:gd name="adj" fmla="val 19394"/>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80000"/>
              </a:lnSpc>
              <a:buFont typeface="Wingdings" pitchFamily="2" charset="2"/>
              <a:buNone/>
            </a:pPr>
            <a:r>
              <a:rPr lang="en-US" sz="1600" dirty="0" smtClean="0">
                <a:solidFill>
                  <a:srgbClr val="C00000"/>
                </a:solidFill>
              </a:rPr>
              <a:t>CAMPUS COMMITTEES:</a:t>
            </a:r>
          </a:p>
          <a:p>
            <a:pPr algn="ctr">
              <a:lnSpc>
                <a:spcPct val="80000"/>
              </a:lnSpc>
              <a:buFont typeface="Wingdings" pitchFamily="2" charset="2"/>
              <a:buNone/>
            </a:pPr>
            <a:endParaRPr lang="en-US" sz="1600" dirty="0" smtClean="0">
              <a:solidFill>
                <a:schemeClr val="hlink"/>
              </a:solidFill>
            </a:endParaRPr>
          </a:p>
          <a:p>
            <a:pPr algn="ctr">
              <a:lnSpc>
                <a:spcPct val="80000"/>
              </a:lnSpc>
              <a:buFont typeface="Wingdings" pitchFamily="2" charset="2"/>
              <a:buNone/>
            </a:pPr>
            <a:r>
              <a:rPr lang="en-US" sz="1600" b="1" i="1" dirty="0" smtClean="0">
                <a:solidFill>
                  <a:srgbClr val="00B050"/>
                </a:solidFill>
              </a:rPr>
              <a:t>Student Behavioral Intervention Team (SBIT)</a:t>
            </a:r>
          </a:p>
          <a:p>
            <a:pPr algn="ctr">
              <a:lnSpc>
                <a:spcPct val="80000"/>
              </a:lnSpc>
              <a:buFont typeface="Wingdings" pitchFamily="2" charset="2"/>
              <a:buNone/>
            </a:pPr>
            <a:r>
              <a:rPr lang="en-US" sz="1200" dirty="0" smtClean="0">
                <a:solidFill>
                  <a:srgbClr val="00B050"/>
                </a:solidFill>
              </a:rPr>
              <a:t>(Meets every other week)</a:t>
            </a:r>
          </a:p>
          <a:p>
            <a:pPr algn="ctr">
              <a:lnSpc>
                <a:spcPct val="80000"/>
              </a:lnSpc>
              <a:buFont typeface="Wingdings" pitchFamily="2" charset="2"/>
              <a:buNone/>
            </a:pPr>
            <a:endParaRPr lang="en-US" sz="1600" b="1" dirty="0" smtClean="0">
              <a:solidFill>
                <a:schemeClr val="tx1"/>
              </a:solidFill>
            </a:endParaRPr>
          </a:p>
          <a:p>
            <a:pPr>
              <a:lnSpc>
                <a:spcPct val="80000"/>
              </a:lnSpc>
              <a:buFont typeface="Wingdings" pitchFamily="2" charset="2"/>
              <a:buNone/>
            </a:pPr>
            <a:r>
              <a:rPr lang="en-US" sz="1200" dirty="0">
                <a:solidFill>
                  <a:schemeClr val="tx1"/>
                </a:solidFill>
              </a:rPr>
              <a:t>Sam Lingrosso:  (Chair) </a:t>
            </a:r>
            <a:r>
              <a:rPr lang="en-US" sz="1200" dirty="0" smtClean="0">
                <a:solidFill>
                  <a:schemeClr val="tx1"/>
                </a:solidFill>
              </a:rPr>
              <a:t>Director, Student Conduct and Ethical 	Development - </a:t>
            </a:r>
            <a:r>
              <a:rPr lang="en-US" sz="1200" dirty="0">
                <a:solidFill>
                  <a:schemeClr val="tx1"/>
                </a:solidFill>
              </a:rPr>
              <a:t>Student </a:t>
            </a:r>
            <a:r>
              <a:rPr lang="en-US" sz="1200" dirty="0" smtClean="0">
                <a:solidFill>
                  <a:schemeClr val="tx1"/>
                </a:solidFill>
              </a:rPr>
              <a:t>Affairs</a:t>
            </a:r>
            <a:endParaRPr lang="en-US" sz="1200" dirty="0">
              <a:solidFill>
                <a:schemeClr val="tx1"/>
              </a:solidFill>
            </a:endParaRPr>
          </a:p>
          <a:p>
            <a:pPr>
              <a:lnSpc>
                <a:spcPct val="80000"/>
              </a:lnSpc>
            </a:pPr>
            <a:r>
              <a:rPr lang="en-US" sz="1200" dirty="0">
                <a:solidFill>
                  <a:schemeClr val="tx1"/>
                </a:solidFill>
              </a:rPr>
              <a:t>Mark Stevens: </a:t>
            </a:r>
            <a:r>
              <a:rPr lang="en-US" sz="1200" dirty="0" smtClean="0">
                <a:solidFill>
                  <a:schemeClr val="tx1"/>
                </a:solidFill>
              </a:rPr>
              <a:t>Director - University </a:t>
            </a:r>
            <a:r>
              <a:rPr lang="en-US" sz="1200" dirty="0">
                <a:solidFill>
                  <a:schemeClr val="tx1"/>
                </a:solidFill>
              </a:rPr>
              <a:t>Counseling </a:t>
            </a:r>
            <a:r>
              <a:rPr lang="en-US" sz="1200" dirty="0" smtClean="0">
                <a:solidFill>
                  <a:schemeClr val="tx1"/>
                </a:solidFill>
              </a:rPr>
              <a:t>Services </a:t>
            </a:r>
          </a:p>
          <a:p>
            <a:pPr>
              <a:lnSpc>
                <a:spcPct val="80000"/>
              </a:lnSpc>
            </a:pPr>
            <a:r>
              <a:rPr lang="en-US" sz="1200" dirty="0" smtClean="0">
                <a:solidFill>
                  <a:schemeClr val="tx1"/>
                </a:solidFill>
              </a:rPr>
              <a:t>Anne </a:t>
            </a:r>
            <a:r>
              <a:rPr lang="en-US" sz="1200" dirty="0">
                <a:solidFill>
                  <a:schemeClr val="tx1"/>
                </a:solidFill>
              </a:rPr>
              <a:t>Eipe: Staff </a:t>
            </a:r>
            <a:r>
              <a:rPr lang="en-US" sz="1200" dirty="0" smtClean="0">
                <a:solidFill>
                  <a:schemeClr val="tx1"/>
                </a:solidFill>
              </a:rPr>
              <a:t>Psychologist - University </a:t>
            </a:r>
            <a:r>
              <a:rPr lang="en-US" sz="1200" dirty="0">
                <a:solidFill>
                  <a:schemeClr val="tx1"/>
                </a:solidFill>
              </a:rPr>
              <a:t>Counseling </a:t>
            </a:r>
            <a:r>
              <a:rPr lang="en-US" sz="1200" dirty="0" smtClean="0">
                <a:solidFill>
                  <a:schemeClr val="tx1"/>
                </a:solidFill>
              </a:rPr>
              <a:t>Services</a:t>
            </a:r>
          </a:p>
          <a:p>
            <a:pPr>
              <a:lnSpc>
                <a:spcPct val="80000"/>
              </a:lnSpc>
            </a:pPr>
            <a:r>
              <a:rPr lang="en-US" sz="1200" dirty="0" smtClean="0">
                <a:solidFill>
                  <a:schemeClr val="tx1"/>
                </a:solidFill>
              </a:rPr>
              <a:t>Anne </a:t>
            </a:r>
            <a:r>
              <a:rPr lang="en-US" sz="1200" dirty="0">
                <a:solidFill>
                  <a:schemeClr val="tx1"/>
                </a:solidFill>
              </a:rPr>
              <a:t>Glavin: Chief of Police and Director of </a:t>
            </a:r>
            <a:r>
              <a:rPr lang="en-US" sz="1200" dirty="0" smtClean="0">
                <a:solidFill>
                  <a:schemeClr val="tx1"/>
                </a:solidFill>
              </a:rPr>
              <a:t>Police Services -</a:t>
            </a:r>
            <a:endParaRPr lang="en-US" sz="1200" dirty="0">
              <a:solidFill>
                <a:schemeClr val="tx1"/>
              </a:solidFill>
            </a:endParaRPr>
          </a:p>
          <a:p>
            <a:pPr>
              <a:lnSpc>
                <a:spcPct val="80000"/>
              </a:lnSpc>
            </a:pPr>
            <a:r>
              <a:rPr lang="en-US" sz="1200" dirty="0" smtClean="0">
                <a:solidFill>
                  <a:schemeClr val="tx1"/>
                </a:solidFill>
              </a:rPr>
              <a:t>	University Police</a:t>
            </a:r>
          </a:p>
          <a:p>
            <a:pPr>
              <a:lnSpc>
                <a:spcPct val="80000"/>
              </a:lnSpc>
            </a:pPr>
            <a:r>
              <a:rPr lang="en-US" sz="1200" dirty="0" smtClean="0">
                <a:solidFill>
                  <a:schemeClr val="tx1"/>
                </a:solidFill>
              </a:rPr>
              <a:t>Mark </a:t>
            </a:r>
            <a:r>
              <a:rPr lang="en-US" sz="1200" dirty="0">
                <a:solidFill>
                  <a:schemeClr val="tx1"/>
                </a:solidFill>
              </a:rPr>
              <a:t>A Benavidez: Lieutenant, Patrol Operations </a:t>
            </a:r>
            <a:r>
              <a:rPr lang="en-US" sz="1200" dirty="0" smtClean="0">
                <a:solidFill>
                  <a:schemeClr val="tx1"/>
                </a:solidFill>
              </a:rPr>
              <a:t>- University 	Police</a:t>
            </a:r>
            <a:endParaRPr lang="en-US" sz="1200" dirty="0">
              <a:solidFill>
                <a:schemeClr val="tx1"/>
              </a:solidFill>
            </a:endParaRPr>
          </a:p>
          <a:p>
            <a:pPr>
              <a:lnSpc>
                <a:spcPct val="80000"/>
              </a:lnSpc>
              <a:buFont typeface="Wingdings" pitchFamily="2" charset="2"/>
              <a:buNone/>
            </a:pPr>
            <a:r>
              <a:rPr lang="en-US" sz="1200" dirty="0">
                <a:solidFill>
                  <a:schemeClr val="tx1"/>
                </a:solidFill>
              </a:rPr>
              <a:t>Scott Vanscoy: </a:t>
            </a:r>
            <a:r>
              <a:rPr lang="en-US" sz="1200" dirty="0" smtClean="0">
                <a:solidFill>
                  <a:schemeClr val="tx1"/>
                </a:solidFill>
              </a:rPr>
              <a:t>Captain, </a:t>
            </a:r>
            <a:r>
              <a:rPr lang="en-US" sz="1200" dirty="0">
                <a:solidFill>
                  <a:schemeClr val="tx1"/>
                </a:solidFill>
              </a:rPr>
              <a:t>Patrol </a:t>
            </a:r>
            <a:r>
              <a:rPr lang="en-US" sz="1200" dirty="0" smtClean="0">
                <a:solidFill>
                  <a:schemeClr val="tx1"/>
                </a:solidFill>
              </a:rPr>
              <a:t>Operations - </a:t>
            </a:r>
            <a:r>
              <a:rPr lang="en-US" sz="1200" dirty="0">
                <a:solidFill>
                  <a:schemeClr val="tx1"/>
                </a:solidFill>
              </a:rPr>
              <a:t>University </a:t>
            </a:r>
            <a:r>
              <a:rPr lang="en-US" sz="1200" dirty="0" smtClean="0">
                <a:solidFill>
                  <a:schemeClr val="tx1"/>
                </a:solidFill>
              </a:rPr>
              <a:t>Police</a:t>
            </a:r>
            <a:endParaRPr lang="en-US" sz="1200" dirty="0">
              <a:solidFill>
                <a:schemeClr val="tx1"/>
              </a:solidFill>
            </a:endParaRPr>
          </a:p>
          <a:p>
            <a:pPr algn="ctr">
              <a:lnSpc>
                <a:spcPct val="80000"/>
              </a:lnSpc>
              <a:buFont typeface="Wingdings" pitchFamily="2" charset="2"/>
              <a:buNone/>
            </a:pPr>
            <a:endParaRPr lang="en-US" sz="1600" dirty="0" smtClean="0">
              <a:solidFill>
                <a:srgbClr val="0033CC"/>
              </a:solidFill>
            </a:endParaRPr>
          </a:p>
          <a:p>
            <a:pPr algn="ctr">
              <a:lnSpc>
                <a:spcPct val="80000"/>
              </a:lnSpc>
              <a:buFont typeface="Wingdings" pitchFamily="2" charset="2"/>
              <a:buNone/>
            </a:pPr>
            <a:r>
              <a:rPr lang="en-US" sz="1600" b="1" i="1" dirty="0" smtClean="0">
                <a:solidFill>
                  <a:srgbClr val="00B050"/>
                </a:solidFill>
              </a:rPr>
              <a:t>Workplace Behavior Consultation Team </a:t>
            </a:r>
            <a:r>
              <a:rPr lang="en-US" sz="1600" b="1" dirty="0" smtClean="0">
                <a:solidFill>
                  <a:srgbClr val="00B050"/>
                </a:solidFill>
              </a:rPr>
              <a:t>(WBCT)</a:t>
            </a:r>
          </a:p>
          <a:p>
            <a:pPr algn="ctr">
              <a:lnSpc>
                <a:spcPct val="80000"/>
              </a:lnSpc>
              <a:buFont typeface="Wingdings" pitchFamily="2" charset="2"/>
              <a:buNone/>
            </a:pPr>
            <a:r>
              <a:rPr lang="en-US" sz="1200" dirty="0" smtClean="0">
                <a:solidFill>
                  <a:srgbClr val="00B050"/>
                </a:solidFill>
              </a:rPr>
              <a:t>(Meets Quarterly)</a:t>
            </a:r>
          </a:p>
          <a:p>
            <a:pPr>
              <a:lnSpc>
                <a:spcPct val="80000"/>
              </a:lnSpc>
              <a:buFont typeface="Wingdings" pitchFamily="2" charset="2"/>
              <a:buNone/>
            </a:pPr>
            <a:endParaRPr lang="en-US" sz="1200" dirty="0">
              <a:solidFill>
                <a:srgbClr val="0033CC"/>
              </a:solidFill>
            </a:endParaRPr>
          </a:p>
          <a:p>
            <a:pPr>
              <a:lnSpc>
                <a:spcPct val="80000"/>
              </a:lnSpc>
              <a:buFont typeface="Wingdings" pitchFamily="2" charset="2"/>
              <a:buNone/>
            </a:pPr>
            <a:r>
              <a:rPr lang="en-US" sz="1200" dirty="0">
                <a:solidFill>
                  <a:schemeClr val="tx1"/>
                </a:solidFill>
              </a:rPr>
              <a:t>Anne Glavin: (Chair) Chief of Police and Director of </a:t>
            </a:r>
            <a:r>
              <a:rPr lang="en-US" sz="1200" dirty="0" smtClean="0">
                <a:solidFill>
                  <a:schemeClr val="tx1"/>
                </a:solidFill>
              </a:rPr>
              <a:t>Police </a:t>
            </a:r>
            <a:r>
              <a:rPr lang="en-US" sz="1200" dirty="0">
                <a:solidFill>
                  <a:schemeClr val="tx1"/>
                </a:solidFill>
              </a:rPr>
              <a:t>Services</a:t>
            </a:r>
          </a:p>
          <a:p>
            <a:pPr>
              <a:lnSpc>
                <a:spcPct val="80000"/>
              </a:lnSpc>
              <a:buFont typeface="Wingdings" pitchFamily="2" charset="2"/>
              <a:buNone/>
            </a:pPr>
            <a:r>
              <a:rPr lang="en-US" sz="1200" dirty="0">
                <a:solidFill>
                  <a:schemeClr val="tx1"/>
                </a:solidFill>
              </a:rPr>
              <a:t>Linda Reid-Chassiakos: Director, Klotz Student Health </a:t>
            </a:r>
            <a:r>
              <a:rPr lang="en-US" sz="1200" dirty="0" smtClean="0">
                <a:solidFill>
                  <a:schemeClr val="tx1"/>
                </a:solidFill>
              </a:rPr>
              <a:t>	Center</a:t>
            </a:r>
            <a:endParaRPr lang="en-US" sz="1200" dirty="0">
              <a:solidFill>
                <a:schemeClr val="tx1"/>
              </a:solidFill>
            </a:endParaRPr>
          </a:p>
          <a:p>
            <a:pPr>
              <a:lnSpc>
                <a:spcPct val="80000"/>
              </a:lnSpc>
              <a:buFont typeface="Wingdings" pitchFamily="2" charset="2"/>
              <a:buNone/>
            </a:pPr>
            <a:r>
              <a:rPr lang="en-US" sz="1200" dirty="0">
                <a:solidFill>
                  <a:schemeClr val="tx1"/>
                </a:solidFill>
              </a:rPr>
              <a:t>William Whiting :  Associate Vice President Faculty </a:t>
            </a:r>
            <a:r>
              <a:rPr lang="en-US" sz="1200" dirty="0" smtClean="0">
                <a:solidFill>
                  <a:schemeClr val="tx1"/>
                </a:solidFill>
              </a:rPr>
              <a:t>Affairs</a:t>
            </a:r>
            <a:endParaRPr lang="en-US" sz="1200" dirty="0">
              <a:solidFill>
                <a:schemeClr val="tx1"/>
              </a:solidFill>
            </a:endParaRPr>
          </a:p>
          <a:p>
            <a:pPr>
              <a:lnSpc>
                <a:spcPct val="80000"/>
              </a:lnSpc>
              <a:buFont typeface="Wingdings" pitchFamily="2" charset="2"/>
              <a:buNone/>
            </a:pPr>
            <a:r>
              <a:rPr lang="en-US" sz="1200" dirty="0">
                <a:solidFill>
                  <a:schemeClr val="tx1"/>
                </a:solidFill>
              </a:rPr>
              <a:t>Michael Neubauer: Vice </a:t>
            </a:r>
            <a:r>
              <a:rPr lang="en-US" sz="1200" dirty="0" smtClean="0">
                <a:solidFill>
                  <a:schemeClr val="tx1"/>
                </a:solidFill>
              </a:rPr>
              <a:t>Provost</a:t>
            </a:r>
          </a:p>
          <a:p>
            <a:pPr>
              <a:lnSpc>
                <a:spcPct val="80000"/>
              </a:lnSpc>
              <a:buFont typeface="Wingdings" pitchFamily="2" charset="2"/>
              <a:buNone/>
            </a:pPr>
            <a:r>
              <a:rPr lang="en-US" sz="1200" dirty="0" smtClean="0">
                <a:solidFill>
                  <a:schemeClr val="tx1"/>
                </a:solidFill>
              </a:rPr>
              <a:t>Susan Hua: Director, Equity &amp; Diversity and Title IX Coordinator</a:t>
            </a:r>
          </a:p>
          <a:p>
            <a:pPr>
              <a:lnSpc>
                <a:spcPct val="80000"/>
              </a:lnSpc>
            </a:pPr>
            <a:r>
              <a:rPr lang="en-US" sz="1200" dirty="0">
                <a:solidFill>
                  <a:schemeClr val="tx1"/>
                </a:solidFill>
              </a:rPr>
              <a:t>Sam Lingrosso: </a:t>
            </a:r>
            <a:r>
              <a:rPr lang="en-US" sz="1200" dirty="0" smtClean="0">
                <a:solidFill>
                  <a:schemeClr val="tx1"/>
                </a:solidFill>
              </a:rPr>
              <a:t>Director</a:t>
            </a:r>
            <a:r>
              <a:rPr lang="en-US" sz="1200" dirty="0">
                <a:solidFill>
                  <a:schemeClr val="tx1"/>
                </a:solidFill>
              </a:rPr>
              <a:t>, Student Conduct and Ethical 	Development - Student Affairs</a:t>
            </a:r>
          </a:p>
          <a:p>
            <a:pPr>
              <a:lnSpc>
                <a:spcPct val="80000"/>
              </a:lnSpc>
              <a:buFont typeface="Wingdings" pitchFamily="2" charset="2"/>
              <a:buNone/>
            </a:pPr>
            <a:r>
              <a:rPr lang="en-US" sz="1200" dirty="0" smtClean="0">
                <a:solidFill>
                  <a:schemeClr val="tx1"/>
                </a:solidFill>
              </a:rPr>
              <a:t>Kristina </a:t>
            </a:r>
            <a:r>
              <a:rPr lang="en-US" sz="1200" dirty="0">
                <a:solidFill>
                  <a:schemeClr val="tx1"/>
                </a:solidFill>
              </a:rPr>
              <a:t>de la Vega, Interim Associate Vice President </a:t>
            </a:r>
            <a:r>
              <a:rPr lang="en-US" sz="1200" dirty="0" smtClean="0">
                <a:solidFill>
                  <a:schemeClr val="tx1"/>
                </a:solidFill>
              </a:rPr>
              <a:t>Human 	Resources</a:t>
            </a:r>
            <a:endParaRPr lang="en-US" sz="1200" dirty="0">
              <a:solidFill>
                <a:schemeClr val="tx1"/>
              </a:solidFill>
            </a:endParaRPr>
          </a:p>
          <a:p>
            <a:pPr>
              <a:lnSpc>
                <a:spcPct val="80000"/>
              </a:lnSpc>
              <a:buFont typeface="Wingdings" pitchFamily="2" charset="2"/>
              <a:buNone/>
            </a:pPr>
            <a:r>
              <a:rPr lang="en-US" sz="1200" dirty="0">
                <a:solidFill>
                  <a:schemeClr val="tx1"/>
                </a:solidFill>
              </a:rPr>
              <a:t>Mark Stevens: Director, Counseling Services</a:t>
            </a:r>
          </a:p>
          <a:p>
            <a:pPr>
              <a:lnSpc>
                <a:spcPct val="80000"/>
              </a:lnSpc>
              <a:buFont typeface="Wingdings" pitchFamily="2" charset="2"/>
              <a:buNone/>
            </a:pPr>
            <a:r>
              <a:rPr lang="en-US" sz="1200" dirty="0">
                <a:solidFill>
                  <a:schemeClr val="tx1"/>
                </a:solidFill>
              </a:rPr>
              <a:t>William Watkins: Vice President for Student Affairs and </a:t>
            </a:r>
            <a:r>
              <a:rPr lang="en-US" sz="1200" dirty="0" smtClean="0">
                <a:solidFill>
                  <a:schemeClr val="tx1"/>
                </a:solidFill>
              </a:rPr>
              <a:t>	Dean </a:t>
            </a:r>
            <a:r>
              <a:rPr lang="en-US" sz="1200" dirty="0">
                <a:solidFill>
                  <a:schemeClr val="tx1"/>
                </a:solidFill>
              </a:rPr>
              <a:t>of </a:t>
            </a:r>
            <a:r>
              <a:rPr lang="en-US" sz="1200" dirty="0" smtClean="0">
                <a:solidFill>
                  <a:schemeClr val="tx1"/>
                </a:solidFill>
              </a:rPr>
              <a:t>Students</a:t>
            </a:r>
          </a:p>
          <a:p>
            <a:pPr>
              <a:lnSpc>
                <a:spcPct val="80000"/>
              </a:lnSpc>
            </a:pPr>
            <a:r>
              <a:rPr lang="en-US" sz="1200" dirty="0">
                <a:solidFill>
                  <a:schemeClr val="tx1"/>
                </a:solidFill>
              </a:rPr>
              <a:t>Ron Norton: Director, Environmental Health and </a:t>
            </a:r>
            <a:r>
              <a:rPr lang="en-US" sz="1200" dirty="0" smtClean="0">
                <a:solidFill>
                  <a:schemeClr val="tx1"/>
                </a:solidFill>
              </a:rPr>
              <a:t>Safety</a:t>
            </a:r>
            <a:endParaRPr lang="en-US" sz="1200" dirty="0">
              <a:solidFill>
                <a:schemeClr val="tx1"/>
              </a:solidFill>
            </a:endParaRPr>
          </a:p>
        </p:txBody>
      </p:sp>
      <p:sp>
        <p:nvSpPr>
          <p:cNvPr id="5" name="TextBox 4"/>
          <p:cNvSpPr txBox="1"/>
          <p:nvPr/>
        </p:nvSpPr>
        <p:spPr>
          <a:xfrm>
            <a:off x="5257800" y="1752600"/>
            <a:ext cx="3886200" cy="415176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en-US" sz="1600" dirty="0" smtClean="0">
                <a:solidFill>
                  <a:srgbClr val="A50021"/>
                </a:solidFill>
              </a:rPr>
              <a:t>THREAT MANAGEMENT UNIT</a:t>
            </a:r>
          </a:p>
          <a:p>
            <a:pPr>
              <a:buNone/>
            </a:pPr>
            <a:endParaRPr lang="en-US" sz="1400" dirty="0" smtClean="0"/>
          </a:p>
          <a:p>
            <a:pPr>
              <a:buNone/>
            </a:pPr>
            <a:endParaRPr lang="en-US" sz="1400" dirty="0" smtClean="0"/>
          </a:p>
          <a:p>
            <a:pPr>
              <a:buNone/>
            </a:pPr>
            <a:r>
              <a:rPr lang="en-US" sz="1400" dirty="0" smtClean="0"/>
              <a:t>CSUN Police have a Threat Management Unit.  The Unit operates as follows:</a:t>
            </a:r>
          </a:p>
          <a:p>
            <a:pPr>
              <a:buFont typeface="Arial" pitchFamily="34" charset="0"/>
              <a:buChar char="•"/>
            </a:pPr>
            <a:r>
              <a:rPr lang="en-US" sz="1400" dirty="0" smtClean="0"/>
              <a:t>   5 person law enforcement team</a:t>
            </a:r>
          </a:p>
          <a:p>
            <a:pPr>
              <a:buFont typeface="Arial" pitchFamily="34" charset="0"/>
              <a:buChar char="•"/>
            </a:pPr>
            <a:r>
              <a:rPr lang="en-US" sz="1400" dirty="0" smtClean="0"/>
              <a:t>   Specially trained in threat assessment and case management</a:t>
            </a:r>
          </a:p>
          <a:p>
            <a:pPr>
              <a:buNone/>
            </a:pPr>
            <a:endParaRPr lang="en-US" sz="1400" dirty="0" smtClean="0"/>
          </a:p>
          <a:p>
            <a:pPr>
              <a:buNone/>
            </a:pPr>
            <a:r>
              <a:rPr lang="en-US" sz="1400" dirty="0" smtClean="0"/>
              <a:t>Interacts with campus resources especially the campus Student Behavioral Intervention Team. 	</a:t>
            </a:r>
          </a:p>
          <a:p>
            <a:pPr>
              <a:buFont typeface="Arial" pitchFamily="34" charset="0"/>
              <a:buChar char="•"/>
            </a:pPr>
            <a:r>
              <a:rPr lang="en-US" sz="1400" dirty="0" smtClean="0"/>
              <a:t>    Has operating policy and procedure</a:t>
            </a:r>
          </a:p>
          <a:p>
            <a:pPr>
              <a:buFont typeface="Arial" pitchFamily="34" charset="0"/>
              <a:buChar char="•"/>
            </a:pPr>
            <a:r>
              <a:rPr lang="en-US" sz="1400" dirty="0" smtClean="0"/>
              <a:t>    Documents all cases and maintains special category statistics; annual analysis of cases	</a:t>
            </a:r>
          </a:p>
          <a:p>
            <a:pPr lvl="1"/>
            <a:endParaRPr lang="en-US" sz="1400" dirty="0" smtClean="0"/>
          </a:p>
        </p:txBody>
      </p:sp>
    </p:spTree>
    <p:extLst>
      <p:ext uri="{BB962C8B-B14F-4D97-AF65-F5344CB8AC3E}">
        <p14:creationId xmlns:p14="http://schemas.microsoft.com/office/powerpoint/2010/main" val="241897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19912"/>
          </a:xfrm>
        </p:spPr>
        <p:txBody>
          <a:bodyPr>
            <a:normAutofit fontScale="90000"/>
          </a:bodyPr>
          <a:lstStyle/>
          <a:p>
            <a:pPr algn="ctr"/>
            <a:r>
              <a:rPr lang="en-US" sz="4400" dirty="0" smtClean="0"/>
              <a:t>Part II of Training: Worst Case Scenario</a:t>
            </a:r>
            <a:endParaRPr lang="en-US" sz="4400" dirty="0"/>
          </a:p>
        </p:txBody>
      </p:sp>
      <p:sp>
        <p:nvSpPr>
          <p:cNvPr id="3" name="Content Placeholder 2"/>
          <p:cNvSpPr>
            <a:spLocks noGrp="1"/>
          </p:cNvSpPr>
          <p:nvPr>
            <p:ph idx="1"/>
          </p:nvPr>
        </p:nvSpPr>
        <p:spPr/>
        <p:txBody>
          <a:bodyPr/>
          <a:lstStyle/>
          <a:p>
            <a:pPr marL="0" indent="0">
              <a:buNone/>
            </a:pPr>
            <a:r>
              <a:rPr lang="en-US" dirty="0" smtClean="0"/>
              <a:t>Includes:</a:t>
            </a:r>
          </a:p>
          <a:p>
            <a:pPr marL="0" indent="0">
              <a:buNone/>
            </a:pPr>
            <a:endParaRPr lang="en-US" sz="1400" dirty="0" smtClean="0"/>
          </a:p>
          <a:p>
            <a:r>
              <a:rPr lang="en-US" dirty="0" smtClean="0"/>
              <a:t>“Shots Fired” Video</a:t>
            </a:r>
          </a:p>
          <a:p>
            <a:r>
              <a:rPr lang="en-US" dirty="0" smtClean="0"/>
              <a:t>Developing the Survival Mindset</a:t>
            </a:r>
          </a:p>
          <a:p>
            <a:r>
              <a:rPr lang="en-US" dirty="0" smtClean="0"/>
              <a:t>Actions of the Police:  From SWAT to First Responder</a:t>
            </a:r>
          </a:p>
          <a:p>
            <a:r>
              <a:rPr lang="en-US" dirty="0" smtClean="0"/>
              <a:t>Get Out, Hide Out, Help Out, Fight and why </a:t>
            </a:r>
            <a:r>
              <a:rPr lang="en-US" dirty="0"/>
              <a:t>a</a:t>
            </a:r>
            <a:r>
              <a:rPr lang="en-US" dirty="0" smtClean="0"/>
              <a:t>wareness, preparation and rehearsal are so </a:t>
            </a:r>
            <a:r>
              <a:rPr lang="en-US" dirty="0"/>
              <a:t>i</a:t>
            </a:r>
            <a:r>
              <a:rPr lang="en-US" dirty="0" smtClean="0"/>
              <a:t>mportant</a:t>
            </a:r>
          </a:p>
          <a:p>
            <a:r>
              <a:rPr lang="en-US" dirty="0" smtClean="0"/>
              <a:t>Active Shooter Exercise:  Imagine You Heard Shots Fired – What Do You Do???!!!!</a:t>
            </a:r>
          </a:p>
          <a:p>
            <a:endParaRPr lang="en-US" dirty="0"/>
          </a:p>
        </p:txBody>
      </p:sp>
    </p:spTree>
    <p:extLst>
      <p:ext uri="{BB962C8B-B14F-4D97-AF65-F5344CB8AC3E}">
        <p14:creationId xmlns:p14="http://schemas.microsoft.com/office/powerpoint/2010/main" val="378143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972312"/>
          </a:xfrm>
        </p:spPr>
        <p:txBody>
          <a:bodyPr>
            <a:noAutofit/>
          </a:bodyPr>
          <a:lstStyle/>
          <a:p>
            <a:r>
              <a:rPr lang="en-US" sz="4600" dirty="0">
                <a:solidFill>
                  <a:srgbClr val="04617B"/>
                </a:solidFill>
              </a:rPr>
              <a:t>Get Out, Hide Out, Help Out, Fight</a:t>
            </a:r>
            <a:endParaRPr lang="en-US" sz="4600" dirty="0"/>
          </a:p>
        </p:txBody>
      </p:sp>
      <p:sp>
        <p:nvSpPr>
          <p:cNvPr id="3" name="Content Placeholder 2"/>
          <p:cNvSpPr>
            <a:spLocks noGrp="1"/>
          </p:cNvSpPr>
          <p:nvPr>
            <p:ph idx="1"/>
          </p:nvPr>
        </p:nvSpPr>
        <p:spPr/>
        <p:txBody>
          <a:bodyPr/>
          <a:lstStyle/>
          <a:p>
            <a:pPr lvl="0">
              <a:buClr>
                <a:srgbClr val="0BD0D9"/>
              </a:buClr>
            </a:pPr>
            <a:r>
              <a:rPr lang="en-US" dirty="0">
                <a:solidFill>
                  <a:prstClr val="black"/>
                </a:solidFill>
              </a:rPr>
              <a:t>Get Out!!!!!!!!!!   When you hear gunshots, don’t second guess the situation.  Get out immediately if at all possible.  If you are out in the open, take cover or run away in a zig </a:t>
            </a:r>
            <a:r>
              <a:rPr lang="en-US" dirty="0" err="1">
                <a:solidFill>
                  <a:prstClr val="black"/>
                </a:solidFill>
              </a:rPr>
              <a:t>zag</a:t>
            </a:r>
            <a:r>
              <a:rPr lang="en-US" dirty="0">
                <a:solidFill>
                  <a:prstClr val="black"/>
                </a:solidFill>
              </a:rPr>
              <a:t> pattern.</a:t>
            </a:r>
          </a:p>
          <a:p>
            <a:pPr lvl="0">
              <a:buClr>
                <a:srgbClr val="0BD0D9"/>
              </a:buClr>
            </a:pPr>
            <a:r>
              <a:rPr lang="en-US" dirty="0">
                <a:solidFill>
                  <a:prstClr val="black"/>
                </a:solidFill>
              </a:rPr>
              <a:t>Hide Out!!!!!!!!    Find a location, lock or blockade the door, turn off the lights, spread out with others in the room and make a plan.</a:t>
            </a:r>
          </a:p>
          <a:p>
            <a:pPr lvl="0">
              <a:buClr>
                <a:srgbClr val="0BD0D9"/>
              </a:buClr>
            </a:pPr>
            <a:r>
              <a:rPr lang="en-US" dirty="0">
                <a:solidFill>
                  <a:prstClr val="black"/>
                </a:solidFill>
              </a:rPr>
              <a:t>Help Out!!   Help the injured as best you can until help arrives.  Remain calm and quiet and be a calming influence for others.</a:t>
            </a:r>
          </a:p>
          <a:p>
            <a:endParaRPr lang="en-US" dirty="0"/>
          </a:p>
        </p:txBody>
      </p:sp>
    </p:spTree>
    <p:extLst>
      <p:ext uri="{BB962C8B-B14F-4D97-AF65-F5344CB8AC3E}">
        <p14:creationId xmlns:p14="http://schemas.microsoft.com/office/powerpoint/2010/main" val="25844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96112"/>
          </a:xfrm>
        </p:spPr>
        <p:txBody>
          <a:bodyPr>
            <a:normAutofit/>
          </a:bodyPr>
          <a:lstStyle/>
          <a:p>
            <a:r>
              <a:rPr lang="en-US" sz="4600" dirty="0">
                <a:solidFill>
                  <a:srgbClr val="04617B"/>
                </a:solidFill>
              </a:rPr>
              <a:t>Get Out, Hide Out, Help Out, Fight</a:t>
            </a:r>
            <a:endParaRPr lang="en-US" sz="4600" dirty="0"/>
          </a:p>
        </p:txBody>
      </p:sp>
      <p:sp>
        <p:nvSpPr>
          <p:cNvPr id="3" name="Content Placeholder 2"/>
          <p:cNvSpPr>
            <a:spLocks noGrp="1"/>
          </p:cNvSpPr>
          <p:nvPr>
            <p:ph idx="1"/>
          </p:nvPr>
        </p:nvSpPr>
        <p:spPr>
          <a:xfrm>
            <a:off x="457200" y="2209800"/>
            <a:ext cx="8229600" cy="4389120"/>
          </a:xfrm>
        </p:spPr>
        <p:txBody>
          <a:bodyPr/>
          <a:lstStyle/>
          <a:p>
            <a:pPr lvl="0">
              <a:buClr>
                <a:srgbClr val="0BD0D9"/>
              </a:buClr>
            </a:pPr>
            <a:r>
              <a:rPr lang="en-US" dirty="0">
                <a:solidFill>
                  <a:prstClr val="black"/>
                </a:solidFill>
              </a:rPr>
              <a:t>Fight!! If neither running nor hiding is a safe option, as a last resort, when confronted by the shooter, consider trying to disrupt or incapacitate the shooter. This can be done by using aggressive force such as using items in the environment to throw at a shooter (fire extinguisher, chair, backpacks, etc.).</a:t>
            </a:r>
          </a:p>
          <a:p>
            <a:pPr lvl="0">
              <a:buClr>
                <a:srgbClr val="0BD0D9"/>
              </a:buClr>
            </a:pPr>
            <a:r>
              <a:rPr lang="en-US" dirty="0">
                <a:solidFill>
                  <a:prstClr val="black"/>
                </a:solidFill>
              </a:rPr>
              <a:t>This is a life/death situation in which your “survival mindset” must take over!</a:t>
            </a:r>
          </a:p>
          <a:p>
            <a:endParaRPr lang="en-US" dirty="0"/>
          </a:p>
        </p:txBody>
      </p:sp>
    </p:spTree>
    <p:extLst>
      <p:ext uri="{BB962C8B-B14F-4D97-AF65-F5344CB8AC3E}">
        <p14:creationId xmlns:p14="http://schemas.microsoft.com/office/powerpoint/2010/main" val="428135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0600" cy="5105400"/>
          </a:xfrm>
        </p:spPr>
        <p:txBody>
          <a:bodyPr>
            <a:normAutofit/>
          </a:bodyPr>
          <a:lstStyle/>
          <a:p>
            <a:pPr marL="53975" indent="-53975" algn="ctr">
              <a:buNone/>
            </a:pPr>
            <a:endParaRPr lang="en-US" sz="1200" dirty="0"/>
          </a:p>
          <a:p>
            <a:pPr marL="53975" indent="-53975" algn="ctr">
              <a:buNone/>
            </a:pPr>
            <a:r>
              <a:rPr lang="en-US" sz="4000" i="1" cap="small" dirty="0"/>
              <a:t>“</a:t>
            </a:r>
            <a:r>
              <a:rPr lang="en-US" sz="4000" i="1" cap="small" dirty="0">
                <a:latin typeface="Lucida Sans" pitchFamily="34" charset="0"/>
              </a:rPr>
              <a:t>The World Is A Dangerous Place To Live; Not Because Of The People Who Are Evil, But Because Of The People Who Don’t Do Anything About It.”</a:t>
            </a:r>
          </a:p>
          <a:p>
            <a:pPr marL="53975" indent="-53975" algn="ctr">
              <a:buNone/>
            </a:pPr>
            <a:r>
              <a:rPr lang="en-US" sz="4000" cap="small" dirty="0"/>
              <a:t>				</a:t>
            </a:r>
          </a:p>
          <a:p>
            <a:pPr marL="53975" indent="-53975" algn="ctr">
              <a:buNone/>
            </a:pPr>
            <a:r>
              <a:rPr lang="en-US" sz="4000" cap="small" dirty="0"/>
              <a:t>						</a:t>
            </a:r>
            <a:r>
              <a:rPr lang="en-US" sz="4000" b="1" i="1" cap="small" dirty="0"/>
              <a:t>Albert Einstein</a:t>
            </a:r>
            <a:endParaRPr lang="en-US" sz="4000" cap="small" dirty="0"/>
          </a:p>
          <a:p>
            <a:pPr marL="0" indent="0">
              <a:buNone/>
            </a:pPr>
            <a:endParaRPr lang="en-US" sz="4000" dirty="0"/>
          </a:p>
        </p:txBody>
      </p:sp>
    </p:spTree>
    <p:extLst>
      <p:ext uri="{BB962C8B-B14F-4D97-AF65-F5344CB8AC3E}">
        <p14:creationId xmlns:p14="http://schemas.microsoft.com/office/powerpoint/2010/main" val="860987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adlines.jpg"/>
          <p:cNvPicPr>
            <a:picLocks noGrp="1" noChangeAspect="1"/>
          </p:cNvPicPr>
          <p:nvPr>
            <p:ph idx="1"/>
          </p:nvPr>
        </p:nvPicPr>
        <p:blipFill>
          <a:blip r:embed="rId3" cstate="print"/>
          <a:stretch>
            <a:fillRect/>
          </a:stretch>
        </p:blipFill>
        <p:spPr>
          <a:xfrm>
            <a:off x="609600" y="732470"/>
            <a:ext cx="8001000" cy="6125530"/>
          </a:xfrm>
          <a:prstGeom prst="rect">
            <a:avLst/>
          </a:prstGeom>
        </p:spPr>
      </p:pic>
    </p:spTree>
    <p:extLst>
      <p:ext uri="{BB962C8B-B14F-4D97-AF65-F5344CB8AC3E}">
        <p14:creationId xmlns:p14="http://schemas.microsoft.com/office/powerpoint/2010/main" val="2701004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2267712"/>
          </a:xfrm>
        </p:spPr>
        <p:txBody>
          <a:bodyPr>
            <a:normAutofit/>
          </a:bodyPr>
          <a:lstStyle/>
          <a:p>
            <a:pPr algn="ctr"/>
            <a:r>
              <a:rPr lang="en-US" sz="8000" dirty="0" smtClean="0">
                <a:latin typeface="Brush Script MT" panose="03060802040406070304" pitchFamily="66" charset="0"/>
              </a:rPr>
              <a:t>Questions?</a:t>
            </a:r>
            <a:endParaRPr lang="en-US" sz="8000" dirty="0">
              <a:latin typeface="Brush Script MT" panose="03060802040406070304" pitchFamily="66" charset="0"/>
            </a:endParaRPr>
          </a:p>
        </p:txBody>
      </p:sp>
    </p:spTree>
    <p:extLst>
      <p:ext uri="{BB962C8B-B14F-4D97-AF65-F5344CB8AC3E}">
        <p14:creationId xmlns:p14="http://schemas.microsoft.com/office/powerpoint/2010/main" val="4127430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4096512"/>
          </a:xfrm>
        </p:spPr>
        <p:txBody>
          <a:bodyPr>
            <a:normAutofit fontScale="90000"/>
          </a:bodyPr>
          <a:lstStyle/>
          <a:p>
            <a:pPr algn="ctr"/>
            <a:r>
              <a:rPr lang="en-US" sz="8900" dirty="0" smtClean="0">
                <a:latin typeface="Brush Script MT" panose="03060802040406070304" pitchFamily="66" charset="0"/>
              </a:rPr>
              <a:t>Thank You!</a:t>
            </a:r>
            <a:br>
              <a:rPr lang="en-US" sz="8900" dirty="0" smtClean="0">
                <a:latin typeface="Brush Script MT" panose="03060802040406070304" pitchFamily="66" charset="0"/>
              </a:rPr>
            </a:br>
            <a:r>
              <a:rPr lang="en-US" b="1" i="1" dirty="0">
                <a:effectLst>
                  <a:outerShdw blurRad="38100" dist="38100" dir="2700000" algn="tl">
                    <a:srgbClr val="000000">
                      <a:alpha val="43137"/>
                    </a:srgbClr>
                  </a:outerShdw>
                </a:effectLst>
                <a:latin typeface="+mn-lt"/>
              </a:rPr>
              <a:t/>
            </a:r>
            <a:br>
              <a:rPr lang="en-US" b="1" i="1" dirty="0">
                <a:effectLst>
                  <a:outerShdw blurRad="38100" dist="38100" dir="2700000" algn="tl">
                    <a:srgbClr val="000000">
                      <a:alpha val="43137"/>
                    </a:srgbClr>
                  </a:outerShdw>
                </a:effectLst>
                <a:latin typeface="+mn-lt"/>
              </a:rPr>
            </a:br>
            <a:r>
              <a:rPr lang="en-US" sz="3600" dirty="0"/>
              <a:t>Chief Anne P. Glavin</a:t>
            </a:r>
            <a:br>
              <a:rPr lang="en-US" sz="3600" dirty="0"/>
            </a:br>
            <a:r>
              <a:rPr lang="en-US" sz="3600" dirty="0"/>
              <a:t>Chief of Police</a:t>
            </a:r>
            <a:br>
              <a:rPr lang="en-US" sz="3600" dirty="0"/>
            </a:br>
            <a:r>
              <a:rPr lang="en-US" sz="3600" dirty="0"/>
              <a:t>California State University, Northridge </a:t>
            </a:r>
            <a:br>
              <a:rPr lang="en-US" sz="3600" dirty="0"/>
            </a:br>
            <a:endParaRPr lang="en-US" b="1" i="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9154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400" dirty="0" smtClean="0"/>
              <a:t>To Recently…</a:t>
            </a:r>
            <a:endParaRPr lang="en-US" sz="4400" dirty="0"/>
          </a:p>
        </p:txBody>
      </p:sp>
      <p:pic>
        <p:nvPicPr>
          <p:cNvPr id="1026" name="Picture 2" descr="C:\Users\cvillalobos\Desktop\page-0.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437" t="8518" r="943" b="17834"/>
          <a:stretch/>
        </p:blipFill>
        <p:spPr bwMode="auto">
          <a:xfrm>
            <a:off x="240145" y="1524000"/>
            <a:ext cx="862676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80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Definition of Active Shooter </a:t>
            </a:r>
            <a:endParaRPr lang="en-US" sz="4400" dirty="0"/>
          </a:p>
        </p:txBody>
      </p:sp>
      <p:sp>
        <p:nvSpPr>
          <p:cNvPr id="3" name="Content Placeholder 2"/>
          <p:cNvSpPr>
            <a:spLocks noGrp="1"/>
          </p:cNvSpPr>
          <p:nvPr>
            <p:ph idx="1"/>
          </p:nvPr>
        </p:nvSpPr>
        <p:spPr>
          <a:xfrm>
            <a:off x="457200" y="2286000"/>
            <a:ext cx="8229600" cy="4389120"/>
          </a:xfrm>
        </p:spPr>
        <p:txBody>
          <a:bodyPr/>
          <a:lstStyle/>
          <a:p>
            <a:pPr marL="0" indent="0">
              <a:buNone/>
            </a:pPr>
            <a:endParaRPr lang="en-US" dirty="0" smtClean="0"/>
          </a:p>
          <a:p>
            <a:pPr marL="0" indent="0">
              <a:buNone/>
            </a:pPr>
            <a:r>
              <a:rPr lang="en-US" sz="3200" dirty="0" smtClean="0"/>
              <a:t>An active shooter is an individual actively engaged in killing or attempting to kill people in a populated area, typically through the use of firearms, and has not been contained.</a:t>
            </a:r>
            <a:endParaRPr lang="en-US" sz="3200" dirty="0"/>
          </a:p>
        </p:txBody>
      </p:sp>
    </p:spTree>
    <p:extLst>
      <p:ext uri="{BB962C8B-B14F-4D97-AF65-F5344CB8AC3E}">
        <p14:creationId xmlns:p14="http://schemas.microsoft.com/office/powerpoint/2010/main" val="121630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pPr algn="r"/>
            <a:r>
              <a:rPr lang="en-US" sz="4400" dirty="0" smtClean="0"/>
              <a:t>Active Shooter Incidents 2000-2013</a:t>
            </a:r>
            <a:endParaRPr lang="en-US" sz="4400" dirty="0"/>
          </a:p>
        </p:txBody>
      </p:sp>
      <p:pic>
        <p:nvPicPr>
          <p:cNvPr id="102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837" r="1672"/>
          <a:stretch/>
        </p:blipFill>
        <p:spPr bwMode="auto">
          <a:xfrm>
            <a:off x="990600" y="1828800"/>
            <a:ext cx="7239000" cy="473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41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Location of Active Shooter Incidents</a:t>
            </a:r>
            <a:br>
              <a:rPr lang="en-US" sz="4400" dirty="0" smtClean="0"/>
            </a:br>
            <a:r>
              <a:rPr lang="en-US" sz="4400" dirty="0" smtClean="0"/>
              <a:t>2000-2012</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543313"/>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962570672"/>
              </p:ext>
            </p:extLst>
          </p:nvPr>
        </p:nvGraphicFramePr>
        <p:xfrm>
          <a:off x="990600" y="1524000"/>
          <a:ext cx="73152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69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The Speed of Active Shooter Incidents</a:t>
            </a:r>
            <a:br>
              <a:rPr lang="en-US" sz="4400" dirty="0" smtClean="0"/>
            </a:br>
            <a:r>
              <a:rPr lang="en-US" sz="4400" dirty="0" smtClean="0"/>
              <a:t>2000-2012</a:t>
            </a:r>
            <a:endParaRPr lang="en-US" sz="4400" dirty="0"/>
          </a:p>
        </p:txBody>
      </p:sp>
      <p:sp>
        <p:nvSpPr>
          <p:cNvPr id="3" name="Content Placeholder 2"/>
          <p:cNvSpPr>
            <a:spLocks noGrp="1"/>
          </p:cNvSpPr>
          <p:nvPr>
            <p:ph idx="1"/>
          </p:nvPr>
        </p:nvSpPr>
        <p:spPr>
          <a:xfrm>
            <a:off x="457200" y="4267200"/>
            <a:ext cx="8229600" cy="2438400"/>
          </a:xfrm>
        </p:spPr>
        <p:txBody>
          <a:bodyPr>
            <a:normAutofit fontScale="92500" lnSpcReduction="10000"/>
          </a:bodyPr>
          <a:lstStyle/>
          <a:p>
            <a:pPr marL="0" indent="0">
              <a:buNone/>
            </a:pPr>
            <a:endParaRPr lang="en-US" dirty="0"/>
          </a:p>
          <a:p>
            <a:r>
              <a:rPr lang="en-US" dirty="0" smtClean="0"/>
              <a:t>Median response </a:t>
            </a:r>
            <a:r>
              <a:rPr lang="en-US" dirty="0"/>
              <a:t>t</a:t>
            </a:r>
            <a:r>
              <a:rPr lang="en-US" dirty="0" smtClean="0"/>
              <a:t>ime for law </a:t>
            </a:r>
            <a:r>
              <a:rPr lang="en-US" dirty="0"/>
              <a:t>e</a:t>
            </a:r>
            <a:r>
              <a:rPr lang="en-US" dirty="0" smtClean="0"/>
              <a:t>nforcement:  3 minutes</a:t>
            </a:r>
          </a:p>
          <a:p>
            <a:r>
              <a:rPr lang="en-US" dirty="0" smtClean="0"/>
              <a:t>Duration of most </a:t>
            </a:r>
            <a:r>
              <a:rPr lang="en-US" dirty="0"/>
              <a:t>i</a:t>
            </a:r>
            <a:r>
              <a:rPr lang="en-US" dirty="0" smtClean="0"/>
              <a:t>ncidents:  5 minutes or less</a:t>
            </a:r>
          </a:p>
          <a:p>
            <a:r>
              <a:rPr lang="en-US" dirty="0" smtClean="0"/>
              <a:t>Approximately 40% of incidents:  2 minutes or less</a:t>
            </a:r>
          </a:p>
          <a:p>
            <a:r>
              <a:rPr lang="en-US" dirty="0" smtClean="0"/>
              <a:t>Majority of incidents end on shooter’s initiative before police arrive: suicide, stop shooting, shooter fled scene</a:t>
            </a:r>
          </a:p>
        </p:txBody>
      </p:sp>
      <p:pic>
        <p:nvPicPr>
          <p:cNvPr id="2050" name="Picture 2" descr="D:\_DSC78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84" r="24347" b="6664"/>
          <a:stretch/>
        </p:blipFill>
        <p:spPr bwMode="auto">
          <a:xfrm>
            <a:off x="609600" y="1969690"/>
            <a:ext cx="3747655" cy="248454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9689"/>
            <a:ext cx="3796721" cy="248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938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t>Characteristics of the Incident</a:t>
            </a:r>
            <a:br>
              <a:rPr lang="en-US" sz="4400" dirty="0" smtClean="0"/>
            </a:br>
            <a:r>
              <a:rPr lang="en-US" sz="4400" dirty="0" smtClean="0"/>
              <a:t>2000-2012</a:t>
            </a:r>
            <a:endParaRPr lang="en-US" sz="4400" dirty="0"/>
          </a:p>
        </p:txBody>
      </p:sp>
      <p:sp>
        <p:nvSpPr>
          <p:cNvPr id="3" name="Content Placeholder 2"/>
          <p:cNvSpPr>
            <a:spLocks noGrp="1"/>
          </p:cNvSpPr>
          <p:nvPr>
            <p:ph idx="1"/>
          </p:nvPr>
        </p:nvSpPr>
        <p:spPr/>
        <p:txBody>
          <a:bodyPr/>
          <a:lstStyle/>
          <a:p>
            <a:r>
              <a:rPr lang="en-US" dirty="0" smtClean="0"/>
              <a:t>The vast majority of incidents involve a single shooter.</a:t>
            </a:r>
          </a:p>
          <a:p>
            <a:r>
              <a:rPr lang="en-US" dirty="0" smtClean="0"/>
              <a:t>Over 90% of the shooters were male.</a:t>
            </a:r>
          </a:p>
          <a:p>
            <a:r>
              <a:rPr lang="en-US" dirty="0" smtClean="0"/>
              <a:t>In 55% of the incidents, the shooter had a connection with the attack location.</a:t>
            </a:r>
          </a:p>
          <a:p>
            <a:r>
              <a:rPr lang="en-US" dirty="0" smtClean="0"/>
              <a:t>Nearly half of the incidents ended before police arrived.</a:t>
            </a:r>
          </a:p>
          <a:p>
            <a:r>
              <a:rPr lang="en-US" dirty="0" smtClean="0"/>
              <a:t>For incidents still in progress when the police arrived, they ended when the shooter committed suicide, surrendered to police or were stopped by police with use of force.</a:t>
            </a:r>
            <a:endParaRPr lang="en-US" dirty="0"/>
          </a:p>
        </p:txBody>
      </p:sp>
    </p:spTree>
    <p:extLst>
      <p:ext uri="{BB962C8B-B14F-4D97-AF65-F5344CB8AC3E}">
        <p14:creationId xmlns:p14="http://schemas.microsoft.com/office/powerpoint/2010/main" val="111259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sz="4400" dirty="0" smtClean="0"/>
              <a:t>Incidents in the Higher </a:t>
            </a:r>
            <a:br>
              <a:rPr lang="en-US" sz="4400" dirty="0" smtClean="0"/>
            </a:br>
            <a:r>
              <a:rPr lang="en-US" sz="4400" dirty="0" smtClean="0"/>
              <a:t>Education/K-12 Schools Environment</a:t>
            </a:r>
            <a:endParaRPr lang="en-US" sz="4400" dirty="0"/>
          </a:p>
        </p:txBody>
      </p:sp>
      <p:sp>
        <p:nvSpPr>
          <p:cNvPr id="3" name="Content Placeholder 2"/>
          <p:cNvSpPr>
            <a:spLocks noGrp="1"/>
          </p:cNvSpPr>
          <p:nvPr>
            <p:ph idx="1"/>
          </p:nvPr>
        </p:nvSpPr>
        <p:spPr>
          <a:xfrm>
            <a:off x="457200" y="2362200"/>
            <a:ext cx="8382000" cy="4114800"/>
          </a:xfrm>
        </p:spPr>
        <p:txBody>
          <a:bodyPr/>
          <a:lstStyle/>
          <a:p>
            <a:pPr marL="0" indent="0">
              <a:buNone/>
            </a:pPr>
            <a:r>
              <a:rPr lang="en-US" dirty="0" smtClean="0"/>
              <a:t>Of the top five incidents with the largest casualty counts, 3 </a:t>
            </a:r>
            <a:r>
              <a:rPr lang="en-US" smtClean="0"/>
              <a:t>were at </a:t>
            </a:r>
            <a:r>
              <a:rPr lang="en-US" dirty="0" smtClean="0"/>
              <a:t>education institutions.</a:t>
            </a:r>
          </a:p>
          <a:p>
            <a:pPr>
              <a:buFont typeface="Wingdings" panose="05000000000000000000" pitchFamily="2" charset="2"/>
              <a:buChar char="Ø"/>
            </a:pPr>
            <a:r>
              <a:rPr lang="en-US" dirty="0" smtClean="0"/>
              <a:t>Virginia Polytechnical Institute, April 16, 2007: 32 killed and 58 wounded</a:t>
            </a:r>
          </a:p>
          <a:p>
            <a:pPr>
              <a:buFont typeface="Wingdings" panose="05000000000000000000" pitchFamily="2" charset="2"/>
              <a:buChar char="Ø"/>
            </a:pPr>
            <a:r>
              <a:rPr lang="en-US" dirty="0" smtClean="0"/>
              <a:t>Northern Illinois University, February 14, 2008: 5 killed and 16 wounded</a:t>
            </a:r>
          </a:p>
          <a:p>
            <a:pPr>
              <a:buFont typeface="Wingdings" panose="05000000000000000000" pitchFamily="2" charset="2"/>
              <a:buChar char="Ø"/>
            </a:pPr>
            <a:r>
              <a:rPr lang="en-US" dirty="0" smtClean="0"/>
              <a:t>Sandy Hook Elementary School and a residence in Newtown, Conn. – December 14, 2012: 27 killed, 2 wounded</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146805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1946</TotalTime>
  <Words>4243</Words>
  <Application>Microsoft Office PowerPoint</Application>
  <PresentationFormat>On-screen Show (4:3)</PresentationFormat>
  <Paragraphs>390</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Over in 80 Seconds:  The Challenge of Preventing School Shootings</vt:lpstr>
      <vt:lpstr>From Columbine in April of 1999…</vt:lpstr>
      <vt:lpstr>To Recently…</vt:lpstr>
      <vt:lpstr>Definition of Active Shooter </vt:lpstr>
      <vt:lpstr>Active Shooter Incidents 2000-2013</vt:lpstr>
      <vt:lpstr>Location of Active Shooter Incidents 2000-2012</vt:lpstr>
      <vt:lpstr>The Speed of Active Shooter Incidents 2000-2012</vt:lpstr>
      <vt:lpstr>Characteristics of the Incident 2000-2012</vt:lpstr>
      <vt:lpstr>Incidents in the Higher  Education/K-12 Schools Environment</vt:lpstr>
      <vt:lpstr>Typical Crimes of Violence on College Campuses in the US</vt:lpstr>
      <vt:lpstr>Mental Health Issues in the Campus Community</vt:lpstr>
      <vt:lpstr>Common Concerns and Fear of Violence</vt:lpstr>
      <vt:lpstr>Persons of Concern</vt:lpstr>
      <vt:lpstr>Persons of Concern/Interest</vt:lpstr>
      <vt:lpstr>Targeted Violence on Campus</vt:lpstr>
      <vt:lpstr>Virginia Tech (2007) Was the Game Changer</vt:lpstr>
      <vt:lpstr>Evolution of the Workplace Violence Program at CSUN</vt:lpstr>
      <vt:lpstr>Components of Prevention Training Program</vt:lpstr>
      <vt:lpstr>First Response Assessment</vt:lpstr>
      <vt:lpstr>Personal Conduct and Response</vt:lpstr>
      <vt:lpstr>Red Flag Warning Signs</vt:lpstr>
      <vt:lpstr>Cal State Northridge Resources</vt:lpstr>
      <vt:lpstr>Part II of Training: Worst Case Scenario</vt:lpstr>
      <vt:lpstr>Get Out, Hide Out, Help Out, Fight</vt:lpstr>
      <vt:lpstr>Get Out, Hide Out, Help Out, Fight</vt:lpstr>
      <vt:lpstr>PowerPoint Presentation</vt:lpstr>
      <vt:lpstr>PowerPoint Presentation</vt:lpstr>
      <vt:lpstr>Questions?</vt:lpstr>
      <vt:lpstr>Thank You!  Chief Anne P. Glavin Chief of Police California State University, Northridge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in 80 Seconds:  The Challenge of Preventing School Shootings</dc:title>
  <dc:creator>Glavin, Anne P</dc:creator>
  <cp:lastModifiedBy>Villalobos, Christina S</cp:lastModifiedBy>
  <cp:revision>87</cp:revision>
  <cp:lastPrinted>2015-03-20T20:20:33Z</cp:lastPrinted>
  <dcterms:created xsi:type="dcterms:W3CDTF">2015-03-10T21:27:18Z</dcterms:created>
  <dcterms:modified xsi:type="dcterms:W3CDTF">2015-05-04T16:06:22Z</dcterms:modified>
</cp:coreProperties>
</file>