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57" r:id="rId7"/>
    <p:sldId id="260" r:id="rId8"/>
    <p:sldId id="262" r:id="rId9"/>
    <p:sldId id="259" r:id="rId10"/>
    <p:sldId id="263" r:id="rId11"/>
    <p:sldId id="264" r:id="rId12"/>
    <p:sldId id="261" r:id="rId13"/>
    <p:sldId id="267" r:id="rId14"/>
    <p:sldId id="265" r:id="rId15"/>
    <p:sldId id="268" r:id="rId16"/>
    <p:sldId id="271" r:id="rId17"/>
    <p:sldId id="270" r:id="rId18"/>
    <p:sldId id="266" r:id="rId19"/>
  </p:sldIdLst>
  <p:sldSz cx="9144000" cy="6858000" type="screen4x3"/>
  <p:notesSz cx="7053263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21E"/>
    <a:srgbClr val="4040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3" autoAdjust="0"/>
    <p:restoredTop sz="98025" autoAdjust="0"/>
  </p:normalViewPr>
  <p:slideViewPr>
    <p:cSldViewPr>
      <p:cViewPr>
        <p:scale>
          <a:sx n="66" d="100"/>
          <a:sy n="66" d="100"/>
        </p:scale>
        <p:origin x="-1734" y="-22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6849" y="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435" y="4451985"/>
            <a:ext cx="5172393" cy="421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397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6849" y="8903970"/>
            <a:ext cx="3056414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54" tIns="46927" rIns="93854" bIns="469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533F95-BFEB-4FA1-B417-24A5F442B6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C2315-9D5A-49A2-AA5D-047EFEC6CE41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10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02D7-2E7E-4210-8C52-A3931C520589}" type="slidenum">
              <a:rPr lang="en-US"/>
              <a:pPr/>
              <a:t>11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12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02D7-2E7E-4210-8C52-A3931C520589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02D7-2E7E-4210-8C52-A3931C520589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02D7-2E7E-4210-8C52-A3931C520589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202D7-2E7E-4210-8C52-A3931C520589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7566-D7E7-4FD9-911A-276DC6F056F2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75169-22B7-4166-9A9A-EDD0F5D1B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20383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9626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4527E-865F-4AFC-8FE0-23E912A9B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DBCD25-9E9C-4252-83B5-5C052C220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1A65B-3766-47B0-B4FB-EA464498B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6BD3D9-6109-4197-8EBE-34B30526E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A150D2-C7AD-4B91-979E-4575364F2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8EF6FC-7036-409B-B1DE-FC5C261A6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083F67-ADBE-4E33-953E-28A3173DA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582BF-5D8D-43EE-9C71-FFA89F7CA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DF791-F347-4B87-BDCD-22B134216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FA7133-8BC1-4318-9C39-BAE669A866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28600" y="63627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9505AE0-E6E5-42A6-894B-D2CE0AE63FA0}" type="slidenum">
              <a:rPr lang="en-US" sz="9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C21E"/>
          </a:solidFill>
          <a:latin typeface="Arial" charset="0"/>
          <a:ea typeface="ＭＳ Ｐゴシック" pitchFamily="-6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B6BF00"/>
        </a:buClr>
        <a:buChar char="•"/>
        <a:defRPr sz="20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6BF00"/>
        </a:buClr>
        <a:buChar char="–"/>
        <a:defRPr>
          <a:solidFill>
            <a:srgbClr val="40404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•"/>
        <a:defRPr sz="1600">
          <a:solidFill>
            <a:srgbClr val="40404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–"/>
        <a:defRPr sz="1400">
          <a:solidFill>
            <a:srgbClr val="40404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»"/>
        <a:defRPr sz="1400">
          <a:solidFill>
            <a:srgbClr val="40404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»"/>
        <a:defRPr sz="1400">
          <a:solidFill>
            <a:srgbClr val="40404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»"/>
        <a:defRPr sz="1400">
          <a:solidFill>
            <a:srgbClr val="40404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»"/>
        <a:defRPr sz="1400">
          <a:solidFill>
            <a:srgbClr val="40404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B6BF00"/>
        </a:buClr>
        <a:buChar char="»"/>
        <a:defRPr sz="14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66800" y="1219200"/>
            <a:ext cx="693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6000" dirty="0" smtClean="0">
                <a:solidFill>
                  <a:srgbClr val="B4C21E"/>
                </a:solidFill>
              </a:rPr>
              <a:t>Virtual Cashiering &amp; Remote Deposits</a:t>
            </a:r>
            <a:endParaRPr lang="en-US" sz="6000" dirty="0">
              <a:solidFill>
                <a:srgbClr val="B4C21E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0" y="4114800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Claudia Nadalin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Nelnet Business </a:t>
            </a:r>
            <a:r>
              <a:rPr lang="en-US" sz="2800" dirty="0" smtClean="0">
                <a:solidFill>
                  <a:schemeClr val="bg1"/>
                </a:solidFill>
              </a:rPr>
              <a:t>Solutions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PAC West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May 17, 2012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96200" cy="43434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Deliver </a:t>
            </a:r>
            <a:r>
              <a:rPr lang="en-US" sz="2400" dirty="0" smtClean="0"/>
              <a:t>to </a:t>
            </a:r>
            <a:r>
              <a:rPr lang="en-US" sz="2400" dirty="0" smtClean="0"/>
              <a:t>the Business Office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Tenders Validated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Department Deposit Closed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Required </a:t>
            </a:r>
            <a:r>
              <a:rPr lang="en-US" sz="2400" dirty="0" smtClean="0"/>
              <a:t>Less Time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Bank Deposit Prepared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6934200" cy="304800"/>
          </a:xfrm>
          <a:noFill/>
          <a:ln/>
        </p:spPr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31242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Remote Deposits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Remote Deposits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5720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Deliver </a:t>
            </a:r>
            <a:r>
              <a:rPr lang="en-US" sz="2400" dirty="0" smtClean="0"/>
              <a:t>Deposit </a:t>
            </a:r>
            <a:r>
              <a:rPr lang="en-US" sz="2400" dirty="0" smtClean="0"/>
              <a:t>to </a:t>
            </a:r>
            <a:r>
              <a:rPr lang="en-US" sz="2400" dirty="0" smtClean="0"/>
              <a:t>Local Bank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</a:t>
            </a:r>
            <a:r>
              <a:rPr lang="en-US" sz="2400" dirty="0" smtClean="0"/>
              <a:t>Bank Deposit Completed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Department </a:t>
            </a:r>
            <a:r>
              <a:rPr lang="en-US" sz="2400" dirty="0" smtClean="0"/>
              <a:t>Deposit Closed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Departments </a:t>
            </a:r>
            <a:r>
              <a:rPr lang="en-US" sz="2400" dirty="0" smtClean="0"/>
              <a:t>Not in </a:t>
            </a:r>
            <a:r>
              <a:rPr lang="en-US" sz="2400" dirty="0" smtClean="0"/>
              <a:t>the </a:t>
            </a:r>
            <a:r>
              <a:rPr lang="en-US" sz="2400" dirty="0" smtClean="0"/>
              <a:t>Business Office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Stopped </a:t>
            </a:r>
            <a:r>
              <a:rPr lang="en-US" sz="2400" dirty="0" smtClean="0"/>
              <a:t>T</a:t>
            </a:r>
            <a:r>
              <a:rPr lang="en-US" sz="2400" dirty="0" smtClean="0"/>
              <a:t>hird </a:t>
            </a:r>
            <a:r>
              <a:rPr lang="en-US" sz="2400" dirty="0" smtClean="0"/>
              <a:t>P</a:t>
            </a:r>
            <a:r>
              <a:rPr lang="en-US" sz="2400" dirty="0" smtClean="0"/>
              <a:t>arty Services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Reduced </a:t>
            </a:r>
            <a:r>
              <a:rPr lang="en-US" sz="2400" dirty="0" smtClean="0"/>
              <a:t>Staffing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 Cashiering &amp; Remote Deposits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Virtually </a:t>
            </a:r>
            <a:r>
              <a:rPr lang="en-US" sz="2400" dirty="0" smtClean="0"/>
              <a:t>impossible to consider a few years ago, higher education </a:t>
            </a:r>
            <a:r>
              <a:rPr lang="en-US" sz="2400" dirty="0" smtClean="0"/>
              <a:t>did not </a:t>
            </a:r>
            <a:r>
              <a:rPr lang="en-US" sz="2400" dirty="0" smtClean="0"/>
              <a:t>have the remotest idea such a business process was possible! What is the buzz about? How does virtual cashiering work? And remote deposits --?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6400800" cy="45720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5400" dirty="0" smtClean="0">
                <a:solidFill>
                  <a:srgbClr val="B4C21E"/>
                </a:solidFill>
              </a:rPr>
              <a:t>Comments?</a:t>
            </a:r>
          </a:p>
          <a:p>
            <a:pPr>
              <a:buFont typeface="Wingdings 2" pitchFamily="18" charset="2"/>
              <a:buChar char="²"/>
            </a:pPr>
            <a:r>
              <a:rPr lang="en-US" sz="5400" dirty="0" smtClean="0">
                <a:solidFill>
                  <a:srgbClr val="B4C21E"/>
                </a:solidFill>
              </a:rPr>
              <a:t>Questions</a:t>
            </a:r>
            <a:r>
              <a:rPr lang="en-US" sz="5400" dirty="0" smtClean="0">
                <a:solidFill>
                  <a:srgbClr val="B4C21E"/>
                </a:solidFill>
              </a:rPr>
              <a:t>?</a:t>
            </a:r>
            <a:endParaRPr lang="en-US" sz="5400" dirty="0">
              <a:solidFill>
                <a:srgbClr val="B4C21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6934200" cy="304800"/>
          </a:xfrm>
          <a:noFill/>
          <a:ln/>
        </p:spPr>
        <p:txBody>
          <a:bodyPr/>
          <a:lstStyle/>
          <a:p>
            <a:pPr algn="ctr"/>
            <a:r>
              <a:rPr lang="en-US" sz="3600" dirty="0" smtClean="0"/>
              <a:t>Claudia Nadalin</a:t>
            </a:r>
            <a:endParaRPr lang="en-US" sz="36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3124200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NBS Cashiering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claudia.nadalin@nelnet.net</a:t>
            </a: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650-592-9269 (Pacific Time)</a:t>
            </a:r>
            <a:endParaRPr lang="en-US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www.campuscommerce.com</a:t>
            </a:r>
          </a:p>
          <a:p>
            <a:pPr eaLnBrk="1" hangingPunct="1"/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6934200" cy="304800"/>
          </a:xfrm>
          <a:noFill/>
          <a:ln/>
        </p:spPr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31242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In the Beginning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Pre-virtual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96200" cy="4572000"/>
          </a:xfrm>
        </p:spPr>
        <p:txBody>
          <a:bodyPr/>
          <a:lstStyle/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 Mail</a:t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 Lines</a:t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Staffing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Volunteers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 Relocate Office</a:t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Wingdings 2" pitchFamily="18" charset="2"/>
              <a:buChar char=""/>
            </a:pPr>
            <a:r>
              <a:rPr lang="en-US" sz="2400" dirty="0" smtClean="0"/>
              <a:t> Warn Departments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Pre-virtual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696200" cy="41148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</a:t>
            </a:r>
            <a:r>
              <a:rPr lang="en-US" sz="2400" dirty="0" err="1" smtClean="0"/>
              <a:t>ePayments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Modified Billing Cycle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Eliminated </a:t>
            </a:r>
            <a:r>
              <a:rPr lang="en-US" sz="2400" dirty="0" smtClean="0"/>
              <a:t>Additional </a:t>
            </a:r>
            <a:r>
              <a:rPr lang="en-US" sz="2400" dirty="0" smtClean="0"/>
              <a:t>Staffing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Warn Departments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Pre-virtual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96200" cy="45720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Department  Deposits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Process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Paper forms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PDF fill-able forms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Errors; transpositions, clarity, wrong data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Mathematical errors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Administrator commitment</a:t>
            </a:r>
          </a:p>
          <a:p>
            <a:pPr lvl="2"/>
            <a:endParaRPr lang="en-US" dirty="0" smtClean="0"/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Re-entry at the business office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Second point of error</a:t>
            </a:r>
          </a:p>
          <a:p>
            <a:pPr lvl="2">
              <a:buFont typeface="Wingdings" pitchFamily="2" charset="2"/>
              <a:buChar char=""/>
            </a:pPr>
            <a:r>
              <a:rPr lang="en-US" sz="1800" dirty="0" smtClean="0"/>
              <a:t>Long </a:t>
            </a:r>
            <a:r>
              <a:rPr lang="en-US" sz="1800" dirty="0" smtClean="0"/>
              <a:t>queues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6934200" cy="304800"/>
          </a:xfrm>
          <a:noFill/>
          <a:ln/>
        </p:spPr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31242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Transition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Transition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696200" cy="45720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Preparing for Virtual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User pre-approval process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Set-up request process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Announce</a:t>
            </a:r>
          </a:p>
          <a:p>
            <a:pPr lvl="1"/>
            <a:endParaRPr lang="en-US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Preparing Users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Training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GL validation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Department </a:t>
            </a:r>
            <a:r>
              <a:rPr lang="en-US" sz="2000" dirty="0" smtClean="0"/>
              <a:t>set-up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Roll-out</a:t>
            </a:r>
          </a:p>
          <a:p>
            <a:pPr lvl="1">
              <a:buFont typeface="Arial" pitchFamily="34" charset="0"/>
              <a:buChar char="●"/>
            </a:pPr>
            <a:r>
              <a:rPr lang="en-US" sz="2000" dirty="0" smtClean="0"/>
              <a:t>Success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6934200" cy="304800"/>
          </a:xfrm>
          <a:noFill/>
          <a:ln/>
        </p:spPr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066800" y="31242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Result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</a:t>
            </a: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191000"/>
          </a:xfrm>
        </p:spPr>
        <p:txBody>
          <a:bodyPr/>
          <a:lstStyle/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One-time Entry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</a:t>
            </a:r>
            <a:r>
              <a:rPr lang="en-US" sz="2400" dirty="0" smtClean="0"/>
              <a:t>Pre-populated </a:t>
            </a:r>
            <a:r>
              <a:rPr lang="en-US" sz="2400" dirty="0" smtClean="0"/>
              <a:t>GL Accounts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Option for Infrequent Accounts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 Automated </a:t>
            </a:r>
            <a:r>
              <a:rPr lang="en-US" sz="2400" dirty="0" smtClean="0"/>
              <a:t>Calculation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 2" pitchFamily="18" charset="2"/>
              <a:buChar char="²"/>
            </a:pPr>
            <a:r>
              <a:rPr lang="en-US" sz="2400" dirty="0" smtClean="0"/>
              <a:t>Ready for Deposit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6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4F8F2FD15BC4688DE08481F216EB9" ma:contentTypeVersion="0" ma:contentTypeDescription="Create a new document." ma:contentTypeScope="" ma:versionID="a121e32219c92cc680b2ecd04fb3539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76589B0-B249-48F8-90B3-964959C7F7D2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C798D95-224C-4336-9C1B-3ECC02D608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605041-803D-4DC9-BFC5-CF28BCF4A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4752</TotalTime>
  <Words>139</Words>
  <Application>Microsoft Office PowerPoint</Application>
  <PresentationFormat>On-screen Show (4:3)</PresentationFormat>
  <Paragraphs>93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Slide 1</vt:lpstr>
      <vt:lpstr>My Experience</vt:lpstr>
      <vt:lpstr>Pre-virtual</vt:lpstr>
      <vt:lpstr>Pre-virtual</vt:lpstr>
      <vt:lpstr>Pre-virtual</vt:lpstr>
      <vt:lpstr>My Experience</vt:lpstr>
      <vt:lpstr>Transition</vt:lpstr>
      <vt:lpstr>My Experience</vt:lpstr>
      <vt:lpstr>Virtual</vt:lpstr>
      <vt:lpstr>Virtual</vt:lpstr>
      <vt:lpstr>My Experience</vt:lpstr>
      <vt:lpstr>Remote Deposits</vt:lpstr>
      <vt:lpstr>Virtual Cashiering &amp; Remote Deposits</vt:lpstr>
      <vt:lpstr>Slide 14</vt:lpstr>
      <vt:lpstr>Claudia Nadalin</vt:lpstr>
    </vt:vector>
  </TitlesOfParts>
  <Company>Nelnet Nelnet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Claudia Nadalin</cp:lastModifiedBy>
  <cp:revision>51</cp:revision>
  <dcterms:modified xsi:type="dcterms:W3CDTF">2012-04-30T22:20:01Z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0x0101003224F8F2FD15BC4688DE08481F216EB9</vt:lpwstr>
  </property>
</Properties>
</file>