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2" r:id="rId3"/>
    <p:sldId id="269" r:id="rId4"/>
    <p:sldId id="258" r:id="rId5"/>
    <p:sldId id="259" r:id="rId6"/>
    <p:sldId id="271" r:id="rId7"/>
    <p:sldId id="260" r:id="rId8"/>
    <p:sldId id="261" r:id="rId9"/>
    <p:sldId id="263" r:id="rId10"/>
    <p:sldId id="270" r:id="rId11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03" autoAdjust="0"/>
    <p:restoredTop sz="90929"/>
  </p:normalViewPr>
  <p:slideViewPr>
    <p:cSldViewPr>
      <p:cViewPr varScale="1">
        <p:scale>
          <a:sx n="99" d="100"/>
          <a:sy n="99" d="100"/>
        </p:scale>
        <p:origin x="-6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5/15/2012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5/15/2012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143000"/>
            <a:ext cx="7924800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Maiandra GD" pitchFamily="34" charset="0"/>
                <a:ea typeface="Batang" pitchFamily="18" charset="-127"/>
              </a:rPr>
              <a:t>The Trials of 1098-T Reporting</a:t>
            </a:r>
            <a:endParaRPr lang="en-US" sz="4000" b="1" dirty="0">
              <a:latin typeface="Maiandra GD" pitchFamily="34" charset="0"/>
              <a:ea typeface="Batang" pitchFamily="18" charset="-127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2971800"/>
            <a:ext cx="7239000" cy="3276600"/>
          </a:xfrm>
        </p:spPr>
        <p:txBody>
          <a:bodyPr/>
          <a:lstStyle/>
          <a:p>
            <a:pPr algn="ctr">
              <a:buNone/>
            </a:pPr>
            <a:r>
              <a:rPr lang="en-US" sz="2400" b="1" dirty="0" smtClean="0">
                <a:latin typeface="Maiandra GD" pitchFamily="34" charset="0"/>
              </a:rPr>
              <a:t>Gina Curry</a:t>
            </a:r>
          </a:p>
          <a:p>
            <a:pPr algn="ctr">
              <a:buNone/>
            </a:pPr>
            <a:endParaRPr lang="en-US" sz="2400" b="1" dirty="0" smtClean="0">
              <a:latin typeface="Maiandra GD" pitchFamily="34" charset="0"/>
            </a:endParaRPr>
          </a:p>
          <a:p>
            <a:pPr algn="ctr">
              <a:buNone/>
            </a:pPr>
            <a:r>
              <a:rPr lang="en-US" sz="2400" b="1" dirty="0" smtClean="0">
                <a:latin typeface="Maiandra GD" pitchFamily="34" charset="0"/>
              </a:rPr>
              <a:t>California State University, </a:t>
            </a:r>
          </a:p>
          <a:p>
            <a:pPr algn="ctr">
              <a:buNone/>
            </a:pPr>
            <a:r>
              <a:rPr lang="en-US" sz="2400" b="1" dirty="0" smtClean="0">
                <a:latin typeface="Maiandra GD" pitchFamily="34" charset="0"/>
              </a:rPr>
              <a:t>Sacramento</a:t>
            </a:r>
          </a:p>
          <a:p>
            <a:pPr algn="ctr">
              <a:buNone/>
            </a:pPr>
            <a:endParaRPr lang="en-US" sz="2400" b="1" dirty="0" smtClean="0">
              <a:latin typeface="Maiandra GD" pitchFamily="34" charset="0"/>
            </a:endParaRPr>
          </a:p>
          <a:p>
            <a:pPr algn="ctr">
              <a:buNone/>
            </a:pPr>
            <a:r>
              <a:rPr lang="en-US" sz="2400" b="1" dirty="0" smtClean="0">
                <a:latin typeface="Maiandra GD" pitchFamily="34" charset="0"/>
              </a:rPr>
              <a:t>May 17, 2012</a:t>
            </a:r>
            <a:endParaRPr lang="en-US" sz="2400" b="1" dirty="0"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04088"/>
            <a:ext cx="7543800" cy="1143000"/>
          </a:xfrm>
        </p:spPr>
        <p:txBody>
          <a:bodyPr/>
          <a:lstStyle/>
          <a:p>
            <a:r>
              <a:rPr lang="en-US" sz="4000" b="1" dirty="0" smtClean="0">
                <a:latin typeface="Maiandra GD" pitchFamily="34" charset="0"/>
              </a:rPr>
              <a:t>Contact Information</a:t>
            </a:r>
            <a:endParaRPr lang="en-US" sz="4000" b="1" dirty="0">
              <a:latin typeface="Maiandra G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362200"/>
            <a:ext cx="7239000" cy="3505200"/>
          </a:xfrm>
          <a:noFill/>
        </p:spPr>
        <p:txBody>
          <a:bodyPr/>
          <a:lstStyle/>
          <a:p>
            <a:pPr>
              <a:buNone/>
            </a:pPr>
            <a:r>
              <a:rPr lang="en-US" sz="2800" dirty="0" smtClean="0">
                <a:latin typeface="Maiandra GD" pitchFamily="34" charset="0"/>
              </a:rPr>
              <a:t>Gina Curry</a:t>
            </a:r>
          </a:p>
          <a:p>
            <a:pPr>
              <a:buNone/>
            </a:pPr>
            <a:r>
              <a:rPr lang="en-US" sz="2800" dirty="0" smtClean="0">
                <a:latin typeface="Maiandra GD" pitchFamily="34" charset="0"/>
              </a:rPr>
              <a:t>Director, Student Financial Services Center &amp; University Bursar</a:t>
            </a:r>
          </a:p>
          <a:p>
            <a:pPr>
              <a:buNone/>
            </a:pPr>
            <a:r>
              <a:rPr lang="en-US" sz="2800" dirty="0" smtClean="0">
                <a:latin typeface="Maiandra GD" pitchFamily="34" charset="0"/>
              </a:rPr>
              <a:t>California State University, Sacramento</a:t>
            </a:r>
          </a:p>
          <a:p>
            <a:pPr>
              <a:buNone/>
            </a:pPr>
            <a:r>
              <a:rPr lang="en-US" sz="2800" u="sng" dirty="0" smtClean="0">
                <a:solidFill>
                  <a:srgbClr val="0070C0"/>
                </a:solidFill>
                <a:latin typeface="Maiandra GD" pitchFamily="34" charset="0"/>
              </a:rPr>
              <a:t>curryg@csus.edu</a:t>
            </a:r>
          </a:p>
          <a:p>
            <a:pPr>
              <a:buNone/>
            </a:pPr>
            <a:r>
              <a:rPr lang="en-US" sz="2800" dirty="0" smtClean="0">
                <a:latin typeface="Maiandra GD" pitchFamily="34" charset="0"/>
              </a:rPr>
              <a:t>(916) 278-7433</a:t>
            </a:r>
            <a:endParaRPr lang="en-US" sz="2800" dirty="0"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Maiandra GD" pitchFamily="34" charset="0"/>
              </a:rPr>
              <a:t>1098-T for 2011</a:t>
            </a:r>
            <a:endParaRPr lang="en-US" dirty="0">
              <a:latin typeface="Maiandra GD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010935"/>
            <a:ext cx="8229600" cy="4237892"/>
          </a:xfrm>
        </p:spPr>
      </p:pic>
    </p:spTree>
    <p:extLst>
      <p:ext uri="{BB962C8B-B14F-4D97-AF65-F5344CB8AC3E}">
        <p14:creationId xmlns:p14="http://schemas.microsoft.com/office/powerpoint/2010/main" val="3654055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914400"/>
            <a:ext cx="7239000" cy="762000"/>
          </a:xfrm>
        </p:spPr>
        <p:txBody>
          <a:bodyPr/>
          <a:lstStyle/>
          <a:p>
            <a:r>
              <a:rPr lang="en-US" sz="4000" b="1" dirty="0" smtClean="0">
                <a:latin typeface="Maiandra GD" pitchFamily="34" charset="0"/>
              </a:rPr>
              <a:t>Box 1 or Box 2</a:t>
            </a:r>
            <a:endParaRPr lang="en-US" sz="4000" b="1" dirty="0">
              <a:latin typeface="Maiandra G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057400"/>
            <a:ext cx="7696200" cy="4343400"/>
          </a:xfrm>
        </p:spPr>
        <p:txBody>
          <a:bodyPr/>
          <a:lstStyle/>
          <a:p>
            <a:r>
              <a:rPr lang="en-US" sz="2000" dirty="0" smtClean="0">
                <a:latin typeface="Maiandra GD" pitchFamily="34" charset="0"/>
              </a:rPr>
              <a:t>Box 1 – Payments Received for Qualified Tuition and Expenses</a:t>
            </a:r>
          </a:p>
          <a:p>
            <a:pPr lvl="1"/>
            <a:r>
              <a:rPr lang="en-US" sz="1800" dirty="0" smtClean="0">
                <a:latin typeface="Maiandra GD" pitchFamily="34" charset="0"/>
              </a:rPr>
              <a:t>Pros</a:t>
            </a:r>
          </a:p>
          <a:p>
            <a:pPr lvl="2"/>
            <a:r>
              <a:rPr lang="en-US" sz="1500" dirty="0" smtClean="0">
                <a:latin typeface="Maiandra GD" pitchFamily="34" charset="0"/>
              </a:rPr>
              <a:t>Reports in a way that most taxpayers claim (cash basis)</a:t>
            </a:r>
          </a:p>
          <a:p>
            <a:pPr lvl="2"/>
            <a:r>
              <a:rPr lang="en-US" sz="1500" dirty="0" smtClean="0">
                <a:latin typeface="Maiandra GD" pitchFamily="34" charset="0"/>
              </a:rPr>
              <a:t>Reports in the year that installments are paid</a:t>
            </a:r>
            <a:endParaRPr lang="en-US" sz="1500" dirty="0">
              <a:latin typeface="Maiandra GD" pitchFamily="34" charset="0"/>
            </a:endParaRPr>
          </a:p>
          <a:p>
            <a:pPr lvl="1"/>
            <a:r>
              <a:rPr lang="en-US" sz="1800" dirty="0" smtClean="0">
                <a:latin typeface="Maiandra GD" pitchFamily="34" charset="0"/>
              </a:rPr>
              <a:t>Cons</a:t>
            </a:r>
          </a:p>
          <a:p>
            <a:pPr lvl="2"/>
            <a:r>
              <a:rPr lang="en-US" sz="1500" dirty="0" smtClean="0">
                <a:latin typeface="Maiandra GD" pitchFamily="34" charset="0"/>
              </a:rPr>
              <a:t>May be harder to track and therefore report</a:t>
            </a:r>
          </a:p>
          <a:p>
            <a:pPr lvl="2"/>
            <a:r>
              <a:rPr lang="en-US" sz="1500" dirty="0" smtClean="0">
                <a:latin typeface="Maiandra GD" pitchFamily="34" charset="0"/>
              </a:rPr>
              <a:t>Must also track refunds</a:t>
            </a:r>
          </a:p>
          <a:p>
            <a:r>
              <a:rPr lang="en-US" sz="2000" dirty="0" smtClean="0">
                <a:latin typeface="Maiandra GD" pitchFamily="34" charset="0"/>
              </a:rPr>
              <a:t>Box 2 – Amounts Billed for Qualified Tuition and Expenses</a:t>
            </a:r>
          </a:p>
          <a:p>
            <a:pPr lvl="1"/>
            <a:r>
              <a:rPr lang="en-US" sz="1800" dirty="0" smtClean="0">
                <a:latin typeface="Maiandra GD" pitchFamily="34" charset="0"/>
              </a:rPr>
              <a:t>Pros</a:t>
            </a:r>
          </a:p>
          <a:p>
            <a:pPr lvl="2"/>
            <a:r>
              <a:rPr lang="en-US" sz="1500" dirty="0" smtClean="0">
                <a:latin typeface="Maiandra GD" pitchFamily="34" charset="0"/>
              </a:rPr>
              <a:t>Reporting can be easier for the university</a:t>
            </a:r>
          </a:p>
          <a:p>
            <a:pPr lvl="2"/>
            <a:r>
              <a:rPr lang="en-US" sz="1500" dirty="0" smtClean="0">
                <a:latin typeface="Maiandra GD" pitchFamily="34" charset="0"/>
              </a:rPr>
              <a:t>Most schools are post-pay so it follows business process</a:t>
            </a:r>
          </a:p>
          <a:p>
            <a:pPr lvl="1"/>
            <a:r>
              <a:rPr lang="en-US" sz="1800" dirty="0" smtClean="0">
                <a:latin typeface="Maiandra GD" pitchFamily="34" charset="0"/>
              </a:rPr>
              <a:t>Cons</a:t>
            </a:r>
          </a:p>
          <a:p>
            <a:pPr lvl="2"/>
            <a:r>
              <a:rPr lang="en-US" sz="1500" dirty="0" smtClean="0">
                <a:latin typeface="Maiandra GD" pitchFamily="34" charset="0"/>
              </a:rPr>
              <a:t>Reports in a way that makes the taxpayer “calculate” their deduction</a:t>
            </a:r>
          </a:p>
          <a:p>
            <a:pPr lvl="2"/>
            <a:r>
              <a:rPr lang="en-US" sz="1500" dirty="0" smtClean="0">
                <a:latin typeface="Maiandra GD" pitchFamily="34" charset="0"/>
              </a:rPr>
              <a:t>Cross of tax years’ confuses taxpayers (spring billing in Nov/Dec)</a:t>
            </a:r>
          </a:p>
          <a:p>
            <a:pPr lvl="1"/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62000"/>
            <a:ext cx="7620000" cy="1143000"/>
          </a:xfrm>
        </p:spPr>
        <p:txBody>
          <a:bodyPr/>
          <a:lstStyle/>
          <a:p>
            <a:r>
              <a:rPr lang="en-US" sz="4400" b="1" dirty="0" smtClean="0">
                <a:latin typeface="Maiandra GD" pitchFamily="34" charset="0"/>
              </a:rPr>
              <a:t>Social Security Numbers</a:t>
            </a:r>
            <a:endParaRPr lang="en-US" sz="4400" b="1" dirty="0">
              <a:latin typeface="Maiandra G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057400"/>
            <a:ext cx="7772400" cy="41910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900" dirty="0" smtClean="0">
                <a:latin typeface="Maiandra GD" pitchFamily="34" charset="0"/>
              </a:rPr>
              <a:t>Truncation</a:t>
            </a:r>
          </a:p>
          <a:p>
            <a:pPr lvl="1"/>
            <a:r>
              <a:rPr lang="en-US" sz="2600" dirty="0" smtClean="0">
                <a:latin typeface="Maiandra GD" pitchFamily="34" charset="0"/>
              </a:rPr>
              <a:t>Pilot years are 2011 and 2012</a:t>
            </a:r>
          </a:p>
          <a:p>
            <a:pPr lvl="1"/>
            <a:r>
              <a:rPr lang="en-US" sz="2600" dirty="0" smtClean="0">
                <a:latin typeface="Maiandra GD" pitchFamily="34" charset="0"/>
              </a:rPr>
              <a:t>No application to pilot, OK to just truncate</a:t>
            </a:r>
          </a:p>
          <a:p>
            <a:pPr marL="393192" lvl="1" indent="0">
              <a:buNone/>
            </a:pPr>
            <a:endParaRPr lang="en-US" dirty="0" smtClean="0">
              <a:latin typeface="Maiandra GD" pitchFamily="34" charset="0"/>
            </a:endParaRPr>
          </a:p>
          <a:p>
            <a:pPr marL="27432" indent="0">
              <a:buNone/>
            </a:pPr>
            <a:r>
              <a:rPr lang="en-US" sz="2900" dirty="0" smtClean="0">
                <a:latin typeface="Maiandra GD" pitchFamily="34" charset="0"/>
              </a:rPr>
              <a:t>Require a SSN</a:t>
            </a:r>
          </a:p>
          <a:p>
            <a:pPr marL="850392" lvl="1" indent="-457200"/>
            <a:r>
              <a:rPr lang="en-US" sz="2600" dirty="0" smtClean="0">
                <a:latin typeface="Maiandra GD" pitchFamily="34" charset="0"/>
              </a:rPr>
              <a:t>Students must provide the university an SSN</a:t>
            </a:r>
          </a:p>
          <a:p>
            <a:pPr marL="850392" lvl="1" indent="-457200"/>
            <a:r>
              <a:rPr lang="en-US" sz="2600" dirty="0" smtClean="0">
                <a:latin typeface="Maiandra GD" pitchFamily="34" charset="0"/>
              </a:rPr>
              <a:t>University must attempt to get a SSN or TIN each year</a:t>
            </a:r>
          </a:p>
          <a:p>
            <a:pPr marL="850392" lvl="1" indent="-457200"/>
            <a:r>
              <a:rPr lang="en-US" sz="2600" dirty="0" smtClean="0">
                <a:latin typeface="Maiandra GD" pitchFamily="34" charset="0"/>
              </a:rPr>
              <a:t>University must still file a 1098-T without the SSN</a:t>
            </a:r>
          </a:p>
          <a:p>
            <a:pPr marL="393192" lvl="1" indent="0">
              <a:buNone/>
            </a:pPr>
            <a:endParaRPr lang="en-US" dirty="0" smtClean="0">
              <a:latin typeface="Maiandra GD" pitchFamily="34" charset="0"/>
            </a:endParaRPr>
          </a:p>
          <a:p>
            <a:pPr marL="0" indent="0">
              <a:buNone/>
            </a:pPr>
            <a:r>
              <a:rPr lang="en-US" sz="2900" dirty="0" smtClean="0">
                <a:latin typeface="Maiandra GD" pitchFamily="34" charset="0"/>
              </a:rPr>
              <a:t>“Filler SSN”</a:t>
            </a:r>
          </a:p>
          <a:p>
            <a:pPr lvl="1"/>
            <a:r>
              <a:rPr lang="en-US" sz="2600" dirty="0" smtClean="0">
                <a:latin typeface="Maiandra GD" pitchFamily="34" charset="0"/>
              </a:rPr>
              <a:t>000-00-0000 or 999-99-9999</a:t>
            </a:r>
          </a:p>
          <a:p>
            <a:pPr lvl="1"/>
            <a:r>
              <a:rPr lang="en-US" sz="2600" dirty="0" smtClean="0">
                <a:latin typeface="Maiandra GD" pitchFamily="34" charset="0"/>
              </a:rPr>
              <a:t>OK to report to IRS as long as you attempt to get a SSN from the student</a:t>
            </a:r>
          </a:p>
          <a:p>
            <a:pPr marL="0" indent="0">
              <a:buNone/>
            </a:pPr>
            <a:endParaRPr lang="en-US" dirty="0" smtClean="0">
              <a:latin typeface="Maiandra GD" pitchFamily="34" charset="0"/>
            </a:endParaRPr>
          </a:p>
          <a:p>
            <a:pPr>
              <a:buNone/>
            </a:pPr>
            <a:endParaRPr lang="en-US" dirty="0"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543800" cy="914400"/>
          </a:xfrm>
        </p:spPr>
        <p:txBody>
          <a:bodyPr>
            <a:normAutofit fontScale="90000"/>
          </a:bodyPr>
          <a:lstStyle/>
          <a:p>
            <a:r>
              <a:rPr lang="en-US" sz="4800" b="1" dirty="0" smtClean="0">
                <a:latin typeface="Maiandra GD" pitchFamily="34" charset="0"/>
              </a:rPr>
              <a:t>International Students &amp; ITINS</a:t>
            </a:r>
            <a:endParaRPr lang="en-US" sz="4800" b="1" dirty="0">
              <a:latin typeface="Maiandra G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133600"/>
            <a:ext cx="7620000" cy="3733800"/>
          </a:xfrm>
        </p:spPr>
        <p:txBody>
          <a:bodyPr/>
          <a:lstStyle/>
          <a:p>
            <a:pPr>
              <a:buNone/>
            </a:pPr>
            <a:r>
              <a:rPr lang="en-US" sz="2400" dirty="0" smtClean="0">
                <a:latin typeface="Maiandra GD" pitchFamily="34" charset="0"/>
              </a:rPr>
              <a:t>Non-Resident Aliens</a:t>
            </a:r>
          </a:p>
          <a:p>
            <a:pPr lvl="1"/>
            <a:r>
              <a:rPr lang="en-US" sz="2200" dirty="0" smtClean="0">
                <a:latin typeface="Maiandra GD" pitchFamily="34" charset="0"/>
              </a:rPr>
              <a:t>Not required to provide 1098-T </a:t>
            </a:r>
            <a:r>
              <a:rPr lang="en-US" sz="2200" u="sng" dirty="0" smtClean="0">
                <a:latin typeface="Maiandra GD" pitchFamily="34" charset="0"/>
              </a:rPr>
              <a:t>UNLESS</a:t>
            </a:r>
            <a:r>
              <a:rPr lang="en-US" sz="2200" dirty="0" smtClean="0">
                <a:latin typeface="Maiandra GD" pitchFamily="34" charset="0"/>
              </a:rPr>
              <a:t> it is requested</a:t>
            </a:r>
          </a:p>
          <a:p>
            <a:pPr marL="393192" lvl="1" indent="0">
              <a:buNone/>
            </a:pPr>
            <a:endParaRPr lang="en-US" sz="2200" dirty="0" smtClean="0">
              <a:latin typeface="Maiandra GD" pitchFamily="34" charset="0"/>
            </a:endParaRPr>
          </a:p>
          <a:p>
            <a:pPr>
              <a:buNone/>
            </a:pPr>
            <a:r>
              <a:rPr lang="en-US" sz="2400" dirty="0" smtClean="0">
                <a:latin typeface="Maiandra GD" pitchFamily="34" charset="0"/>
              </a:rPr>
              <a:t>International Students</a:t>
            </a:r>
          </a:p>
          <a:p>
            <a:pPr lvl="1"/>
            <a:r>
              <a:rPr lang="en-US" sz="2200" dirty="0" smtClean="0">
                <a:latin typeface="Maiandra GD" pitchFamily="34" charset="0"/>
              </a:rPr>
              <a:t>Not required to provide 1098-T but not prohibited</a:t>
            </a:r>
          </a:p>
          <a:p>
            <a:pPr marL="393192" lvl="1" indent="0">
              <a:buNone/>
            </a:pPr>
            <a:endParaRPr lang="en-US" sz="2200" dirty="0" smtClean="0">
              <a:latin typeface="Maiandra GD" pitchFamily="34" charset="0"/>
            </a:endParaRPr>
          </a:p>
          <a:p>
            <a:pPr>
              <a:buNone/>
            </a:pPr>
            <a:r>
              <a:rPr lang="en-US" sz="2400" dirty="0" smtClean="0">
                <a:latin typeface="Maiandra GD" pitchFamily="34" charset="0"/>
              </a:rPr>
              <a:t>TINS</a:t>
            </a:r>
          </a:p>
          <a:p>
            <a:pPr lvl="1"/>
            <a:r>
              <a:rPr lang="en-US" sz="2200" dirty="0" smtClean="0">
                <a:latin typeface="Maiandra GD" pitchFamily="34" charset="0"/>
              </a:rPr>
              <a:t>You can replace blank or “false” SSN with TIN if it has been collected from the student</a:t>
            </a:r>
          </a:p>
          <a:p>
            <a:pPr lvl="1"/>
            <a:endParaRPr lang="en-US" sz="2200" dirty="0"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237488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04617B"/>
                </a:solidFill>
                <a:latin typeface="Maiandra GD" pitchFamily="34" charset="0"/>
              </a:rPr>
              <a:t>Veteran’s Chapter 33 </a:t>
            </a:r>
            <a:br>
              <a:rPr lang="en-US" sz="4000" b="1" dirty="0" smtClean="0">
                <a:solidFill>
                  <a:srgbClr val="04617B"/>
                </a:solidFill>
                <a:latin typeface="Maiandra GD" pitchFamily="34" charset="0"/>
              </a:rPr>
            </a:br>
            <a:r>
              <a:rPr lang="en-US" sz="4000" b="1" dirty="0" smtClean="0">
                <a:solidFill>
                  <a:srgbClr val="04617B"/>
                </a:solidFill>
                <a:latin typeface="Maiandra GD" pitchFamily="34" charset="0"/>
              </a:rPr>
              <a:t>&amp; Other 3</a:t>
            </a:r>
            <a:r>
              <a:rPr lang="en-US" sz="4000" b="1" baseline="30000" dirty="0" smtClean="0">
                <a:solidFill>
                  <a:srgbClr val="04617B"/>
                </a:solidFill>
                <a:latin typeface="Maiandra GD" pitchFamily="34" charset="0"/>
              </a:rPr>
              <a:t>rd</a:t>
            </a:r>
            <a:r>
              <a:rPr lang="en-US" sz="4000" b="1" dirty="0" smtClean="0">
                <a:solidFill>
                  <a:srgbClr val="04617B"/>
                </a:solidFill>
                <a:latin typeface="Maiandra GD" pitchFamily="34" charset="0"/>
              </a:rPr>
              <a:t> Party Sponsors</a:t>
            </a:r>
            <a:endParaRPr lang="en-US" sz="4000" dirty="0">
              <a:latin typeface="Maiandra G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276600"/>
          </a:xfrm>
        </p:spPr>
        <p:txBody>
          <a:bodyPr/>
          <a:lstStyle/>
          <a:p>
            <a:r>
              <a:rPr lang="en-US" dirty="0" smtClean="0">
                <a:latin typeface="Maiandra GD" pitchFamily="34" charset="0"/>
              </a:rPr>
              <a:t>Must be reporting in Box 5</a:t>
            </a:r>
          </a:p>
          <a:p>
            <a:r>
              <a:rPr lang="en-US" dirty="0" smtClean="0">
                <a:latin typeface="Maiandra GD" pitchFamily="34" charset="0"/>
              </a:rPr>
              <a:t>Third </a:t>
            </a:r>
            <a:r>
              <a:rPr lang="en-US" dirty="0">
                <a:latin typeface="Maiandra GD" pitchFamily="34" charset="0"/>
              </a:rPr>
              <a:t>p</a:t>
            </a:r>
            <a:r>
              <a:rPr lang="en-US" dirty="0" smtClean="0">
                <a:latin typeface="Maiandra GD" pitchFamily="34" charset="0"/>
              </a:rPr>
              <a:t>arty sponsorship or scholarship?</a:t>
            </a:r>
          </a:p>
          <a:p>
            <a:r>
              <a:rPr lang="en-US" dirty="0" smtClean="0">
                <a:latin typeface="Maiandra GD" pitchFamily="34" charset="0"/>
              </a:rPr>
              <a:t>Any university administered payment must be reported</a:t>
            </a:r>
          </a:p>
          <a:p>
            <a:r>
              <a:rPr lang="en-US" dirty="0" smtClean="0">
                <a:latin typeface="Maiandra GD" pitchFamily="34" charset="0"/>
              </a:rPr>
              <a:t>How do you work with your FA office to accomplish this?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085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066800"/>
            <a:ext cx="7848600" cy="685800"/>
          </a:xfrm>
        </p:spPr>
        <p:txBody>
          <a:bodyPr>
            <a:normAutofit fontScale="90000"/>
          </a:bodyPr>
          <a:lstStyle/>
          <a:p>
            <a:r>
              <a:rPr lang="en-US" sz="4400" b="1" dirty="0" smtClean="0">
                <a:latin typeface="Maiandra GD" pitchFamily="34" charset="0"/>
              </a:rPr>
              <a:t>Qualifying Expenses</a:t>
            </a:r>
            <a:endParaRPr lang="en-US" sz="4400" b="1" dirty="0">
              <a:latin typeface="Maiandra G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0"/>
            <a:ext cx="8229600" cy="3931920"/>
          </a:xfrm>
        </p:spPr>
        <p:txBody>
          <a:bodyPr/>
          <a:lstStyle/>
          <a:p>
            <a:r>
              <a:rPr lang="en-US" dirty="0" smtClean="0">
                <a:latin typeface="Maiandra GD" pitchFamily="34" charset="0"/>
              </a:rPr>
              <a:t>Generally means tuition and fees required for enrollment or attendance</a:t>
            </a:r>
          </a:p>
          <a:p>
            <a:r>
              <a:rPr lang="en-US" dirty="0" smtClean="0">
                <a:latin typeface="Maiandra GD" pitchFamily="34" charset="0"/>
              </a:rPr>
              <a:t>Exceptions for sports, hobbies or games unless it is part of a degree program</a:t>
            </a:r>
          </a:p>
          <a:p>
            <a:r>
              <a:rPr lang="en-US" dirty="0" smtClean="0">
                <a:latin typeface="Maiandra GD" pitchFamily="34" charset="0"/>
              </a:rPr>
              <a:t>Non academic fees – term does not include student activity fees, athletic fees, insurance expense or other expenses not related to an individuals academic course of instruction</a:t>
            </a:r>
            <a:endParaRPr lang="en-US" dirty="0"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838200"/>
            <a:ext cx="7467600" cy="1143000"/>
          </a:xfrm>
        </p:spPr>
        <p:txBody>
          <a:bodyPr/>
          <a:lstStyle/>
          <a:p>
            <a:r>
              <a:rPr lang="en-US" sz="4000" b="1" dirty="0" smtClean="0">
                <a:latin typeface="Maiandra GD" pitchFamily="34" charset="0"/>
              </a:rPr>
              <a:t>IRS Audits of Our Students</a:t>
            </a:r>
            <a:endParaRPr lang="en-US" sz="4000" b="1" dirty="0">
              <a:latin typeface="Maiandra G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14600"/>
            <a:ext cx="7467600" cy="3581400"/>
          </a:xfrm>
        </p:spPr>
        <p:txBody>
          <a:bodyPr/>
          <a:lstStyle/>
          <a:p>
            <a:r>
              <a:rPr lang="en-US" dirty="0" smtClean="0">
                <a:latin typeface="Maiandra GD" pitchFamily="34" charset="0"/>
              </a:rPr>
              <a:t>Cash basis filers can only deduct the amount paid</a:t>
            </a:r>
          </a:p>
          <a:p>
            <a:r>
              <a:rPr lang="en-US" dirty="0" smtClean="0">
                <a:latin typeface="Maiandra GD" pitchFamily="34" charset="0"/>
              </a:rPr>
              <a:t>They are rejecting the deduction because the 1098-T cannot be the documentation to substantiate the deduction</a:t>
            </a:r>
          </a:p>
          <a:p>
            <a:r>
              <a:rPr lang="en-US" dirty="0" smtClean="0">
                <a:latin typeface="Maiandra GD" pitchFamily="34" charset="0"/>
              </a:rPr>
              <a:t>Encourage student to retain cancelled checks, bank statements and credit card receipts</a:t>
            </a:r>
            <a:endParaRPr lang="en-US" dirty="0"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780288"/>
          </a:xfrm>
        </p:spPr>
        <p:txBody>
          <a:bodyPr/>
          <a:lstStyle/>
          <a:p>
            <a:r>
              <a:rPr lang="en-US" sz="4000" b="1" dirty="0" smtClean="0">
                <a:latin typeface="Maiandra GD" pitchFamily="34" charset="0"/>
              </a:rPr>
              <a:t>Resources</a:t>
            </a:r>
            <a:endParaRPr lang="en-US" sz="4000" b="1" dirty="0">
              <a:latin typeface="Maiandra G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389120"/>
          </a:xfrm>
        </p:spPr>
        <p:txBody>
          <a:bodyPr/>
          <a:lstStyle/>
          <a:p>
            <a:r>
              <a:rPr lang="en-US" sz="2400" dirty="0" smtClean="0">
                <a:latin typeface="Maiandra GD" pitchFamily="34" charset="0"/>
              </a:rPr>
              <a:t>“FAQs on Form 1098-T Reporting” developed after the  NACUBO webinar on November 17, 2011.</a:t>
            </a:r>
          </a:p>
          <a:p>
            <a:r>
              <a:rPr lang="en-US" sz="2400" dirty="0" smtClean="0">
                <a:latin typeface="Maiandra GD" pitchFamily="34" charset="0"/>
              </a:rPr>
              <a:t>Audit clarification from Roberta </a:t>
            </a:r>
            <a:r>
              <a:rPr lang="en-US" sz="2400" dirty="0" err="1" smtClean="0">
                <a:latin typeface="Maiandra GD" pitchFamily="34" charset="0"/>
              </a:rPr>
              <a:t>McNiel</a:t>
            </a:r>
            <a:r>
              <a:rPr lang="en-US" sz="2400" dirty="0" smtClean="0">
                <a:latin typeface="Maiandra GD" pitchFamily="34" charset="0"/>
              </a:rPr>
              <a:t>, CPA and Manager of Internal Control &amp; Compliance at the CSU Chancellor’s Office</a:t>
            </a:r>
          </a:p>
          <a:p>
            <a:r>
              <a:rPr lang="en-US" sz="2400" dirty="0" smtClean="0">
                <a:latin typeface="Maiandra GD" pitchFamily="34" charset="0"/>
              </a:rPr>
              <a:t>1098-T Reporting Season Reminders from NACUBO October 20, 2011 – Mary </a:t>
            </a:r>
            <a:r>
              <a:rPr lang="en-US" sz="2400" dirty="0" err="1" smtClean="0">
                <a:latin typeface="Maiandra GD" pitchFamily="34" charset="0"/>
              </a:rPr>
              <a:t>Bachinger</a:t>
            </a:r>
            <a:r>
              <a:rPr lang="en-US" sz="2400" dirty="0" smtClean="0">
                <a:latin typeface="Maiandra GD" pitchFamily="34" charset="0"/>
              </a:rPr>
              <a:t>, Director Tax Policy (202) 861-2581</a:t>
            </a:r>
            <a:endParaRPr lang="en-US" sz="2400" dirty="0"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1877</TotalTime>
  <Words>455</Words>
  <Application>Microsoft Office PowerPoint</Application>
  <PresentationFormat>On-screen Show (4:3)</PresentationFormat>
  <Paragraphs>68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The Trials of 1098-T Reporting</vt:lpstr>
      <vt:lpstr>1098-T for 2011</vt:lpstr>
      <vt:lpstr>Box 1 or Box 2</vt:lpstr>
      <vt:lpstr>Social Security Numbers</vt:lpstr>
      <vt:lpstr>International Students &amp; ITINS</vt:lpstr>
      <vt:lpstr>Veteran’s Chapter 33  &amp; Other 3rd Party Sponsors</vt:lpstr>
      <vt:lpstr>Qualifying Expenses</vt:lpstr>
      <vt:lpstr>IRS Audits of Our Students</vt:lpstr>
      <vt:lpstr>Resources</vt:lpstr>
      <vt:lpstr>Contact Information</vt:lpstr>
    </vt:vector>
  </TitlesOfParts>
  <Company>Balmar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Mkennedy</dc:creator>
  <cp:lastModifiedBy>Curry, Gina</cp:lastModifiedBy>
  <cp:revision>135</cp:revision>
  <dcterms:created xsi:type="dcterms:W3CDTF">2003-12-04T21:02:52Z</dcterms:created>
  <dcterms:modified xsi:type="dcterms:W3CDTF">2012-05-16T01:09:13Z</dcterms:modified>
</cp:coreProperties>
</file>