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79" r:id="rId4"/>
    <p:sldId id="281" r:id="rId5"/>
    <p:sldId id="257" r:id="rId6"/>
    <p:sldId id="258" r:id="rId7"/>
    <p:sldId id="267" r:id="rId8"/>
    <p:sldId id="259" r:id="rId9"/>
    <p:sldId id="260" r:id="rId10"/>
    <p:sldId id="265" r:id="rId11"/>
    <p:sldId id="262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53263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a Kenny" initials="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6"/>
    <a:srgbClr val="DCE6F2"/>
    <a:srgbClr val="0081BD"/>
    <a:srgbClr val="F9CE30"/>
    <a:srgbClr val="F6B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notesViewPr>
    <p:cSldViewPr>
      <p:cViewPr varScale="1">
        <p:scale>
          <a:sx n="41" d="100"/>
          <a:sy n="41" d="100"/>
        </p:scale>
        <p:origin x="-2347" y="-82"/>
      </p:cViewPr>
      <p:guideLst>
        <p:guide orient="horz" pos="295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18T15:04:03.221" idx="1">
    <p:pos x="155" y="224"/>
    <p:text>I don't think this is necessary in the PPT, but rather in the speech... What do you think? 
"Simple changes in firmware and/or software encoding to enable Multiple platforms to be read."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257BB-935B-4D83-ADB4-A9125E59C3B5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7BFA3-E070-46C9-83EB-91F04A726B5A}">
      <dgm:prSet phldrT="[Text]"/>
      <dgm:spPr/>
      <dgm:t>
        <a:bodyPr/>
        <a:lstStyle/>
        <a:p>
          <a:r>
            <a:rPr lang="en-US" b="1" dirty="0" smtClean="0"/>
            <a:t>Identification Data</a:t>
          </a:r>
          <a:endParaRPr lang="en-US" b="1" dirty="0"/>
        </a:p>
      </dgm:t>
    </dgm:pt>
    <dgm:pt modelId="{BF9BDCEF-2B27-4D30-9EEF-B014980EDA5A}" type="parTrans" cxnId="{DD319960-D095-4D5F-A350-9D7B16DDDD60}">
      <dgm:prSet/>
      <dgm:spPr/>
      <dgm:t>
        <a:bodyPr/>
        <a:lstStyle/>
        <a:p>
          <a:endParaRPr lang="en-US"/>
        </a:p>
      </dgm:t>
    </dgm:pt>
    <dgm:pt modelId="{562913D7-D049-4D96-8FBA-8A2666078E44}" type="sibTrans" cxnId="{DD319960-D095-4D5F-A350-9D7B16DDDD60}">
      <dgm:prSet/>
      <dgm:spPr/>
      <dgm:t>
        <a:bodyPr/>
        <a:lstStyle/>
        <a:p>
          <a:endParaRPr lang="en-US"/>
        </a:p>
      </dgm:t>
    </dgm:pt>
    <dgm:pt modelId="{E5BA350E-72F3-45BB-8641-C113618362A6}">
      <dgm:prSet phldrT="[Text]"/>
      <dgm:spPr/>
      <dgm:t>
        <a:bodyPr/>
        <a:lstStyle/>
        <a:p>
          <a:r>
            <a:rPr lang="en-US" b="1" dirty="0" smtClean="0"/>
            <a:t>Card Issuance</a:t>
          </a:r>
          <a:endParaRPr lang="en-US" b="1" dirty="0"/>
        </a:p>
      </dgm:t>
    </dgm:pt>
    <dgm:pt modelId="{9454A0FA-8D52-441F-A73E-856D5BBC2A91}" type="parTrans" cxnId="{4CAF68D1-36DD-4705-9B7A-E770A4990F0E}">
      <dgm:prSet/>
      <dgm:spPr/>
      <dgm:t>
        <a:bodyPr/>
        <a:lstStyle/>
        <a:p>
          <a:endParaRPr lang="en-US"/>
        </a:p>
      </dgm:t>
    </dgm:pt>
    <dgm:pt modelId="{9D086688-55F3-404C-9BE1-A5F2BB20BE11}" type="sibTrans" cxnId="{4CAF68D1-36DD-4705-9B7A-E770A4990F0E}">
      <dgm:prSet/>
      <dgm:spPr/>
      <dgm:t>
        <a:bodyPr/>
        <a:lstStyle/>
        <a:p>
          <a:endParaRPr lang="en-US"/>
        </a:p>
      </dgm:t>
    </dgm:pt>
    <dgm:pt modelId="{9EA18F64-D0EC-4E0A-8D0E-B77BCC977062}">
      <dgm:prSet phldrT="[Text]"/>
      <dgm:spPr/>
      <dgm:t>
        <a:bodyPr/>
        <a:lstStyle/>
        <a:p>
          <a:r>
            <a:rPr lang="en-US" b="1" dirty="0" smtClean="0"/>
            <a:t>Enrollment</a:t>
          </a:r>
          <a:endParaRPr lang="en-US" b="1" dirty="0"/>
        </a:p>
      </dgm:t>
    </dgm:pt>
    <dgm:pt modelId="{22E9C666-98DE-49BB-8F86-8C9149285337}" type="parTrans" cxnId="{21F06505-F6D1-440A-B712-ED9A84F85613}">
      <dgm:prSet/>
      <dgm:spPr/>
      <dgm:t>
        <a:bodyPr/>
        <a:lstStyle/>
        <a:p>
          <a:endParaRPr lang="en-US"/>
        </a:p>
      </dgm:t>
    </dgm:pt>
    <dgm:pt modelId="{49BCDD9F-6A00-418E-8C7D-FE9B8CF2A486}" type="sibTrans" cxnId="{21F06505-F6D1-440A-B712-ED9A84F85613}">
      <dgm:prSet/>
      <dgm:spPr/>
      <dgm:t>
        <a:bodyPr/>
        <a:lstStyle/>
        <a:p>
          <a:endParaRPr lang="en-US"/>
        </a:p>
      </dgm:t>
    </dgm:pt>
    <dgm:pt modelId="{F8DFC550-013A-4C10-8511-5E93466F53C3}">
      <dgm:prSet phldrT="[Text]"/>
      <dgm:spPr/>
      <dgm:t>
        <a:bodyPr/>
        <a:lstStyle/>
        <a:p>
          <a:r>
            <a:rPr lang="en-US" b="1" dirty="0" smtClean="0"/>
            <a:t>Data Integration</a:t>
          </a:r>
          <a:endParaRPr lang="en-US" b="1" dirty="0"/>
        </a:p>
      </dgm:t>
    </dgm:pt>
    <dgm:pt modelId="{0FD81905-56B4-44C6-B6C5-22639C8F7B4B}" type="parTrans" cxnId="{B97D3B6D-D459-4BA9-8A2B-9B96806FD339}">
      <dgm:prSet/>
      <dgm:spPr/>
      <dgm:t>
        <a:bodyPr/>
        <a:lstStyle/>
        <a:p>
          <a:endParaRPr lang="en-US"/>
        </a:p>
      </dgm:t>
    </dgm:pt>
    <dgm:pt modelId="{1D2B632B-387F-4ADA-86A7-D0ED270DCC87}" type="sibTrans" cxnId="{B97D3B6D-D459-4BA9-8A2B-9B96806FD339}">
      <dgm:prSet/>
      <dgm:spPr/>
      <dgm:t>
        <a:bodyPr/>
        <a:lstStyle/>
        <a:p>
          <a:endParaRPr lang="en-US"/>
        </a:p>
      </dgm:t>
    </dgm:pt>
    <dgm:pt modelId="{4C743B1C-84DF-404A-BEE7-8CD3E38623F3}" type="pres">
      <dgm:prSet presAssocID="{A2F257BB-935B-4D83-ADB4-A9125E59C3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D6ED66-B7B4-4302-9D60-00D058AD7109}" type="pres">
      <dgm:prSet presAssocID="{4EF7BFA3-E070-46C9-83EB-91F04A726B5A}" presName="dummy" presStyleCnt="0"/>
      <dgm:spPr/>
    </dgm:pt>
    <dgm:pt modelId="{22829D42-329A-4494-95B8-FD582B66D05C}" type="pres">
      <dgm:prSet presAssocID="{4EF7BFA3-E070-46C9-83EB-91F04A726B5A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E5790-F7CB-40E9-AFDA-3884D9CFB13F}" type="pres">
      <dgm:prSet presAssocID="{562913D7-D049-4D96-8FBA-8A2666078E44}" presName="sibTrans" presStyleLbl="node1" presStyleIdx="0" presStyleCnt="4"/>
      <dgm:spPr/>
      <dgm:t>
        <a:bodyPr/>
        <a:lstStyle/>
        <a:p>
          <a:endParaRPr lang="en-US"/>
        </a:p>
      </dgm:t>
    </dgm:pt>
    <dgm:pt modelId="{B376C278-ECB4-4E35-98DE-C01606288C11}" type="pres">
      <dgm:prSet presAssocID="{E5BA350E-72F3-45BB-8641-C113618362A6}" presName="dummy" presStyleCnt="0"/>
      <dgm:spPr/>
    </dgm:pt>
    <dgm:pt modelId="{9CAC238D-E0B2-4B4D-B583-E457D7AC07A6}" type="pres">
      <dgm:prSet presAssocID="{E5BA350E-72F3-45BB-8641-C113618362A6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FBB8-C2EC-4C8C-9339-9C26CC62F90B}" type="pres">
      <dgm:prSet presAssocID="{9D086688-55F3-404C-9BE1-A5F2BB20BE11}" presName="sibTrans" presStyleLbl="node1" presStyleIdx="1" presStyleCnt="4"/>
      <dgm:spPr/>
      <dgm:t>
        <a:bodyPr/>
        <a:lstStyle/>
        <a:p>
          <a:endParaRPr lang="en-US"/>
        </a:p>
      </dgm:t>
    </dgm:pt>
    <dgm:pt modelId="{51525F77-533B-4C25-B4F0-941CDEA713B2}" type="pres">
      <dgm:prSet presAssocID="{9EA18F64-D0EC-4E0A-8D0E-B77BCC977062}" presName="dummy" presStyleCnt="0"/>
      <dgm:spPr/>
    </dgm:pt>
    <dgm:pt modelId="{9EF8B372-095D-45AF-A38D-36D08080D879}" type="pres">
      <dgm:prSet presAssocID="{9EA18F64-D0EC-4E0A-8D0E-B77BCC97706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9E3C6-3B1E-4AB6-93B9-5CA502FFB4A4}" type="pres">
      <dgm:prSet presAssocID="{49BCDD9F-6A00-418E-8C7D-FE9B8CF2A486}" presName="sibTrans" presStyleLbl="node1" presStyleIdx="2" presStyleCnt="4"/>
      <dgm:spPr/>
      <dgm:t>
        <a:bodyPr/>
        <a:lstStyle/>
        <a:p>
          <a:endParaRPr lang="en-US"/>
        </a:p>
      </dgm:t>
    </dgm:pt>
    <dgm:pt modelId="{F81036F3-B3D0-44D6-9711-D428378B635B}" type="pres">
      <dgm:prSet presAssocID="{F8DFC550-013A-4C10-8511-5E93466F53C3}" presName="dummy" presStyleCnt="0"/>
      <dgm:spPr/>
    </dgm:pt>
    <dgm:pt modelId="{559AE256-56AE-4C6F-8375-88A7375B31C5}" type="pres">
      <dgm:prSet presAssocID="{F8DFC550-013A-4C10-8511-5E93466F53C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78B76-40A2-4159-B5EA-609E7DEB1633}" type="pres">
      <dgm:prSet presAssocID="{1D2B632B-387F-4ADA-86A7-D0ED270DCC87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97D3B6D-D459-4BA9-8A2B-9B96806FD339}" srcId="{A2F257BB-935B-4D83-ADB4-A9125E59C3B5}" destId="{F8DFC550-013A-4C10-8511-5E93466F53C3}" srcOrd="3" destOrd="0" parTransId="{0FD81905-56B4-44C6-B6C5-22639C8F7B4B}" sibTransId="{1D2B632B-387F-4ADA-86A7-D0ED270DCC87}"/>
    <dgm:cxn modelId="{A02511E0-620B-43F8-94C1-04FAD1CF8DBA}" type="presOf" srcId="{562913D7-D049-4D96-8FBA-8A2666078E44}" destId="{36FE5790-F7CB-40E9-AFDA-3884D9CFB13F}" srcOrd="0" destOrd="0" presId="urn:microsoft.com/office/officeart/2005/8/layout/cycle1"/>
    <dgm:cxn modelId="{4CAF68D1-36DD-4705-9B7A-E770A4990F0E}" srcId="{A2F257BB-935B-4D83-ADB4-A9125E59C3B5}" destId="{E5BA350E-72F3-45BB-8641-C113618362A6}" srcOrd="1" destOrd="0" parTransId="{9454A0FA-8D52-441F-A73E-856D5BBC2A91}" sibTransId="{9D086688-55F3-404C-9BE1-A5F2BB20BE11}"/>
    <dgm:cxn modelId="{1D85C3B8-B831-4E79-8107-DA8B5BEC6791}" type="presOf" srcId="{1D2B632B-387F-4ADA-86A7-D0ED270DCC87}" destId="{E6278B76-40A2-4159-B5EA-609E7DEB1633}" srcOrd="0" destOrd="0" presId="urn:microsoft.com/office/officeart/2005/8/layout/cycle1"/>
    <dgm:cxn modelId="{40727EEB-5F2E-4C88-BA3A-1BB262D2003F}" type="presOf" srcId="{9EA18F64-D0EC-4E0A-8D0E-B77BCC977062}" destId="{9EF8B372-095D-45AF-A38D-36D08080D879}" srcOrd="0" destOrd="0" presId="urn:microsoft.com/office/officeart/2005/8/layout/cycle1"/>
    <dgm:cxn modelId="{EF713CB1-3437-41CF-9E63-2373850A68D2}" type="presOf" srcId="{E5BA350E-72F3-45BB-8641-C113618362A6}" destId="{9CAC238D-E0B2-4B4D-B583-E457D7AC07A6}" srcOrd="0" destOrd="0" presId="urn:microsoft.com/office/officeart/2005/8/layout/cycle1"/>
    <dgm:cxn modelId="{8432617A-9F24-44AA-90E0-2D4B17DC511D}" type="presOf" srcId="{A2F257BB-935B-4D83-ADB4-A9125E59C3B5}" destId="{4C743B1C-84DF-404A-BEE7-8CD3E38623F3}" srcOrd="0" destOrd="0" presId="urn:microsoft.com/office/officeart/2005/8/layout/cycle1"/>
    <dgm:cxn modelId="{26481E39-E278-4A99-8395-0C73CA2AEF9B}" type="presOf" srcId="{F8DFC550-013A-4C10-8511-5E93466F53C3}" destId="{559AE256-56AE-4C6F-8375-88A7375B31C5}" srcOrd="0" destOrd="0" presId="urn:microsoft.com/office/officeart/2005/8/layout/cycle1"/>
    <dgm:cxn modelId="{DD319960-D095-4D5F-A350-9D7B16DDDD60}" srcId="{A2F257BB-935B-4D83-ADB4-A9125E59C3B5}" destId="{4EF7BFA3-E070-46C9-83EB-91F04A726B5A}" srcOrd="0" destOrd="0" parTransId="{BF9BDCEF-2B27-4D30-9EEF-B014980EDA5A}" sibTransId="{562913D7-D049-4D96-8FBA-8A2666078E44}"/>
    <dgm:cxn modelId="{DCEB7050-821B-40B3-AA10-4B05649C9C2F}" type="presOf" srcId="{49BCDD9F-6A00-418E-8C7D-FE9B8CF2A486}" destId="{5349E3C6-3B1E-4AB6-93B9-5CA502FFB4A4}" srcOrd="0" destOrd="0" presId="urn:microsoft.com/office/officeart/2005/8/layout/cycle1"/>
    <dgm:cxn modelId="{21F06505-F6D1-440A-B712-ED9A84F85613}" srcId="{A2F257BB-935B-4D83-ADB4-A9125E59C3B5}" destId="{9EA18F64-D0EC-4E0A-8D0E-B77BCC977062}" srcOrd="2" destOrd="0" parTransId="{22E9C666-98DE-49BB-8F86-8C9149285337}" sibTransId="{49BCDD9F-6A00-418E-8C7D-FE9B8CF2A486}"/>
    <dgm:cxn modelId="{461551C0-3391-4E48-8591-891B236CBD7F}" type="presOf" srcId="{4EF7BFA3-E070-46C9-83EB-91F04A726B5A}" destId="{22829D42-329A-4494-95B8-FD582B66D05C}" srcOrd="0" destOrd="0" presId="urn:microsoft.com/office/officeart/2005/8/layout/cycle1"/>
    <dgm:cxn modelId="{E38470A3-D27A-4B04-8FFF-9C4B43E19041}" type="presOf" srcId="{9D086688-55F3-404C-9BE1-A5F2BB20BE11}" destId="{D830FBB8-C2EC-4C8C-9339-9C26CC62F90B}" srcOrd="0" destOrd="0" presId="urn:microsoft.com/office/officeart/2005/8/layout/cycle1"/>
    <dgm:cxn modelId="{F237726B-4F32-4576-88D4-4CBBD3941C94}" type="presParOf" srcId="{4C743B1C-84DF-404A-BEE7-8CD3E38623F3}" destId="{6CD6ED66-B7B4-4302-9D60-00D058AD7109}" srcOrd="0" destOrd="0" presId="urn:microsoft.com/office/officeart/2005/8/layout/cycle1"/>
    <dgm:cxn modelId="{30F9743A-B943-499D-9CEC-C1B30F8F9000}" type="presParOf" srcId="{4C743B1C-84DF-404A-BEE7-8CD3E38623F3}" destId="{22829D42-329A-4494-95B8-FD582B66D05C}" srcOrd="1" destOrd="0" presId="urn:microsoft.com/office/officeart/2005/8/layout/cycle1"/>
    <dgm:cxn modelId="{B24F3B38-65DF-4B9E-86D4-EBEE202C014A}" type="presParOf" srcId="{4C743B1C-84DF-404A-BEE7-8CD3E38623F3}" destId="{36FE5790-F7CB-40E9-AFDA-3884D9CFB13F}" srcOrd="2" destOrd="0" presId="urn:microsoft.com/office/officeart/2005/8/layout/cycle1"/>
    <dgm:cxn modelId="{8F0079D4-7576-44BD-A000-01238BCCC2BF}" type="presParOf" srcId="{4C743B1C-84DF-404A-BEE7-8CD3E38623F3}" destId="{B376C278-ECB4-4E35-98DE-C01606288C11}" srcOrd="3" destOrd="0" presId="urn:microsoft.com/office/officeart/2005/8/layout/cycle1"/>
    <dgm:cxn modelId="{E275E096-98E5-45AB-976D-C5F4D6964500}" type="presParOf" srcId="{4C743B1C-84DF-404A-BEE7-8CD3E38623F3}" destId="{9CAC238D-E0B2-4B4D-B583-E457D7AC07A6}" srcOrd="4" destOrd="0" presId="urn:microsoft.com/office/officeart/2005/8/layout/cycle1"/>
    <dgm:cxn modelId="{FABC8CC5-D1C0-4C29-9CBC-F36FC77FEE44}" type="presParOf" srcId="{4C743B1C-84DF-404A-BEE7-8CD3E38623F3}" destId="{D830FBB8-C2EC-4C8C-9339-9C26CC62F90B}" srcOrd="5" destOrd="0" presId="urn:microsoft.com/office/officeart/2005/8/layout/cycle1"/>
    <dgm:cxn modelId="{2F8C0659-3EB6-467C-95E9-167434C82161}" type="presParOf" srcId="{4C743B1C-84DF-404A-BEE7-8CD3E38623F3}" destId="{51525F77-533B-4C25-B4F0-941CDEA713B2}" srcOrd="6" destOrd="0" presId="urn:microsoft.com/office/officeart/2005/8/layout/cycle1"/>
    <dgm:cxn modelId="{FCD46B36-A8FD-4ED2-A227-45460644AE54}" type="presParOf" srcId="{4C743B1C-84DF-404A-BEE7-8CD3E38623F3}" destId="{9EF8B372-095D-45AF-A38D-36D08080D879}" srcOrd="7" destOrd="0" presId="urn:microsoft.com/office/officeart/2005/8/layout/cycle1"/>
    <dgm:cxn modelId="{6C9B2F3B-8498-470E-B426-245EC61F4675}" type="presParOf" srcId="{4C743B1C-84DF-404A-BEE7-8CD3E38623F3}" destId="{5349E3C6-3B1E-4AB6-93B9-5CA502FFB4A4}" srcOrd="8" destOrd="0" presId="urn:microsoft.com/office/officeart/2005/8/layout/cycle1"/>
    <dgm:cxn modelId="{C676F34F-79A0-416D-927E-E922257D5C79}" type="presParOf" srcId="{4C743B1C-84DF-404A-BEE7-8CD3E38623F3}" destId="{F81036F3-B3D0-44D6-9711-D428378B635B}" srcOrd="9" destOrd="0" presId="urn:microsoft.com/office/officeart/2005/8/layout/cycle1"/>
    <dgm:cxn modelId="{E4442F38-75D2-4B04-833A-CBE8B16EAD1E}" type="presParOf" srcId="{4C743B1C-84DF-404A-BEE7-8CD3E38623F3}" destId="{559AE256-56AE-4C6F-8375-88A7375B31C5}" srcOrd="10" destOrd="0" presId="urn:microsoft.com/office/officeart/2005/8/layout/cycle1"/>
    <dgm:cxn modelId="{027D7F3B-BE39-4B82-AB55-E4C8F5E0E87C}" type="presParOf" srcId="{4C743B1C-84DF-404A-BEE7-8CD3E38623F3}" destId="{E6278B76-40A2-4159-B5EA-609E7DEB163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D803A-B16C-4BA2-92B6-2BC3CCCA6FD4}" type="doc">
      <dgm:prSet loTypeId="urn:microsoft.com/office/officeart/2005/8/layout/radial6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0C68591-3862-4F2D-BADA-696DB2D5E527}">
      <dgm:prSet phldrT="[Text]" custT="1"/>
      <dgm:spPr/>
      <dgm:t>
        <a:bodyPr/>
        <a:lstStyle/>
        <a:p>
          <a:r>
            <a:rPr lang="en-US" sz="1100" b="1" dirty="0" smtClean="0"/>
            <a:t>Print/Copy</a:t>
          </a:r>
          <a:endParaRPr lang="en-US" sz="1100" b="1" dirty="0"/>
        </a:p>
      </dgm:t>
    </dgm:pt>
    <dgm:pt modelId="{EC9108AB-3C62-4EB1-8C44-35378C4C9C3E}" type="parTrans" cxnId="{4046E14E-222F-498F-9840-C9C12F229DE4}">
      <dgm:prSet/>
      <dgm:spPr/>
      <dgm:t>
        <a:bodyPr/>
        <a:lstStyle/>
        <a:p>
          <a:endParaRPr lang="en-US"/>
        </a:p>
      </dgm:t>
    </dgm:pt>
    <dgm:pt modelId="{C66BEB7B-B2A7-40CF-9330-178D30B4B27A}" type="sibTrans" cxnId="{4046E14E-222F-498F-9840-C9C12F229DE4}">
      <dgm:prSet/>
      <dgm:spPr/>
      <dgm:t>
        <a:bodyPr/>
        <a:lstStyle/>
        <a:p>
          <a:endParaRPr lang="en-US"/>
        </a:p>
      </dgm:t>
    </dgm:pt>
    <dgm:pt modelId="{337BC380-1FE7-40BE-A922-DE35C914C486}">
      <dgm:prSet phldrT="[Text]" custT="1"/>
      <dgm:spPr/>
      <dgm:t>
        <a:bodyPr/>
        <a:lstStyle/>
        <a:p>
          <a:r>
            <a:rPr lang="en-US" sz="1100" b="1" i="0" dirty="0" smtClean="0"/>
            <a:t>Vending</a:t>
          </a:r>
          <a:endParaRPr lang="en-US" sz="1100" b="1" i="0" dirty="0"/>
        </a:p>
      </dgm:t>
    </dgm:pt>
    <dgm:pt modelId="{70ED7FF0-8DF4-4760-AB12-D886FC920C19}" type="parTrans" cxnId="{CD3FB825-B7AC-4EFF-BEB7-41A650905014}">
      <dgm:prSet/>
      <dgm:spPr/>
      <dgm:t>
        <a:bodyPr/>
        <a:lstStyle/>
        <a:p>
          <a:endParaRPr lang="en-US"/>
        </a:p>
      </dgm:t>
    </dgm:pt>
    <dgm:pt modelId="{AE768065-5A17-4E9E-809A-8E3D29F757B4}" type="sibTrans" cxnId="{CD3FB825-B7AC-4EFF-BEB7-41A650905014}">
      <dgm:prSet/>
      <dgm:spPr/>
      <dgm:t>
        <a:bodyPr/>
        <a:lstStyle/>
        <a:p>
          <a:endParaRPr lang="en-US"/>
        </a:p>
      </dgm:t>
    </dgm:pt>
    <dgm:pt modelId="{EDA6EE01-A2ED-49DA-AF26-655AD912B43D}">
      <dgm:prSet phldrT="[Text]" custT="1"/>
      <dgm:spPr/>
      <dgm:t>
        <a:bodyPr/>
        <a:lstStyle/>
        <a:p>
          <a:r>
            <a:rPr lang="en-US" sz="1100" b="1" dirty="0" smtClean="0"/>
            <a:t>Library Services</a:t>
          </a:r>
          <a:endParaRPr lang="en-US" sz="1100" b="1" dirty="0"/>
        </a:p>
      </dgm:t>
    </dgm:pt>
    <dgm:pt modelId="{A1691F1D-57D6-4CA7-9C31-71C66B2985AC}" type="parTrans" cxnId="{141ADC61-A1B4-4438-8312-7FD6C2FD9FE0}">
      <dgm:prSet/>
      <dgm:spPr/>
      <dgm:t>
        <a:bodyPr/>
        <a:lstStyle/>
        <a:p>
          <a:endParaRPr lang="en-US"/>
        </a:p>
      </dgm:t>
    </dgm:pt>
    <dgm:pt modelId="{57F678B8-9E48-4882-A509-5D7783419542}" type="sibTrans" cxnId="{141ADC61-A1B4-4438-8312-7FD6C2FD9FE0}">
      <dgm:prSet/>
      <dgm:spPr/>
      <dgm:t>
        <a:bodyPr/>
        <a:lstStyle/>
        <a:p>
          <a:endParaRPr lang="en-US"/>
        </a:p>
      </dgm:t>
    </dgm:pt>
    <dgm:pt modelId="{FBF0094D-3DCC-4703-AD8B-2E910189405D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736B2927-3BED-473E-B589-04944F9B9384}" type="sibTrans" cxnId="{742C3061-35F9-4BFA-9F4A-D1549DD86D24}">
      <dgm:prSet/>
      <dgm:spPr/>
      <dgm:t>
        <a:bodyPr/>
        <a:lstStyle/>
        <a:p>
          <a:endParaRPr lang="en-US"/>
        </a:p>
      </dgm:t>
    </dgm:pt>
    <dgm:pt modelId="{24C96ADD-B042-41C3-8CEC-FA3AA2258928}" type="parTrans" cxnId="{742C3061-35F9-4BFA-9F4A-D1549DD86D24}">
      <dgm:prSet/>
      <dgm:spPr/>
      <dgm:t>
        <a:bodyPr/>
        <a:lstStyle/>
        <a:p>
          <a:endParaRPr lang="en-US"/>
        </a:p>
      </dgm:t>
    </dgm:pt>
    <dgm:pt modelId="{AFF9BAD0-8B21-47CC-B39A-55274C8E7FF5}">
      <dgm:prSet phldrT="[Text]" custT="1"/>
      <dgm:spPr/>
      <dgm:t>
        <a:bodyPr/>
        <a:lstStyle/>
        <a:p>
          <a:r>
            <a:rPr lang="en-US" sz="1100" b="1" dirty="0" smtClean="0"/>
            <a:t>Public Transport</a:t>
          </a:r>
          <a:endParaRPr lang="en-US" sz="1100" b="1" dirty="0"/>
        </a:p>
      </dgm:t>
    </dgm:pt>
    <dgm:pt modelId="{A994C7B3-791A-4B5F-8A55-28248592C6CC}" type="sibTrans" cxnId="{F8FD56DD-1B5B-48B7-8FEF-3356281C44A4}">
      <dgm:prSet/>
      <dgm:spPr/>
      <dgm:t>
        <a:bodyPr/>
        <a:lstStyle/>
        <a:p>
          <a:endParaRPr lang="en-US"/>
        </a:p>
      </dgm:t>
    </dgm:pt>
    <dgm:pt modelId="{05A54C03-6856-4FC0-A616-ED3373E6A37C}" type="parTrans" cxnId="{F8FD56DD-1B5B-48B7-8FEF-3356281C44A4}">
      <dgm:prSet/>
      <dgm:spPr/>
      <dgm:t>
        <a:bodyPr/>
        <a:lstStyle/>
        <a:p>
          <a:endParaRPr lang="en-US"/>
        </a:p>
      </dgm:t>
    </dgm:pt>
    <dgm:pt modelId="{8AFCBB30-3F00-4A20-9B09-35CBC8B7A841}">
      <dgm:prSet phldrT="[Text]" custT="1"/>
      <dgm:spPr/>
      <dgm:t>
        <a:bodyPr/>
        <a:lstStyle/>
        <a:p>
          <a:r>
            <a:rPr lang="en-US" sz="1100" b="1" dirty="0" smtClean="0"/>
            <a:t>Bookstore</a:t>
          </a:r>
          <a:endParaRPr lang="en-US" sz="1100" b="1" dirty="0"/>
        </a:p>
      </dgm:t>
    </dgm:pt>
    <dgm:pt modelId="{DDAA1084-FB11-4B3C-A216-26AC177B30DE}" type="parTrans" cxnId="{43822534-1B7D-44ED-82D9-001C5DE37E79}">
      <dgm:prSet/>
      <dgm:spPr/>
      <dgm:t>
        <a:bodyPr/>
        <a:lstStyle/>
        <a:p>
          <a:endParaRPr lang="en-US"/>
        </a:p>
      </dgm:t>
    </dgm:pt>
    <dgm:pt modelId="{AAD82D97-A513-4142-8915-71EB1C5B6694}" type="sibTrans" cxnId="{43822534-1B7D-44ED-82D9-001C5DE37E79}">
      <dgm:prSet/>
      <dgm:spPr/>
      <dgm:t>
        <a:bodyPr/>
        <a:lstStyle/>
        <a:p>
          <a:endParaRPr lang="en-US"/>
        </a:p>
      </dgm:t>
    </dgm:pt>
    <dgm:pt modelId="{3268B4F5-F3E5-4E53-BA12-EC12CD4AF12C}">
      <dgm:prSet phldrT="[Text]" custT="1"/>
      <dgm:spPr/>
      <dgm:t>
        <a:bodyPr/>
        <a:lstStyle/>
        <a:p>
          <a:r>
            <a:rPr lang="en-US" sz="1100" b="1" dirty="0" smtClean="0"/>
            <a:t>Event Tracking</a:t>
          </a:r>
          <a:endParaRPr lang="en-US" sz="1100" b="1" dirty="0"/>
        </a:p>
      </dgm:t>
    </dgm:pt>
    <dgm:pt modelId="{B96FF178-A4D3-4306-B40D-4E0B53F54344}" type="parTrans" cxnId="{D34F28DA-F5A2-47B8-9CF7-D9A393229E22}">
      <dgm:prSet/>
      <dgm:spPr/>
      <dgm:t>
        <a:bodyPr/>
        <a:lstStyle/>
        <a:p>
          <a:endParaRPr lang="en-US"/>
        </a:p>
      </dgm:t>
    </dgm:pt>
    <dgm:pt modelId="{A602758A-C49A-4421-9AFF-B7970C22B3D0}" type="sibTrans" cxnId="{D34F28DA-F5A2-47B8-9CF7-D9A393229E22}">
      <dgm:prSet/>
      <dgm:spPr/>
      <dgm:t>
        <a:bodyPr/>
        <a:lstStyle/>
        <a:p>
          <a:endParaRPr lang="en-US"/>
        </a:p>
      </dgm:t>
    </dgm:pt>
    <dgm:pt modelId="{97BF808E-B1F4-458F-8302-056B08885592}">
      <dgm:prSet phldrT="[Text]" custT="1"/>
      <dgm:spPr/>
      <dgm:t>
        <a:bodyPr/>
        <a:lstStyle/>
        <a:p>
          <a:r>
            <a:rPr lang="en-US" sz="1100" b="1" dirty="0" smtClean="0"/>
            <a:t>Cafeteria Payment</a:t>
          </a:r>
          <a:endParaRPr lang="en-US" sz="1100" b="1" dirty="0"/>
        </a:p>
      </dgm:t>
    </dgm:pt>
    <dgm:pt modelId="{A62AD4D4-4C52-4B91-B9D5-9B10572E0A37}" type="parTrans" cxnId="{6EDD398B-0D8A-4E03-AAD7-1587F78E8972}">
      <dgm:prSet/>
      <dgm:spPr/>
      <dgm:t>
        <a:bodyPr/>
        <a:lstStyle/>
        <a:p>
          <a:endParaRPr lang="en-US"/>
        </a:p>
      </dgm:t>
    </dgm:pt>
    <dgm:pt modelId="{93363C90-CE85-4A0A-BA37-4D0F4BC522C3}" type="sibTrans" cxnId="{6EDD398B-0D8A-4E03-AAD7-1587F78E8972}">
      <dgm:prSet/>
      <dgm:spPr/>
      <dgm:t>
        <a:bodyPr/>
        <a:lstStyle/>
        <a:p>
          <a:endParaRPr lang="en-US"/>
        </a:p>
      </dgm:t>
    </dgm:pt>
    <dgm:pt modelId="{38CF0538-ADF4-4590-98DD-4ACB22996393}">
      <dgm:prSet phldrT="[Text]" custT="1"/>
      <dgm:spPr/>
      <dgm:t>
        <a:bodyPr/>
        <a:lstStyle/>
        <a:p>
          <a:r>
            <a:rPr lang="en-US" sz="1100" b="1" dirty="0" smtClean="0"/>
            <a:t>CCTV &amp; Access Control</a:t>
          </a:r>
          <a:endParaRPr lang="en-US" sz="1100" b="1" dirty="0"/>
        </a:p>
      </dgm:t>
    </dgm:pt>
    <dgm:pt modelId="{42ACEFA0-F6F3-4BEC-92C6-6847FB472447}" type="parTrans" cxnId="{5BB4FA9B-957C-4660-B8E3-948A709ED081}">
      <dgm:prSet/>
      <dgm:spPr/>
      <dgm:t>
        <a:bodyPr/>
        <a:lstStyle/>
        <a:p>
          <a:endParaRPr lang="en-US"/>
        </a:p>
      </dgm:t>
    </dgm:pt>
    <dgm:pt modelId="{C961D44D-18B2-497B-8FC9-87547E9159EA}" type="sibTrans" cxnId="{5BB4FA9B-957C-4660-B8E3-948A709ED081}">
      <dgm:prSet/>
      <dgm:spPr/>
      <dgm:t>
        <a:bodyPr/>
        <a:lstStyle/>
        <a:p>
          <a:endParaRPr lang="en-US"/>
        </a:p>
      </dgm:t>
    </dgm:pt>
    <dgm:pt modelId="{18DB786C-FAF1-4C26-A328-B4AD6EFFC1EB}" type="pres">
      <dgm:prSet presAssocID="{673D803A-B16C-4BA2-92B6-2BC3CCCA6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31565-8C1E-4339-880F-7989570688A7}" type="pres">
      <dgm:prSet presAssocID="{FBF0094D-3DCC-4703-AD8B-2E910189405D}" presName="centerShape" presStyleLbl="node0" presStyleIdx="0" presStyleCnt="1" custScaleX="54451" custScaleY="54451"/>
      <dgm:spPr/>
      <dgm:t>
        <a:bodyPr/>
        <a:lstStyle/>
        <a:p>
          <a:endParaRPr lang="en-US"/>
        </a:p>
      </dgm:t>
    </dgm:pt>
    <dgm:pt modelId="{803CF333-54EC-4BB6-993D-376AFC2E1AC1}" type="pres">
      <dgm:prSet presAssocID="{AFF9BAD0-8B21-47CC-B39A-55274C8E7FF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42038-3F4A-429E-A7D5-D78413089072}" type="pres">
      <dgm:prSet presAssocID="{AFF9BAD0-8B21-47CC-B39A-55274C8E7FF5}" presName="dummy" presStyleCnt="0"/>
      <dgm:spPr/>
    </dgm:pt>
    <dgm:pt modelId="{A0FDD4C3-3097-4506-A9FC-8403CF2AB410}" type="pres">
      <dgm:prSet presAssocID="{A994C7B3-791A-4B5F-8A55-28248592C6CC}" presName="sibTrans" presStyleLbl="sibTrans2D1" presStyleIdx="0" presStyleCnt="8"/>
      <dgm:spPr/>
      <dgm:t>
        <a:bodyPr/>
        <a:lstStyle/>
        <a:p>
          <a:endParaRPr lang="en-US"/>
        </a:p>
      </dgm:t>
    </dgm:pt>
    <dgm:pt modelId="{4584FBD9-E554-49E7-8474-FDA8A1B742AC}" type="pres">
      <dgm:prSet presAssocID="{30C68591-3862-4F2D-BADA-696DB2D5E52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B4B63-B316-4564-8FE0-F62F3CF183F2}" type="pres">
      <dgm:prSet presAssocID="{30C68591-3862-4F2D-BADA-696DB2D5E527}" presName="dummy" presStyleCnt="0"/>
      <dgm:spPr/>
    </dgm:pt>
    <dgm:pt modelId="{3DC6D12E-9476-478E-A1C4-9E04A07AE71A}" type="pres">
      <dgm:prSet presAssocID="{C66BEB7B-B2A7-40CF-9330-178D30B4B27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0B5FD270-3B5A-4E1A-9ABF-CFA0837534A9}" type="pres">
      <dgm:prSet presAssocID="{337BC380-1FE7-40BE-A922-DE35C914C48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09DDB-F1F4-49FF-B6E4-D0C340B59999}" type="pres">
      <dgm:prSet presAssocID="{337BC380-1FE7-40BE-A922-DE35C914C486}" presName="dummy" presStyleCnt="0"/>
      <dgm:spPr/>
    </dgm:pt>
    <dgm:pt modelId="{62127870-47DE-4771-8375-372073EBDB32}" type="pres">
      <dgm:prSet presAssocID="{AE768065-5A17-4E9E-809A-8E3D29F757B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4D772BE2-D84F-4DC9-9AD9-C8A45D9FA4EB}" type="pres">
      <dgm:prSet presAssocID="{EDA6EE01-A2ED-49DA-AF26-655AD912B43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6406A-F9E4-454F-8EF8-CB74FA574F27}" type="pres">
      <dgm:prSet presAssocID="{EDA6EE01-A2ED-49DA-AF26-655AD912B43D}" presName="dummy" presStyleCnt="0"/>
      <dgm:spPr/>
    </dgm:pt>
    <dgm:pt modelId="{F82586D7-0109-4840-8A3C-3D5B1684E100}" type="pres">
      <dgm:prSet presAssocID="{57F678B8-9E48-4882-A509-5D778341954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8903F2CB-1FD8-4506-8DD2-B7A95CC9C11D}" type="pres">
      <dgm:prSet presAssocID="{8AFCBB30-3F00-4A20-9B09-35CBC8B7A84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CD986-6843-4F05-AE30-C9D7EFC4FB9A}" type="pres">
      <dgm:prSet presAssocID="{8AFCBB30-3F00-4A20-9B09-35CBC8B7A841}" presName="dummy" presStyleCnt="0"/>
      <dgm:spPr/>
    </dgm:pt>
    <dgm:pt modelId="{30B2C8F7-6695-481D-8443-A5699996F52D}" type="pres">
      <dgm:prSet presAssocID="{AAD82D97-A513-4142-8915-71EB1C5B669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323A816-165E-492B-90C0-82D87DF53DF9}" type="pres">
      <dgm:prSet presAssocID="{3268B4F5-F3E5-4E53-BA12-EC12CD4AF12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0FBE2-0739-4A18-BC39-CA76C1A5965A}" type="pres">
      <dgm:prSet presAssocID="{3268B4F5-F3E5-4E53-BA12-EC12CD4AF12C}" presName="dummy" presStyleCnt="0"/>
      <dgm:spPr/>
    </dgm:pt>
    <dgm:pt modelId="{6C3934BB-FBCC-4BC5-AF4B-F3560767B88A}" type="pres">
      <dgm:prSet presAssocID="{A602758A-C49A-4421-9AFF-B7970C22B3D0}" presName="sibTrans" presStyleLbl="sibTrans2D1" presStyleIdx="5" presStyleCnt="8"/>
      <dgm:spPr/>
      <dgm:t>
        <a:bodyPr/>
        <a:lstStyle/>
        <a:p>
          <a:endParaRPr lang="en-US"/>
        </a:p>
      </dgm:t>
    </dgm:pt>
    <dgm:pt modelId="{A0EA27FD-FA9B-4D92-9BBE-48C335BAC5F2}" type="pres">
      <dgm:prSet presAssocID="{97BF808E-B1F4-458F-8302-056B0888559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9DA3C-4BD5-470C-BE74-D6F45981BFC2}" type="pres">
      <dgm:prSet presAssocID="{97BF808E-B1F4-458F-8302-056B08885592}" presName="dummy" presStyleCnt="0"/>
      <dgm:spPr/>
    </dgm:pt>
    <dgm:pt modelId="{6F37FB73-3FC8-4283-AA58-35BCEF0F75C4}" type="pres">
      <dgm:prSet presAssocID="{93363C90-CE85-4A0A-BA37-4D0F4BC522C3}" presName="sibTrans" presStyleLbl="sibTrans2D1" presStyleIdx="6" presStyleCnt="8"/>
      <dgm:spPr/>
      <dgm:t>
        <a:bodyPr/>
        <a:lstStyle/>
        <a:p>
          <a:endParaRPr lang="en-US"/>
        </a:p>
      </dgm:t>
    </dgm:pt>
    <dgm:pt modelId="{41E57C91-9A71-4C15-8B0F-ACE73519590D}" type="pres">
      <dgm:prSet presAssocID="{38CF0538-ADF4-4590-98DD-4ACB2299639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C95E-2CE5-4666-A640-4738B148ACAA}" type="pres">
      <dgm:prSet presAssocID="{38CF0538-ADF4-4590-98DD-4ACB22996393}" presName="dummy" presStyleCnt="0"/>
      <dgm:spPr/>
    </dgm:pt>
    <dgm:pt modelId="{EA478452-C3EE-42DD-98BD-B03EDA1BA811}" type="pres">
      <dgm:prSet presAssocID="{C961D44D-18B2-497B-8FC9-87547E9159E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98F98B97-57D0-476D-B358-8E9AC3767E57}" type="presOf" srcId="{57F678B8-9E48-4882-A509-5D7783419542}" destId="{F82586D7-0109-4840-8A3C-3D5B1684E100}" srcOrd="0" destOrd="0" presId="urn:microsoft.com/office/officeart/2005/8/layout/radial6"/>
    <dgm:cxn modelId="{D34F28DA-F5A2-47B8-9CF7-D9A393229E22}" srcId="{FBF0094D-3DCC-4703-AD8B-2E910189405D}" destId="{3268B4F5-F3E5-4E53-BA12-EC12CD4AF12C}" srcOrd="5" destOrd="0" parTransId="{B96FF178-A4D3-4306-B40D-4E0B53F54344}" sibTransId="{A602758A-C49A-4421-9AFF-B7970C22B3D0}"/>
    <dgm:cxn modelId="{83F635FA-7659-4D92-B05A-A45D5974008E}" type="presOf" srcId="{C66BEB7B-B2A7-40CF-9330-178D30B4B27A}" destId="{3DC6D12E-9476-478E-A1C4-9E04A07AE71A}" srcOrd="0" destOrd="0" presId="urn:microsoft.com/office/officeart/2005/8/layout/radial6"/>
    <dgm:cxn modelId="{141ADC61-A1B4-4438-8312-7FD6C2FD9FE0}" srcId="{FBF0094D-3DCC-4703-AD8B-2E910189405D}" destId="{EDA6EE01-A2ED-49DA-AF26-655AD912B43D}" srcOrd="3" destOrd="0" parTransId="{A1691F1D-57D6-4CA7-9C31-71C66B2985AC}" sibTransId="{57F678B8-9E48-4882-A509-5D7783419542}"/>
    <dgm:cxn modelId="{ACFFB552-8685-41C4-9C1D-7D7EDFAAC184}" type="presOf" srcId="{8AFCBB30-3F00-4A20-9B09-35CBC8B7A841}" destId="{8903F2CB-1FD8-4506-8DD2-B7A95CC9C11D}" srcOrd="0" destOrd="0" presId="urn:microsoft.com/office/officeart/2005/8/layout/radial6"/>
    <dgm:cxn modelId="{742C3061-35F9-4BFA-9F4A-D1549DD86D24}" srcId="{673D803A-B16C-4BA2-92B6-2BC3CCCA6FD4}" destId="{FBF0094D-3DCC-4703-AD8B-2E910189405D}" srcOrd="0" destOrd="0" parTransId="{24C96ADD-B042-41C3-8CEC-FA3AA2258928}" sibTransId="{736B2927-3BED-473E-B589-04944F9B9384}"/>
    <dgm:cxn modelId="{CD3FB825-B7AC-4EFF-BEB7-41A650905014}" srcId="{FBF0094D-3DCC-4703-AD8B-2E910189405D}" destId="{337BC380-1FE7-40BE-A922-DE35C914C486}" srcOrd="2" destOrd="0" parTransId="{70ED7FF0-8DF4-4760-AB12-D886FC920C19}" sibTransId="{AE768065-5A17-4E9E-809A-8E3D29F757B4}"/>
    <dgm:cxn modelId="{84931796-0755-4C97-9C2C-FAAF21019346}" type="presOf" srcId="{3268B4F5-F3E5-4E53-BA12-EC12CD4AF12C}" destId="{5323A816-165E-492B-90C0-82D87DF53DF9}" srcOrd="0" destOrd="0" presId="urn:microsoft.com/office/officeart/2005/8/layout/radial6"/>
    <dgm:cxn modelId="{937B5BC1-FD86-4AAA-80E9-C06845ED6819}" type="presOf" srcId="{673D803A-B16C-4BA2-92B6-2BC3CCCA6FD4}" destId="{18DB786C-FAF1-4C26-A328-B4AD6EFFC1EB}" srcOrd="0" destOrd="0" presId="urn:microsoft.com/office/officeart/2005/8/layout/radial6"/>
    <dgm:cxn modelId="{93569170-A3FF-46AE-9D92-AE70DCE77200}" type="presOf" srcId="{30C68591-3862-4F2D-BADA-696DB2D5E527}" destId="{4584FBD9-E554-49E7-8474-FDA8A1B742AC}" srcOrd="0" destOrd="0" presId="urn:microsoft.com/office/officeart/2005/8/layout/radial6"/>
    <dgm:cxn modelId="{0754B55C-2317-48E1-9FB7-BE80098FCE92}" type="presOf" srcId="{97BF808E-B1F4-458F-8302-056B08885592}" destId="{A0EA27FD-FA9B-4D92-9BBE-48C335BAC5F2}" srcOrd="0" destOrd="0" presId="urn:microsoft.com/office/officeart/2005/8/layout/radial6"/>
    <dgm:cxn modelId="{3B68B3E3-57D6-43AB-AD9C-9AF0BD438E9D}" type="presOf" srcId="{FBF0094D-3DCC-4703-AD8B-2E910189405D}" destId="{FBF31565-8C1E-4339-880F-7989570688A7}" srcOrd="0" destOrd="0" presId="urn:microsoft.com/office/officeart/2005/8/layout/radial6"/>
    <dgm:cxn modelId="{EE6C0E37-E86B-4720-8D94-288A52680D3F}" type="presOf" srcId="{337BC380-1FE7-40BE-A922-DE35C914C486}" destId="{0B5FD270-3B5A-4E1A-9ABF-CFA0837534A9}" srcOrd="0" destOrd="0" presId="urn:microsoft.com/office/officeart/2005/8/layout/radial6"/>
    <dgm:cxn modelId="{43822534-1B7D-44ED-82D9-001C5DE37E79}" srcId="{FBF0094D-3DCC-4703-AD8B-2E910189405D}" destId="{8AFCBB30-3F00-4A20-9B09-35CBC8B7A841}" srcOrd="4" destOrd="0" parTransId="{DDAA1084-FB11-4B3C-A216-26AC177B30DE}" sibTransId="{AAD82D97-A513-4142-8915-71EB1C5B6694}"/>
    <dgm:cxn modelId="{9C35B73F-20E9-46AD-B35D-B929FE871AD9}" type="presOf" srcId="{C961D44D-18B2-497B-8FC9-87547E9159EA}" destId="{EA478452-C3EE-42DD-98BD-B03EDA1BA811}" srcOrd="0" destOrd="0" presId="urn:microsoft.com/office/officeart/2005/8/layout/radial6"/>
    <dgm:cxn modelId="{CD8E0B5F-5D51-43F2-B7D3-362EAA2CA6D0}" type="presOf" srcId="{AE768065-5A17-4E9E-809A-8E3D29F757B4}" destId="{62127870-47DE-4771-8375-372073EBDB32}" srcOrd="0" destOrd="0" presId="urn:microsoft.com/office/officeart/2005/8/layout/radial6"/>
    <dgm:cxn modelId="{F8FD56DD-1B5B-48B7-8FEF-3356281C44A4}" srcId="{FBF0094D-3DCC-4703-AD8B-2E910189405D}" destId="{AFF9BAD0-8B21-47CC-B39A-55274C8E7FF5}" srcOrd="0" destOrd="0" parTransId="{05A54C03-6856-4FC0-A616-ED3373E6A37C}" sibTransId="{A994C7B3-791A-4B5F-8A55-28248592C6CC}"/>
    <dgm:cxn modelId="{5BB4FA9B-957C-4660-B8E3-948A709ED081}" srcId="{FBF0094D-3DCC-4703-AD8B-2E910189405D}" destId="{38CF0538-ADF4-4590-98DD-4ACB22996393}" srcOrd="7" destOrd="0" parTransId="{42ACEFA0-F6F3-4BEC-92C6-6847FB472447}" sibTransId="{C961D44D-18B2-497B-8FC9-87547E9159EA}"/>
    <dgm:cxn modelId="{79FB1BC3-BA9C-4EA3-BB6C-BC5E5F2CD72F}" type="presOf" srcId="{EDA6EE01-A2ED-49DA-AF26-655AD912B43D}" destId="{4D772BE2-D84F-4DC9-9AD9-C8A45D9FA4EB}" srcOrd="0" destOrd="0" presId="urn:microsoft.com/office/officeart/2005/8/layout/radial6"/>
    <dgm:cxn modelId="{4CC10F11-D44E-4BF3-A62F-894553F0543C}" type="presOf" srcId="{A602758A-C49A-4421-9AFF-B7970C22B3D0}" destId="{6C3934BB-FBCC-4BC5-AF4B-F3560767B88A}" srcOrd="0" destOrd="0" presId="urn:microsoft.com/office/officeart/2005/8/layout/radial6"/>
    <dgm:cxn modelId="{F036253D-1656-4224-B94A-37BEE3C6DE12}" type="presOf" srcId="{38CF0538-ADF4-4590-98DD-4ACB22996393}" destId="{41E57C91-9A71-4C15-8B0F-ACE73519590D}" srcOrd="0" destOrd="0" presId="urn:microsoft.com/office/officeart/2005/8/layout/radial6"/>
    <dgm:cxn modelId="{4046E14E-222F-498F-9840-C9C12F229DE4}" srcId="{FBF0094D-3DCC-4703-AD8B-2E910189405D}" destId="{30C68591-3862-4F2D-BADA-696DB2D5E527}" srcOrd="1" destOrd="0" parTransId="{EC9108AB-3C62-4EB1-8C44-35378C4C9C3E}" sibTransId="{C66BEB7B-B2A7-40CF-9330-178D30B4B27A}"/>
    <dgm:cxn modelId="{6EDD398B-0D8A-4E03-AAD7-1587F78E8972}" srcId="{FBF0094D-3DCC-4703-AD8B-2E910189405D}" destId="{97BF808E-B1F4-458F-8302-056B08885592}" srcOrd="6" destOrd="0" parTransId="{A62AD4D4-4C52-4B91-B9D5-9B10572E0A37}" sibTransId="{93363C90-CE85-4A0A-BA37-4D0F4BC522C3}"/>
    <dgm:cxn modelId="{62545382-6C2B-45B3-BFB0-600B6D9A6B13}" type="presOf" srcId="{AFF9BAD0-8B21-47CC-B39A-55274C8E7FF5}" destId="{803CF333-54EC-4BB6-993D-376AFC2E1AC1}" srcOrd="0" destOrd="0" presId="urn:microsoft.com/office/officeart/2005/8/layout/radial6"/>
    <dgm:cxn modelId="{2845A6C0-71EB-4FD2-AD7E-6B19796EF604}" type="presOf" srcId="{AAD82D97-A513-4142-8915-71EB1C5B6694}" destId="{30B2C8F7-6695-481D-8443-A5699996F52D}" srcOrd="0" destOrd="0" presId="urn:microsoft.com/office/officeart/2005/8/layout/radial6"/>
    <dgm:cxn modelId="{917CBB00-4ADF-46C8-93EC-C5B60FDEE035}" type="presOf" srcId="{93363C90-CE85-4A0A-BA37-4D0F4BC522C3}" destId="{6F37FB73-3FC8-4283-AA58-35BCEF0F75C4}" srcOrd="0" destOrd="0" presId="urn:microsoft.com/office/officeart/2005/8/layout/radial6"/>
    <dgm:cxn modelId="{7D0B12F8-07DA-4C6C-BDC5-E2CA34C71DAD}" type="presOf" srcId="{A994C7B3-791A-4B5F-8A55-28248592C6CC}" destId="{A0FDD4C3-3097-4506-A9FC-8403CF2AB410}" srcOrd="0" destOrd="0" presId="urn:microsoft.com/office/officeart/2005/8/layout/radial6"/>
    <dgm:cxn modelId="{0B8CB2E8-28F7-4123-83E6-E88C7BDEA3D6}" type="presParOf" srcId="{18DB786C-FAF1-4C26-A328-B4AD6EFFC1EB}" destId="{FBF31565-8C1E-4339-880F-7989570688A7}" srcOrd="0" destOrd="0" presId="urn:microsoft.com/office/officeart/2005/8/layout/radial6"/>
    <dgm:cxn modelId="{A01C31E0-114C-44A4-A9E5-E407FF2FEA8F}" type="presParOf" srcId="{18DB786C-FAF1-4C26-A328-B4AD6EFFC1EB}" destId="{803CF333-54EC-4BB6-993D-376AFC2E1AC1}" srcOrd="1" destOrd="0" presId="urn:microsoft.com/office/officeart/2005/8/layout/radial6"/>
    <dgm:cxn modelId="{EB8DE9C0-D421-41D1-AA20-45CB3ED7A19C}" type="presParOf" srcId="{18DB786C-FAF1-4C26-A328-B4AD6EFFC1EB}" destId="{BC942038-3F4A-429E-A7D5-D78413089072}" srcOrd="2" destOrd="0" presId="urn:microsoft.com/office/officeart/2005/8/layout/radial6"/>
    <dgm:cxn modelId="{48DBB01B-86BC-4277-85E2-B9C4F006207C}" type="presParOf" srcId="{18DB786C-FAF1-4C26-A328-B4AD6EFFC1EB}" destId="{A0FDD4C3-3097-4506-A9FC-8403CF2AB410}" srcOrd="3" destOrd="0" presId="urn:microsoft.com/office/officeart/2005/8/layout/radial6"/>
    <dgm:cxn modelId="{E80C546F-ECE7-4480-9BFD-095958757250}" type="presParOf" srcId="{18DB786C-FAF1-4C26-A328-B4AD6EFFC1EB}" destId="{4584FBD9-E554-49E7-8474-FDA8A1B742AC}" srcOrd="4" destOrd="0" presId="urn:microsoft.com/office/officeart/2005/8/layout/radial6"/>
    <dgm:cxn modelId="{3CDBED4E-8E00-4673-A50D-DA3D707738D3}" type="presParOf" srcId="{18DB786C-FAF1-4C26-A328-B4AD6EFFC1EB}" destId="{407B4B63-B316-4564-8FE0-F62F3CF183F2}" srcOrd="5" destOrd="0" presId="urn:microsoft.com/office/officeart/2005/8/layout/radial6"/>
    <dgm:cxn modelId="{5C40202C-6E63-4066-93A6-36DAA45B5DE7}" type="presParOf" srcId="{18DB786C-FAF1-4C26-A328-B4AD6EFFC1EB}" destId="{3DC6D12E-9476-478E-A1C4-9E04A07AE71A}" srcOrd="6" destOrd="0" presId="urn:microsoft.com/office/officeart/2005/8/layout/radial6"/>
    <dgm:cxn modelId="{8E7AA452-117F-460E-ACFB-A40E2A20C7AE}" type="presParOf" srcId="{18DB786C-FAF1-4C26-A328-B4AD6EFFC1EB}" destId="{0B5FD270-3B5A-4E1A-9ABF-CFA0837534A9}" srcOrd="7" destOrd="0" presId="urn:microsoft.com/office/officeart/2005/8/layout/radial6"/>
    <dgm:cxn modelId="{FE399659-8220-41FA-84D5-D14A5C965FDA}" type="presParOf" srcId="{18DB786C-FAF1-4C26-A328-B4AD6EFFC1EB}" destId="{39609DDB-F1F4-49FF-B6E4-D0C340B59999}" srcOrd="8" destOrd="0" presId="urn:microsoft.com/office/officeart/2005/8/layout/radial6"/>
    <dgm:cxn modelId="{E6A43F81-3BF9-461B-BDAC-AF65132C1816}" type="presParOf" srcId="{18DB786C-FAF1-4C26-A328-B4AD6EFFC1EB}" destId="{62127870-47DE-4771-8375-372073EBDB32}" srcOrd="9" destOrd="0" presId="urn:microsoft.com/office/officeart/2005/8/layout/radial6"/>
    <dgm:cxn modelId="{F6CCC1B5-16DC-49C2-9E24-8296896872EF}" type="presParOf" srcId="{18DB786C-FAF1-4C26-A328-B4AD6EFFC1EB}" destId="{4D772BE2-D84F-4DC9-9AD9-C8A45D9FA4EB}" srcOrd="10" destOrd="0" presId="urn:microsoft.com/office/officeart/2005/8/layout/radial6"/>
    <dgm:cxn modelId="{266004A3-2715-4700-A41F-4D3444F70239}" type="presParOf" srcId="{18DB786C-FAF1-4C26-A328-B4AD6EFFC1EB}" destId="{D976406A-F9E4-454F-8EF8-CB74FA574F27}" srcOrd="11" destOrd="0" presId="urn:microsoft.com/office/officeart/2005/8/layout/radial6"/>
    <dgm:cxn modelId="{1735F4CE-4E67-486F-ABC5-68241F4DFCF5}" type="presParOf" srcId="{18DB786C-FAF1-4C26-A328-B4AD6EFFC1EB}" destId="{F82586D7-0109-4840-8A3C-3D5B1684E100}" srcOrd="12" destOrd="0" presId="urn:microsoft.com/office/officeart/2005/8/layout/radial6"/>
    <dgm:cxn modelId="{8A943758-3F94-482A-A486-3C85EDE9B343}" type="presParOf" srcId="{18DB786C-FAF1-4C26-A328-B4AD6EFFC1EB}" destId="{8903F2CB-1FD8-4506-8DD2-B7A95CC9C11D}" srcOrd="13" destOrd="0" presId="urn:microsoft.com/office/officeart/2005/8/layout/radial6"/>
    <dgm:cxn modelId="{688C9087-0D36-4B45-8A58-C7AEDCEED22F}" type="presParOf" srcId="{18DB786C-FAF1-4C26-A328-B4AD6EFFC1EB}" destId="{BFFCD986-6843-4F05-AE30-C9D7EFC4FB9A}" srcOrd="14" destOrd="0" presId="urn:microsoft.com/office/officeart/2005/8/layout/radial6"/>
    <dgm:cxn modelId="{028E8073-20B9-485D-BD94-497A60626048}" type="presParOf" srcId="{18DB786C-FAF1-4C26-A328-B4AD6EFFC1EB}" destId="{30B2C8F7-6695-481D-8443-A5699996F52D}" srcOrd="15" destOrd="0" presId="urn:microsoft.com/office/officeart/2005/8/layout/radial6"/>
    <dgm:cxn modelId="{A6FC9295-27E7-418F-A062-3AD060B23EC0}" type="presParOf" srcId="{18DB786C-FAF1-4C26-A328-B4AD6EFFC1EB}" destId="{5323A816-165E-492B-90C0-82D87DF53DF9}" srcOrd="16" destOrd="0" presId="urn:microsoft.com/office/officeart/2005/8/layout/radial6"/>
    <dgm:cxn modelId="{D58F4344-2EA1-4F87-899C-0B10A4B10898}" type="presParOf" srcId="{18DB786C-FAF1-4C26-A328-B4AD6EFFC1EB}" destId="{6200FBE2-0739-4A18-BC39-CA76C1A5965A}" srcOrd="17" destOrd="0" presId="urn:microsoft.com/office/officeart/2005/8/layout/radial6"/>
    <dgm:cxn modelId="{1D49FE17-2765-4DE8-88D5-DA88FF60BFD1}" type="presParOf" srcId="{18DB786C-FAF1-4C26-A328-B4AD6EFFC1EB}" destId="{6C3934BB-FBCC-4BC5-AF4B-F3560767B88A}" srcOrd="18" destOrd="0" presId="urn:microsoft.com/office/officeart/2005/8/layout/radial6"/>
    <dgm:cxn modelId="{9D522026-57CC-46CA-83FD-3B489E04F76A}" type="presParOf" srcId="{18DB786C-FAF1-4C26-A328-B4AD6EFFC1EB}" destId="{A0EA27FD-FA9B-4D92-9BBE-48C335BAC5F2}" srcOrd="19" destOrd="0" presId="urn:microsoft.com/office/officeart/2005/8/layout/radial6"/>
    <dgm:cxn modelId="{3E6B5EFF-0854-45F4-B8F5-A39A71DB950A}" type="presParOf" srcId="{18DB786C-FAF1-4C26-A328-B4AD6EFFC1EB}" destId="{92B9DA3C-4BD5-470C-BE74-D6F45981BFC2}" srcOrd="20" destOrd="0" presId="urn:microsoft.com/office/officeart/2005/8/layout/radial6"/>
    <dgm:cxn modelId="{15D51C06-1A7B-47AB-B4EB-B0D43B560901}" type="presParOf" srcId="{18DB786C-FAF1-4C26-A328-B4AD6EFFC1EB}" destId="{6F37FB73-3FC8-4283-AA58-35BCEF0F75C4}" srcOrd="21" destOrd="0" presId="urn:microsoft.com/office/officeart/2005/8/layout/radial6"/>
    <dgm:cxn modelId="{BCAA3DB0-C4E8-471A-94AA-DBBBDC07E238}" type="presParOf" srcId="{18DB786C-FAF1-4C26-A328-B4AD6EFFC1EB}" destId="{41E57C91-9A71-4C15-8B0F-ACE73519590D}" srcOrd="22" destOrd="0" presId="urn:microsoft.com/office/officeart/2005/8/layout/radial6"/>
    <dgm:cxn modelId="{941580CE-EA69-49B9-9323-26BC3021B38D}" type="presParOf" srcId="{18DB786C-FAF1-4C26-A328-B4AD6EFFC1EB}" destId="{1E8DC95E-2CE5-4666-A640-4738B148ACAA}" srcOrd="23" destOrd="0" presId="urn:microsoft.com/office/officeart/2005/8/layout/radial6"/>
    <dgm:cxn modelId="{277202E9-CAA0-4BCB-A9F4-A9638E7C1B52}" type="presParOf" srcId="{18DB786C-FAF1-4C26-A328-B4AD6EFFC1EB}" destId="{EA478452-C3EE-42DD-98BD-B03EDA1BA811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29D42-329A-4494-95B8-FD582B66D05C}">
      <dsp:nvSpPr>
        <dsp:cNvPr id="0" name=""/>
        <dsp:cNvSpPr/>
      </dsp:nvSpPr>
      <dsp:spPr>
        <a:xfrm>
          <a:off x="2441558" y="62536"/>
          <a:ext cx="988404" cy="9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Identification Data</a:t>
          </a:r>
          <a:endParaRPr lang="en-US" sz="1300" b="1" kern="1200" dirty="0"/>
        </a:p>
      </dsp:txBody>
      <dsp:txXfrm>
        <a:off x="2441558" y="62536"/>
        <a:ext cx="988404" cy="988404"/>
      </dsp:txXfrm>
    </dsp:sp>
    <dsp:sp modelId="{36FE5790-F7CB-40E9-AFDA-3884D9CFB13F}">
      <dsp:nvSpPr>
        <dsp:cNvPr id="0" name=""/>
        <dsp:cNvSpPr/>
      </dsp:nvSpPr>
      <dsp:spPr>
        <a:xfrm>
          <a:off x="698390" y="-109"/>
          <a:ext cx="2794218" cy="2794218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AC238D-E0B2-4B4D-B583-E457D7AC07A6}">
      <dsp:nvSpPr>
        <dsp:cNvPr id="0" name=""/>
        <dsp:cNvSpPr/>
      </dsp:nvSpPr>
      <dsp:spPr>
        <a:xfrm>
          <a:off x="2441558" y="1743058"/>
          <a:ext cx="988404" cy="9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Card Issuance</a:t>
          </a:r>
          <a:endParaRPr lang="en-US" sz="1300" b="1" kern="1200" dirty="0"/>
        </a:p>
      </dsp:txBody>
      <dsp:txXfrm>
        <a:off x="2441558" y="1743058"/>
        <a:ext cx="988404" cy="988404"/>
      </dsp:txXfrm>
    </dsp:sp>
    <dsp:sp modelId="{D830FBB8-C2EC-4C8C-9339-9C26CC62F90B}">
      <dsp:nvSpPr>
        <dsp:cNvPr id="0" name=""/>
        <dsp:cNvSpPr/>
      </dsp:nvSpPr>
      <dsp:spPr>
        <a:xfrm>
          <a:off x="698390" y="-109"/>
          <a:ext cx="2794218" cy="2794218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F8B372-095D-45AF-A38D-36D08080D879}">
      <dsp:nvSpPr>
        <dsp:cNvPr id="0" name=""/>
        <dsp:cNvSpPr/>
      </dsp:nvSpPr>
      <dsp:spPr>
        <a:xfrm>
          <a:off x="761036" y="1743058"/>
          <a:ext cx="988404" cy="9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Enrollment</a:t>
          </a:r>
          <a:endParaRPr lang="en-US" sz="1300" b="1" kern="1200" dirty="0"/>
        </a:p>
      </dsp:txBody>
      <dsp:txXfrm>
        <a:off x="761036" y="1743058"/>
        <a:ext cx="988404" cy="988404"/>
      </dsp:txXfrm>
    </dsp:sp>
    <dsp:sp modelId="{5349E3C6-3B1E-4AB6-93B9-5CA502FFB4A4}">
      <dsp:nvSpPr>
        <dsp:cNvPr id="0" name=""/>
        <dsp:cNvSpPr/>
      </dsp:nvSpPr>
      <dsp:spPr>
        <a:xfrm>
          <a:off x="698390" y="-109"/>
          <a:ext cx="2794218" cy="2794218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9AE256-56AE-4C6F-8375-88A7375B31C5}">
      <dsp:nvSpPr>
        <dsp:cNvPr id="0" name=""/>
        <dsp:cNvSpPr/>
      </dsp:nvSpPr>
      <dsp:spPr>
        <a:xfrm>
          <a:off x="761036" y="62536"/>
          <a:ext cx="988404" cy="9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Data Integration</a:t>
          </a:r>
          <a:endParaRPr lang="en-US" sz="1300" b="1" kern="1200" dirty="0"/>
        </a:p>
      </dsp:txBody>
      <dsp:txXfrm>
        <a:off x="761036" y="62536"/>
        <a:ext cx="988404" cy="988404"/>
      </dsp:txXfrm>
    </dsp:sp>
    <dsp:sp modelId="{E6278B76-40A2-4159-B5EA-609E7DEB1633}">
      <dsp:nvSpPr>
        <dsp:cNvPr id="0" name=""/>
        <dsp:cNvSpPr/>
      </dsp:nvSpPr>
      <dsp:spPr>
        <a:xfrm>
          <a:off x="698390" y="-109"/>
          <a:ext cx="2794218" cy="2794218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8452-C3EE-42DD-98BD-B03EDA1BA811}">
      <dsp:nvSpPr>
        <dsp:cNvPr id="0" name=""/>
        <dsp:cNvSpPr/>
      </dsp:nvSpPr>
      <dsp:spPr>
        <a:xfrm>
          <a:off x="1914926" y="511576"/>
          <a:ext cx="4590246" cy="4590246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37FB73-3FC8-4283-AA58-35BCEF0F75C4}">
      <dsp:nvSpPr>
        <dsp:cNvPr id="0" name=""/>
        <dsp:cNvSpPr/>
      </dsp:nvSpPr>
      <dsp:spPr>
        <a:xfrm>
          <a:off x="1914926" y="511576"/>
          <a:ext cx="4590246" cy="4590246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3934BB-FBCC-4BC5-AF4B-F3560767B88A}">
      <dsp:nvSpPr>
        <dsp:cNvPr id="0" name=""/>
        <dsp:cNvSpPr/>
      </dsp:nvSpPr>
      <dsp:spPr>
        <a:xfrm>
          <a:off x="1914926" y="511576"/>
          <a:ext cx="4590246" cy="4590246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B2C8F7-6695-481D-8443-A5699996F52D}">
      <dsp:nvSpPr>
        <dsp:cNvPr id="0" name=""/>
        <dsp:cNvSpPr/>
      </dsp:nvSpPr>
      <dsp:spPr>
        <a:xfrm>
          <a:off x="1914926" y="511576"/>
          <a:ext cx="4590246" cy="4590246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2586D7-0109-4840-8A3C-3D5B1684E100}">
      <dsp:nvSpPr>
        <dsp:cNvPr id="0" name=""/>
        <dsp:cNvSpPr/>
      </dsp:nvSpPr>
      <dsp:spPr>
        <a:xfrm>
          <a:off x="1914926" y="511576"/>
          <a:ext cx="4590246" cy="4590246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127870-47DE-4771-8375-372073EBDB32}">
      <dsp:nvSpPr>
        <dsp:cNvPr id="0" name=""/>
        <dsp:cNvSpPr/>
      </dsp:nvSpPr>
      <dsp:spPr>
        <a:xfrm>
          <a:off x="1914926" y="511576"/>
          <a:ext cx="4590246" cy="4590246"/>
        </a:xfrm>
        <a:prstGeom prst="blockArc">
          <a:avLst>
            <a:gd name="adj1" fmla="val 0"/>
            <a:gd name="adj2" fmla="val 2700000"/>
            <a:gd name="adj3" fmla="val 3435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C6D12E-9476-478E-A1C4-9E04A07AE71A}">
      <dsp:nvSpPr>
        <dsp:cNvPr id="0" name=""/>
        <dsp:cNvSpPr/>
      </dsp:nvSpPr>
      <dsp:spPr>
        <a:xfrm>
          <a:off x="1914926" y="511576"/>
          <a:ext cx="4590246" cy="4590246"/>
        </a:xfrm>
        <a:prstGeom prst="blockArc">
          <a:avLst>
            <a:gd name="adj1" fmla="val 18900000"/>
            <a:gd name="adj2" fmla="val 0"/>
            <a:gd name="adj3" fmla="val 3435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FDD4C3-3097-4506-A9FC-8403CF2AB410}">
      <dsp:nvSpPr>
        <dsp:cNvPr id="0" name=""/>
        <dsp:cNvSpPr/>
      </dsp:nvSpPr>
      <dsp:spPr>
        <a:xfrm>
          <a:off x="1914926" y="511576"/>
          <a:ext cx="4590246" cy="4590246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F31565-8C1E-4339-880F-7989570688A7}">
      <dsp:nvSpPr>
        <dsp:cNvPr id="0" name=""/>
        <dsp:cNvSpPr/>
      </dsp:nvSpPr>
      <dsp:spPr>
        <a:xfrm>
          <a:off x="3784140" y="2380790"/>
          <a:ext cx="851819" cy="851819"/>
        </a:xfrm>
        <a:prstGeom prst="ellipse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908886" y="2505536"/>
        <a:ext cx="602327" cy="602327"/>
      </dsp:txXfrm>
    </dsp:sp>
    <dsp:sp modelId="{803CF333-54EC-4BB6-993D-376AFC2E1AC1}">
      <dsp:nvSpPr>
        <dsp:cNvPr id="0" name=""/>
        <dsp:cNvSpPr/>
      </dsp:nvSpPr>
      <dsp:spPr>
        <a:xfrm>
          <a:off x="3662517" y="3466"/>
          <a:ext cx="1095065" cy="10950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Public Transport</a:t>
          </a:r>
          <a:endParaRPr lang="en-US" sz="1100" b="1" kern="1200" dirty="0"/>
        </a:p>
      </dsp:txBody>
      <dsp:txXfrm>
        <a:off x="3822886" y="163835"/>
        <a:ext cx="774327" cy="774327"/>
      </dsp:txXfrm>
    </dsp:sp>
    <dsp:sp modelId="{4584FBD9-E554-49E7-8474-FDA8A1B742AC}">
      <dsp:nvSpPr>
        <dsp:cNvPr id="0" name=""/>
        <dsp:cNvSpPr/>
      </dsp:nvSpPr>
      <dsp:spPr>
        <a:xfrm>
          <a:off x="5257538" y="664145"/>
          <a:ext cx="1095065" cy="10950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Print/Copy</a:t>
          </a:r>
          <a:endParaRPr lang="en-US" sz="1100" b="1" kern="1200" dirty="0"/>
        </a:p>
      </dsp:txBody>
      <dsp:txXfrm>
        <a:off x="5417907" y="824514"/>
        <a:ext cx="774327" cy="774327"/>
      </dsp:txXfrm>
    </dsp:sp>
    <dsp:sp modelId="{0B5FD270-3B5A-4E1A-9ABF-CFA0837534A9}">
      <dsp:nvSpPr>
        <dsp:cNvPr id="0" name=""/>
        <dsp:cNvSpPr/>
      </dsp:nvSpPr>
      <dsp:spPr>
        <a:xfrm>
          <a:off x="5918218" y="2259167"/>
          <a:ext cx="1095065" cy="10950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/>
            <a:t>Vending</a:t>
          </a:r>
          <a:endParaRPr lang="en-US" sz="1100" b="1" i="0" kern="1200" dirty="0"/>
        </a:p>
      </dsp:txBody>
      <dsp:txXfrm>
        <a:off x="6078587" y="2419536"/>
        <a:ext cx="774327" cy="774327"/>
      </dsp:txXfrm>
    </dsp:sp>
    <dsp:sp modelId="{4D772BE2-D84F-4DC9-9AD9-C8A45D9FA4EB}">
      <dsp:nvSpPr>
        <dsp:cNvPr id="0" name=""/>
        <dsp:cNvSpPr/>
      </dsp:nvSpPr>
      <dsp:spPr>
        <a:xfrm>
          <a:off x="5257538" y="3854188"/>
          <a:ext cx="1095065" cy="10950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Library Services</a:t>
          </a:r>
          <a:endParaRPr lang="en-US" sz="1100" b="1" kern="1200" dirty="0"/>
        </a:p>
      </dsp:txBody>
      <dsp:txXfrm>
        <a:off x="5417907" y="4014557"/>
        <a:ext cx="774327" cy="774327"/>
      </dsp:txXfrm>
    </dsp:sp>
    <dsp:sp modelId="{8903F2CB-1FD8-4506-8DD2-B7A95CC9C11D}">
      <dsp:nvSpPr>
        <dsp:cNvPr id="0" name=""/>
        <dsp:cNvSpPr/>
      </dsp:nvSpPr>
      <dsp:spPr>
        <a:xfrm>
          <a:off x="3662517" y="4514868"/>
          <a:ext cx="1095065" cy="10950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Bookstore</a:t>
          </a:r>
          <a:endParaRPr lang="en-US" sz="1100" b="1" kern="1200" dirty="0"/>
        </a:p>
      </dsp:txBody>
      <dsp:txXfrm>
        <a:off x="3822886" y="4675237"/>
        <a:ext cx="774327" cy="774327"/>
      </dsp:txXfrm>
    </dsp:sp>
    <dsp:sp modelId="{5323A816-165E-492B-90C0-82D87DF53DF9}">
      <dsp:nvSpPr>
        <dsp:cNvPr id="0" name=""/>
        <dsp:cNvSpPr/>
      </dsp:nvSpPr>
      <dsp:spPr>
        <a:xfrm>
          <a:off x="2067495" y="3854188"/>
          <a:ext cx="1095065" cy="10950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Event Tracking</a:t>
          </a:r>
          <a:endParaRPr lang="en-US" sz="1100" b="1" kern="1200" dirty="0"/>
        </a:p>
      </dsp:txBody>
      <dsp:txXfrm>
        <a:off x="2227864" y="4014557"/>
        <a:ext cx="774327" cy="774327"/>
      </dsp:txXfrm>
    </dsp:sp>
    <dsp:sp modelId="{A0EA27FD-FA9B-4D92-9BBE-48C335BAC5F2}">
      <dsp:nvSpPr>
        <dsp:cNvPr id="0" name=""/>
        <dsp:cNvSpPr/>
      </dsp:nvSpPr>
      <dsp:spPr>
        <a:xfrm>
          <a:off x="1406816" y="2259167"/>
          <a:ext cx="1095065" cy="10950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Cafeteria Payment</a:t>
          </a:r>
          <a:endParaRPr lang="en-US" sz="1100" b="1" kern="1200" dirty="0"/>
        </a:p>
      </dsp:txBody>
      <dsp:txXfrm>
        <a:off x="1567185" y="2419536"/>
        <a:ext cx="774327" cy="774327"/>
      </dsp:txXfrm>
    </dsp:sp>
    <dsp:sp modelId="{41E57C91-9A71-4C15-8B0F-ACE73519590D}">
      <dsp:nvSpPr>
        <dsp:cNvPr id="0" name=""/>
        <dsp:cNvSpPr/>
      </dsp:nvSpPr>
      <dsp:spPr>
        <a:xfrm>
          <a:off x="2067495" y="664145"/>
          <a:ext cx="1095065" cy="10950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CCTV &amp; Access Control</a:t>
          </a:r>
          <a:endParaRPr lang="en-US" sz="1100" b="1" kern="1200" dirty="0"/>
        </a:p>
      </dsp:txBody>
      <dsp:txXfrm>
        <a:off x="2227864" y="824514"/>
        <a:ext cx="774327" cy="774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/>
            </a:lvl1pPr>
          </a:lstStyle>
          <a:p>
            <a:fld id="{BBC893DD-D255-4A50-B838-637D777075AE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4" tIns="46927" rIns="93854" bIns="469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51985"/>
            <a:ext cx="5642610" cy="4217670"/>
          </a:xfrm>
          <a:prstGeom prst="rect">
            <a:avLst/>
          </a:prstGeom>
        </p:spPr>
        <p:txBody>
          <a:bodyPr vert="horz" lIns="93854" tIns="46927" rIns="93854" bIns="469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>
              <a:defRPr sz="1200"/>
            </a:lvl1pPr>
          </a:lstStyle>
          <a:p>
            <a:fld id="{9F9D53C6-7890-4F5B-92F7-B386E5C5D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D53C6-7890-4F5B-92F7-B386E5C5D6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Identive Group member SCM is a large supplier into</a:t>
            </a:r>
            <a:r>
              <a:rPr lang="en-AU" baseline="0" dirty="0" smtClean="0"/>
              <a:t> the global payment application market via it’s readers, terminals and </a:t>
            </a:r>
            <a:r>
              <a:rPr lang="en-AU" baseline="0" dirty="0" err="1" smtClean="0"/>
              <a:t>oem</a:t>
            </a:r>
            <a:r>
              <a:rPr lang="en-AU" baseline="0" dirty="0" smtClean="0"/>
              <a:t> components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7A51-399B-423C-AD41-5EA690BE8C5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1A7345-6E9E-4627-9583-54B82F9264B1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2F03A7-16F5-4822-AAF0-3EB6BA23C4C1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7BA32-590F-49F2-9E8C-41410C2FDECC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8DA28-4848-43BE-A55D-7E9DCC570469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98991C-6914-41E1-BB29-D5D62F5489BA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7121743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00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7121743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28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7121743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5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7121743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28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FDB65-B6C7-4C5E-86FC-1A69BF9B4665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6BD3B8-8C38-488C-92BA-95C15CAAEEB5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DD81B-8C06-4035-9B69-621A440E664F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1CA5C6-081C-4463-BD14-E5787DE50E72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05F35-738B-43B7-82EC-9679A59D32AB}" type="datetime1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D599C-109F-472F-AB87-0B467619E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6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hyperlink" Target="http://www.google.com/aclk?sa=l&amp;ai=C46Dae4hvTszuEMa8sQKhypjhCPv58oQCu9PvrhyO65OQLAgAEAIgk6z7BSgCUOXu5874_____wFgyfa-jfSk1BmgAbGGgv0DyAEBqgQWT9BPkRY4nj9ZfHM9itYiAI9LHlk37Q&amp;sig=AOD64_0dhK1wAjq_Wxz3zsI_8b3cuG--jQ&amp;ved=0CAcQ1xI&amp;adurl=http://www.popularelect.com/BlackBerry-Bold-Touch-9900-Unlocked-Quad-Band-GSM-p/boldtouch9900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/aclk?sa=L&amp;ai=CSAep0ohvTpCGK4S7sQK0y6iuCKL_m5QDgszm1za_v_7XQggAEAIgk6z7BSgCUMyGrq0DYMn2vo30pNQZyAEBqgQTT9CWIXAV2xl5A6VvUWaLPYveRQ&amp;sig=AOD64_39DuS20djoXULlvruUPBXWdwKboQ&amp;ved=0CAcQ1xI&amp;adurl=http://electroprise.com/nokia-c7-quadband-3g-hsdpa-gps-unlocked-p-2499.html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Social Mobility Technologies for Smart Campuses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PACWest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Presentation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16</a:t>
            </a:r>
            <a:r>
              <a:rPr lang="en-US" sz="2400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May 2012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49" y="2133600"/>
            <a:ext cx="2282052" cy="28958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43000" y="1905000"/>
            <a:ext cx="4572000" cy="3415808"/>
          </a:xfrm>
          <a:prstGeom prst="roundRect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The newest reader technology allows proximity cards and secure smart cards (EV1,PIV, FIPS 201) to be read on the same reader, and even biometrics!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Multi-tech Card Readers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 descr="Wireless-Card-Exploded---for-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3614" y="4275710"/>
            <a:ext cx="1843186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5257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New technologies, such as mobile phones, are being used for more everyday! They communicate to readers by RFID technology.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Phones for ID!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" b="89918" l="9091" r="90000">
                        <a14:backgroundMark x1="13182" y1="6812" x2="13182" y2="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4138" r="11363" b="11504"/>
          <a:stretch/>
        </p:blipFill>
        <p:spPr>
          <a:xfrm>
            <a:off x="631934" y="1030948"/>
            <a:ext cx="2889979" cy="5420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9" t="24169" r="30862" b="24712"/>
          <a:stretch/>
        </p:blipFill>
        <p:spPr>
          <a:xfrm>
            <a:off x="884623" y="2280745"/>
            <a:ext cx="1143000" cy="1133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t="24943" r="31121" b="24521"/>
          <a:stretch/>
        </p:blipFill>
        <p:spPr>
          <a:xfrm>
            <a:off x="2057400" y="2306641"/>
            <a:ext cx="1143000" cy="1136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0" t="24368" r="30661" b="25517"/>
          <a:stretch/>
        </p:blipFill>
        <p:spPr>
          <a:xfrm>
            <a:off x="861553" y="3539360"/>
            <a:ext cx="1143000" cy="1111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t="22069" r="31035" b="25748"/>
          <a:stretch/>
        </p:blipFill>
        <p:spPr>
          <a:xfrm>
            <a:off x="2057400" y="3460729"/>
            <a:ext cx="1143000" cy="119018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605048" y="3124200"/>
            <a:ext cx="5310352" cy="2895600"/>
          </a:xfrm>
          <a:prstGeom prst="roundRect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Smart mobile phones can be used for: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Unique Identification</a:t>
            </a:r>
            <a:endParaRPr lang="en-US" sz="2400" dirty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Access Control;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Purchasing goods or services;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Receiving information;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And more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…</a:t>
            </a: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1" b="89918" l="9091" r="90000">
                        <a14:backgroundMark x1="13182" y1="6812" x2="13182" y2="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4138" r="11363" b="11504"/>
          <a:stretch/>
        </p:blipFill>
        <p:spPr>
          <a:xfrm>
            <a:off x="6172179" y="1447799"/>
            <a:ext cx="2317532" cy="4346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4194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</a:t>
            </a:r>
            <a:r>
              <a:rPr lang="en-US" dirty="0" smtClean="0"/>
              <a:t>ear-</a:t>
            </a:r>
            <a:r>
              <a:rPr lang="en-US" b="1" dirty="0" smtClean="0"/>
              <a:t>F</a:t>
            </a:r>
            <a:r>
              <a:rPr lang="en-US" dirty="0" smtClean="0"/>
              <a:t>ield </a:t>
            </a:r>
            <a:r>
              <a:rPr lang="en-US" b="1" dirty="0"/>
              <a:t>C</a:t>
            </a:r>
            <a:r>
              <a:rPr lang="en-US" dirty="0" smtClean="0"/>
              <a:t>ommunications</a:t>
            </a:r>
          </a:p>
          <a:p>
            <a:pPr marL="0" indent="0">
              <a:buNone/>
            </a:pPr>
            <a:r>
              <a:rPr lang="en-US" sz="2400" i="1" dirty="0" smtClean="0"/>
              <a:t>-Short-range wireless RFID technology which uses low speed signals to allow two devices to automatically start communicating when they are close to one another.</a:t>
            </a:r>
            <a:endParaRPr lang="en-US" sz="24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NFC Technology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54598" r="69454" b="27931"/>
          <a:stretch/>
        </p:blipFill>
        <p:spPr>
          <a:xfrm>
            <a:off x="6172179" y="3108619"/>
            <a:ext cx="2088911" cy="10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4"/>
          <p:cNvSpPr txBox="1"/>
          <p:nvPr/>
        </p:nvSpPr>
        <p:spPr>
          <a:xfrm>
            <a:off x="142844" y="1832822"/>
            <a:ext cx="4931432" cy="44263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368988"/>
            <a:ext cx="4063718" cy="510801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THE TECHNOLOGY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NFC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is “Near Field Communication”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Close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proximity wireless technology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Fully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standardized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Compatible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with existing smart card infrastructure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Expected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2012 phone penetration 150M+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Intuitive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, super easy to use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What is NFC?</a:t>
            </a:r>
            <a:endParaRPr lang="en-US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58121" y="1375180"/>
            <a:ext cx="2871479" cy="4850067"/>
            <a:chOff x="5358121" y="1237274"/>
            <a:chExt cx="2871479" cy="48500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61" b="89918" l="9091" r="90000">
                          <a14:backgroundMark x1="13182" y1="6812" x2="13182" y2="68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9" t="4138" r="11363" b="11504"/>
            <a:stretch/>
          </p:blipFill>
          <p:spPr>
            <a:xfrm>
              <a:off x="5386686" y="1237274"/>
              <a:ext cx="2814349" cy="4850067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5358121" y="1245113"/>
              <a:ext cx="2871479" cy="4834389"/>
            </a:xfrm>
            <a:prstGeom prst="roundRect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610401" y="2445603"/>
              <a:ext cx="2366918" cy="2888397"/>
              <a:chOff x="5610401" y="2445603"/>
              <a:chExt cx="2366918" cy="288839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712812" y="2445603"/>
                <a:ext cx="21620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ENABLES </a:t>
                </a:r>
              </a:p>
              <a:p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3 USE CASES: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3" name="TextBox 34"/>
              <p:cNvSpPr txBox="1"/>
              <p:nvPr/>
            </p:nvSpPr>
            <p:spPr>
              <a:xfrm>
                <a:off x="5610401" y="3320492"/>
                <a:ext cx="2366918" cy="20135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534988" indent="-534988">
                  <a:spcBef>
                    <a:spcPts val="1800"/>
                  </a:spcBef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Discovery</a:t>
                </a:r>
              </a:p>
              <a:p>
                <a:pPr marL="534988" indent="-534988">
                  <a:spcBef>
                    <a:spcPts val="1800"/>
                  </a:spcBef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Transactions</a:t>
                </a:r>
              </a:p>
              <a:p>
                <a:pPr marL="534988" indent="-534988">
                  <a:spcBef>
                    <a:spcPts val="1800"/>
                  </a:spcBef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Exchange</a:t>
                </a:r>
              </a:p>
              <a:p>
                <a:pPr marL="534988" indent="-534988" algn="l">
                  <a:spcBef>
                    <a:spcPts val="1800"/>
                  </a:spcBef>
                  <a:buFont typeface="Wingdings" pitchFamily="2" charset="2"/>
                  <a:buChar char="Ø"/>
                </a:pPr>
                <a:endParaRPr lang="en-US" sz="3200" dirty="0" smtClean="0">
                  <a:solidFill>
                    <a:schemeClr val="tx1"/>
                  </a:solidFill>
                  <a:latin typeface="Klavika Basic Regular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73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496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0825" y="4155770"/>
            <a:ext cx="2466617" cy="17620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Offers / coupons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Directions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Mass transit schedules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Reviews/recommendations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On the spot services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Movie trailers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576060" y="4155770"/>
            <a:ext cx="2317115" cy="6232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Social media 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updates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On the spot reviews </a:t>
            </a: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6576060" y="1992868"/>
            <a:ext cx="2317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 Narrow" pitchFamily="34" charset="0"/>
              </a:rPr>
              <a:t>“CHECK IN</a:t>
            </a:r>
            <a:r>
              <a:rPr lang="de-DE" dirty="0" smtClean="0">
                <a:latin typeface="Klavika Basic Regular"/>
              </a:rPr>
              <a:t>”</a:t>
            </a:r>
            <a:endParaRPr lang="de-DE" dirty="0">
              <a:latin typeface="Klavika Basic Regular"/>
            </a:endParaRPr>
          </a:p>
        </p:txBody>
      </p:sp>
      <p:pic>
        <p:nvPicPr>
          <p:cNvPr id="7" name="Picture 6" descr="smart poster - social networ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195" y="2288862"/>
            <a:ext cx="158484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250824" y="1916668"/>
            <a:ext cx="2317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 Narrow" pitchFamily="34" charset="0"/>
              </a:rPr>
              <a:t>“PICK UP”</a:t>
            </a:r>
            <a:endParaRPr lang="de-DE" b="1" dirty="0">
              <a:latin typeface="Arial Narrow" pitchFamily="34" charset="0"/>
            </a:endParaRPr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9" y="3171032"/>
            <a:ext cx="1704323" cy="3024027"/>
          </a:xfrm>
          <a:prstGeom prst="rect">
            <a:avLst/>
          </a:prstGeom>
        </p:spPr>
      </p:pic>
      <p:pic>
        <p:nvPicPr>
          <p:cNvPr id="10" name="Grafik 11" descr="Bild 1.jpg"/>
          <p:cNvPicPr>
            <a:picLocks noChangeAspect="1"/>
          </p:cNvPicPr>
          <p:nvPr/>
        </p:nvPicPr>
        <p:blipFill>
          <a:blip r:embed="rId5" cstate="print"/>
          <a:srcRect t="12210" b="26602"/>
          <a:stretch>
            <a:fillRect/>
          </a:stretch>
        </p:blipFill>
        <p:spPr>
          <a:xfrm flipH="1">
            <a:off x="327750" y="2160479"/>
            <a:ext cx="1805845" cy="165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3" descr="trans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8177" y="2698376"/>
            <a:ext cx="1397979" cy="121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45"/>
          <p:cNvSpPr txBox="1"/>
          <p:nvPr/>
        </p:nvSpPr>
        <p:spPr>
          <a:xfrm>
            <a:off x="2465070" y="1360976"/>
            <a:ext cx="4213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itchFamily="34" charset="0"/>
              </a:rPr>
              <a:t>Touch to…</a:t>
            </a:r>
          </a:p>
          <a:p>
            <a:pPr algn="ctr"/>
            <a:r>
              <a:rPr lang="de-DE" sz="2200" b="1" dirty="0" smtClean="0">
                <a:latin typeface="Arial Narrow" pitchFamily="34" charset="0"/>
              </a:rPr>
              <a:t>learn more, get deals, be social...</a:t>
            </a:r>
            <a:endParaRPr lang="de-DE" sz="2200" b="1" dirty="0">
              <a:latin typeface="Arial Narrow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Discovery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975" y="4343400"/>
            <a:ext cx="321965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Speed 		</a:t>
            </a:r>
          </a:p>
          <a:p>
            <a:pPr marL="449263" indent="-44926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Convenience</a:t>
            </a:r>
          </a:p>
          <a:p>
            <a:pPr marL="449263" indent="-44926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Ease of use</a:t>
            </a:r>
          </a:p>
          <a:p>
            <a:pPr marL="449263" indent="-449263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Existing infrastructure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4343400" y="2286558"/>
            <a:ext cx="1295400" cy="714380"/>
          </a:xfrm>
          <a:prstGeom prst="rightArrow">
            <a:avLst/>
          </a:prstGeom>
          <a:solidFill>
            <a:srgbClr val="0081C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5" name="Picture 4" descr="cards keys and wal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206" y="1357865"/>
            <a:ext cx="344319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08762" y="4343400"/>
            <a:ext cx="3484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Multitasking</a:t>
            </a:r>
          </a:p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Mobile computing power</a:t>
            </a:r>
          </a:p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Rich user interface</a:t>
            </a:r>
          </a:p>
        </p:txBody>
      </p:sp>
      <p:pic>
        <p:nvPicPr>
          <p:cNvPr id="7" name="Picture 6" descr="bild 4.jpg"/>
          <p:cNvPicPr>
            <a:picLocks noChangeAspect="1"/>
          </p:cNvPicPr>
          <p:nvPr/>
        </p:nvPicPr>
        <p:blipFill>
          <a:blip r:embed="rId3" cstate="print"/>
          <a:srcRect r="5611"/>
          <a:stretch>
            <a:fillRect/>
          </a:stretch>
        </p:blipFill>
        <p:spPr>
          <a:xfrm>
            <a:off x="5846973" y="1219200"/>
            <a:ext cx="2607990" cy="32078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4"/>
          <p:cNvSpPr txBox="1"/>
          <p:nvPr/>
        </p:nvSpPr>
        <p:spPr>
          <a:xfrm>
            <a:off x="304800" y="1821557"/>
            <a:ext cx="4893866" cy="36909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Person to Person:</a:t>
            </a:r>
          </a:p>
          <a:p>
            <a:pPr marL="742950" lvl="1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Contact info, photos, songs, playlists</a:t>
            </a:r>
          </a:p>
          <a:p>
            <a:pPr marL="742950" lvl="1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Social networking</a:t>
            </a:r>
          </a:p>
          <a:p>
            <a:pPr marL="742950" lvl="1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Gaming</a:t>
            </a:r>
          </a:p>
          <a:p>
            <a:pPr marL="285750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Machine to Machine:</a:t>
            </a:r>
          </a:p>
          <a:p>
            <a:pPr marL="742950" lvl="1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Touch setup of BT or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WiFi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for easy pairing and sharing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530" y="1659725"/>
            <a:ext cx="3576656" cy="401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SRHeDR60bu3tj0cTb9n7fFDx8CQU37skcks_yiR22GkHGyDCNv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1" y="4343400"/>
            <a:ext cx="1987095" cy="1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t3.gstatic.com/images?q=tbn:ANd9GcTbP3a8cLB25CF3vGlQsda4cBqVSvgXYX3KH2Ybkj_SHOZvAVL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02561"/>
            <a:ext cx="1562753" cy="19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lh6.googleusercontent.com/public/vGEMH11CFJmjg45fQ4S4tR1GI0eglZPdIZUTShy89-t4v3yc5josyj1ynn1cmCRb0Bq_0TpPJWUGwBq4Od5Yw-0wIbey-nJjX-8OTGN91KRoddB7qqoqUwBnLkpi7D3erWNePggggrwvmsxL6Tfitj-N2ao4fhxAwLaZuyETGed8SADk6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11" y="4371956"/>
            <a:ext cx="1913285" cy="19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lh3.googleusercontent.com/public/5ggA6h3j3iTB_Uwzz0cqD_4cxicVXSCRiiPRzNViKwmp40Kdr7DT6K8a1l_x4u8qwCjbplHUbfIh_FFOo3v8Z8hadE6wt9bN2FOBqEaLPMEx6kpVs5jCojlxq0GSdBgHAzlZ3pYkS7XGyTjyqAnt9qSrZkWT-FMbyhhkwQJ-mR07oIx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561"/>
            <a:ext cx="1885751" cy="18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2811" y="1169648"/>
            <a:ext cx="61783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2011</a:t>
            </a:r>
            <a:r>
              <a:rPr lang="en-US" sz="2800" dirty="0">
                <a:latin typeface="Arial Narrow" pitchFamily="34" charset="0"/>
              </a:rPr>
              <a:t>	</a:t>
            </a:r>
            <a:r>
              <a:rPr lang="en-US" sz="2800" dirty="0" smtClean="0">
                <a:latin typeface="Arial Narrow" pitchFamily="34" charset="0"/>
              </a:rPr>
              <a:t>35+M phones on the market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2012</a:t>
            </a:r>
            <a:r>
              <a:rPr lang="en-US" sz="2800" dirty="0">
                <a:latin typeface="Arial Narrow" pitchFamily="34" charset="0"/>
              </a:rPr>
              <a:t>	</a:t>
            </a:r>
            <a:r>
              <a:rPr lang="en-US" sz="2800" dirty="0" smtClean="0">
                <a:latin typeface="Arial Narrow" pitchFamily="34" charset="0"/>
              </a:rPr>
              <a:t>150+M phones forecasted 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100+ different models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All handset makers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2800" dirty="0" smtClean="0">
                <a:latin typeface="Arial Narrow" pitchFamily="34" charset="0"/>
              </a:rPr>
              <a:t>All regions</a:t>
            </a:r>
          </a:p>
          <a:p>
            <a:pPr marL="1828800" lvl="3" indent="-457200">
              <a:buFont typeface="Arial" pitchFamily="34" charset="0"/>
              <a:buChar char="•"/>
            </a:pPr>
            <a:endParaRPr lang="en-US" sz="2800" dirty="0">
              <a:latin typeface="Klavika Basic Regular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latin typeface="Klavika Basic Regular"/>
            </a:endParaRPr>
          </a:p>
        </p:txBody>
      </p:sp>
      <p:pic>
        <p:nvPicPr>
          <p:cNvPr id="11" name="Picture 4" descr="http://t0.gstatic.com/images?q=tbn:ANd9GcSO-59qQndzn8XoM4ruG3zaVDa-KyXJy16kq6klytqhSd5fSCTTJ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61622"/>
            <a:ext cx="2057663" cy="15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NFC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7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3193" y="1306096"/>
            <a:ext cx="4248807" cy="48006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Bringing ads &amp; info to life…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PAST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Visual experience</a:t>
            </a:r>
          </a:p>
          <a:p>
            <a:pPr algn="r"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TODAY</a:t>
            </a:r>
          </a:p>
          <a:p>
            <a:pPr marL="1200150" lvl="2" indent="-285750" algn="r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Rich, dimensional experience</a:t>
            </a:r>
          </a:p>
          <a:p>
            <a:pPr marL="1200150" lvl="2" indent="-285750" algn="r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Video</a:t>
            </a:r>
          </a:p>
          <a:p>
            <a:pPr marL="1200150" lvl="2" indent="-285750" algn="r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Sticky</a:t>
            </a:r>
          </a:p>
          <a:p>
            <a:pPr marL="1200150" lvl="2" indent="-285750" algn="r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Social</a:t>
            </a:r>
          </a:p>
        </p:txBody>
      </p:sp>
      <p:pic>
        <p:nvPicPr>
          <p:cNvPr id="14" name="Picture 17" descr="smart tag w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056998"/>
            <a:ext cx="2256113" cy="2244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2200"/>
            <a:ext cx="3996867" cy="228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Smart Posters and Objects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1442" y="1709512"/>
            <a:ext cx="32676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itchFamily="34" charset="0"/>
              </a:rPr>
              <a:t>Guide student journey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79404" y="1300526"/>
            <a:ext cx="2848519" cy="4635430"/>
            <a:chOff x="5410200" y="1300526"/>
            <a:chExt cx="2848519" cy="46354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001" y="3773510"/>
              <a:ext cx="2704916" cy="21624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300526"/>
              <a:ext cx="2848519" cy="20608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Attractive for brands &amp; merchants</a:t>
            </a:r>
            <a:endParaRPr lang="en-US" sz="4000" dirty="0"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1653815"/>
            <a:ext cx="4063718" cy="392885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Precise and trackable analytics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Are people engaging?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What is working?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Changing content</a:t>
            </a: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UCSD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Our Problem Statement</a:t>
            </a:r>
            <a:r>
              <a:rPr lang="en-US" sz="3600" dirty="0" smtClean="0"/>
              <a:t>:</a:t>
            </a:r>
          </a:p>
          <a:p>
            <a:pPr algn="ctr">
              <a:buNone/>
            </a:pPr>
            <a:endParaRPr lang="en-US" sz="3600" dirty="0" smtClean="0"/>
          </a:p>
          <a:p>
            <a:r>
              <a:rPr lang="en-US" sz="3600" dirty="0" smtClean="0"/>
              <a:t> AR that didn’t communicate</a:t>
            </a:r>
          </a:p>
          <a:p>
            <a:r>
              <a:rPr lang="en-US" sz="3600" dirty="0" smtClean="0"/>
              <a:t>I.D card with technology limitations</a:t>
            </a:r>
          </a:p>
          <a:p>
            <a:r>
              <a:rPr lang="en-US" sz="3600" dirty="0" smtClean="0"/>
              <a:t>History of decentralized developments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91200" y="1505382"/>
            <a:ext cx="2466975" cy="4285818"/>
            <a:chOff x="5791200" y="1279326"/>
            <a:chExt cx="2466975" cy="42858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762" y="3446369"/>
              <a:ext cx="1847850" cy="21187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279326"/>
              <a:ext cx="2466975" cy="184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Personalized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4263" y="1818219"/>
            <a:ext cx="4368941" cy="366014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Dynamic content engine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-    “Me Based Services”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Tailored content to me when I want it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Micro Opt-in</a:t>
            </a:r>
            <a:endParaRPr lang="en-US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/>
          <p:nvPr/>
        </p:nvSpPr>
        <p:spPr>
          <a:xfrm>
            <a:off x="138016" y="1400140"/>
            <a:ext cx="6881349" cy="5000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800" b="1" dirty="0" smtClean="0">
                <a:latin typeface="Arial Narrow" pitchFamily="34" charset="0"/>
              </a:rPr>
              <a:t>Digitizing the physical campus – people, places and things</a:t>
            </a:r>
          </a:p>
          <a:p>
            <a:pPr algn="l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650" dirty="0" smtClean="0">
                <a:latin typeface="Arial Narrow" pitchFamily="34" charset="0"/>
              </a:rPr>
              <a:t>NFC tags all over campus will enable…</a:t>
            </a:r>
          </a:p>
          <a:p>
            <a:pPr marL="1200150" lvl="2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50" b="1" dirty="0" smtClean="0">
                <a:latin typeface="Arial Narrow" pitchFamily="34" charset="0"/>
              </a:rPr>
              <a:t>Campus information services with a simple touch</a:t>
            </a:r>
          </a:p>
          <a:p>
            <a:pPr marL="2114550" lvl="4" indent="-285750" algn="l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Arial Narrow" pitchFamily="34" charset="0"/>
              </a:rPr>
              <a:t>Campus maps, event information</a:t>
            </a:r>
          </a:p>
          <a:p>
            <a:pPr marL="2114550" lvl="4" indent="-285750" algn="l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Arial Narrow" pitchFamily="34" charset="0"/>
              </a:rPr>
              <a:t>Class schedule, building/room schedules</a:t>
            </a:r>
          </a:p>
          <a:p>
            <a:pPr marL="1200150" lvl="2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50" b="1" dirty="0" smtClean="0">
                <a:latin typeface="Arial Narrow" pitchFamily="34" charset="0"/>
              </a:rPr>
              <a:t>Consumer friendly services around campus</a:t>
            </a:r>
          </a:p>
          <a:p>
            <a:pPr marL="2114550" lvl="4" indent="-285750" algn="l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Arial Narrow" pitchFamily="34" charset="0"/>
              </a:rPr>
              <a:t>Retail, bars, restaurants – touch to get offers</a:t>
            </a:r>
          </a:p>
          <a:p>
            <a:pPr marL="2114550" lvl="4" indent="-285750" algn="l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Arial Narrow" pitchFamily="34" charset="0"/>
              </a:rPr>
              <a:t>Check-in with your social media account with a tap</a:t>
            </a:r>
          </a:p>
          <a:p>
            <a:pPr marL="2114550" lvl="4" indent="-285750" algn="l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Arial Narrow" pitchFamily="34" charset="0"/>
              </a:rPr>
              <a:t>Smart advertising</a:t>
            </a:r>
          </a:p>
          <a:p>
            <a:pPr marL="2114550" lvl="4" indent="-285750" algn="l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Arial Narrow" pitchFamily="34" charset="0"/>
              </a:rPr>
              <a:t>Campus ROI opportunities</a:t>
            </a:r>
          </a:p>
          <a:p>
            <a:pPr marL="1200150" lvl="2" indent="-285750" algn="l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50" b="1" dirty="0" smtClean="0">
                <a:latin typeface="Arial Narrow" pitchFamily="34" charset="0"/>
              </a:rPr>
              <a:t>Easy connections to campus services</a:t>
            </a:r>
          </a:p>
          <a:p>
            <a:pPr marL="2114550" lvl="4" indent="-285750" algn="l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Arial Narrow" pitchFamily="34" charset="0"/>
              </a:rPr>
              <a:t>Touch for easy </a:t>
            </a:r>
            <a:r>
              <a:rPr lang="en-US" sz="1650" dirty="0" err="1" smtClean="0">
                <a:latin typeface="Arial Narrow" pitchFamily="34" charset="0"/>
              </a:rPr>
              <a:t>WiFi</a:t>
            </a:r>
            <a:r>
              <a:rPr lang="en-US" sz="1650" dirty="0" smtClean="0">
                <a:latin typeface="Arial Narrow" pitchFamily="34" charset="0"/>
              </a:rPr>
              <a:t> setup</a:t>
            </a:r>
          </a:p>
          <a:p>
            <a:pPr marL="2114550" lvl="4" indent="-285750" algn="l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Arial Narrow" pitchFamily="34" charset="0"/>
              </a:rPr>
              <a:t>Touch to print/copy, etc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37" y="1214422"/>
            <a:ext cx="1920408" cy="258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06" y="4317095"/>
            <a:ext cx="2862539" cy="189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NFC on Campus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/>
          <p:nvPr/>
        </p:nvSpPr>
        <p:spPr>
          <a:xfrm>
            <a:off x="138016" y="1476340"/>
            <a:ext cx="6666196" cy="5000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marL="285750" indent="-285750" algn="l">
              <a:spcBef>
                <a:spcPts val="1800"/>
              </a:spcBef>
              <a:buFont typeface="Arial" pitchFamily="34" charset="0"/>
              <a:buChar char="•"/>
            </a:pPr>
            <a:r>
              <a:rPr lang="en-US" sz="1650" b="1" dirty="0" smtClean="0">
                <a:latin typeface="Klavika Basic Regular"/>
              </a:rPr>
              <a:t>NFC enabled phones for building and IT access</a:t>
            </a:r>
          </a:p>
          <a:p>
            <a:pPr marL="1200150" lvl="2" indent="-285750" algn="l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Klavika Basic Regular"/>
              </a:rPr>
              <a:t>Full over the air (OTA) management of credentials for NFC enabled phones</a:t>
            </a:r>
          </a:p>
          <a:p>
            <a:pPr marL="1200150" lvl="2" indent="-285750" algn="l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Klavika Basic Regular"/>
              </a:rPr>
              <a:t>NFC stickers for phones that do not have NFC</a:t>
            </a:r>
          </a:p>
          <a:p>
            <a:pPr marL="1200150" lvl="2" indent="-285750" algn="l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Klavika Basic Regular"/>
              </a:rPr>
              <a:t>Plug into existing infrastructure</a:t>
            </a:r>
          </a:p>
          <a:p>
            <a:pPr marL="285750" indent="-285750" algn="l">
              <a:spcBef>
                <a:spcPts val="1800"/>
              </a:spcBef>
              <a:buFont typeface="Arial" pitchFamily="34" charset="0"/>
              <a:buChar char="•"/>
            </a:pPr>
            <a:endParaRPr lang="en-US" sz="1650" dirty="0" smtClean="0">
              <a:latin typeface="Klavika Basic Regular"/>
            </a:endParaRPr>
          </a:p>
          <a:p>
            <a:pPr marL="285750" indent="-285750" algn="l">
              <a:spcBef>
                <a:spcPts val="1800"/>
              </a:spcBef>
              <a:buFont typeface="Arial" pitchFamily="34" charset="0"/>
              <a:buChar char="•"/>
            </a:pPr>
            <a:r>
              <a:rPr lang="en-US" sz="1650" b="1" dirty="0" smtClean="0">
                <a:latin typeface="Klavika Basic Regular"/>
              </a:rPr>
              <a:t>Credentials on mobile phone for other services</a:t>
            </a:r>
          </a:p>
          <a:p>
            <a:pPr marL="1200150" lvl="2" indent="-285750" algn="l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Klavika Basic Regular"/>
              </a:rPr>
              <a:t>Event tickets</a:t>
            </a:r>
          </a:p>
          <a:p>
            <a:pPr marL="1200150" lvl="2" indent="-285750" algn="l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Klavika Basic Regular"/>
              </a:rPr>
              <a:t>Public transit pass</a:t>
            </a:r>
          </a:p>
          <a:p>
            <a:pPr marL="1200150" lvl="2" indent="-285750" algn="l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1650" dirty="0" smtClean="0">
                <a:latin typeface="Klavika Basic Regular"/>
              </a:rPr>
              <a:t>Payment – closed loop at campus stores and vending machines, etc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09" y="1545593"/>
            <a:ext cx="2044043" cy="207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un Devil Sta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890" y="3886200"/>
            <a:ext cx="279654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NFC on Campus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continued</a:t>
            </a:r>
            <a:endParaRPr lang="en-US" sz="24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88565" y="1279326"/>
            <a:ext cx="2195575" cy="4754803"/>
            <a:chOff x="6440965" y="1279326"/>
            <a:chExt cx="2195575" cy="4754803"/>
          </a:xfrm>
        </p:grpSpPr>
        <p:pic>
          <p:nvPicPr>
            <p:cNvPr id="7" name="Picture 6" descr="smart poster - social networki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0965" y="1279326"/>
              <a:ext cx="2195575" cy="21772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Grafik 11" descr="Bild 1.jpg"/>
            <p:cNvPicPr>
              <a:picLocks noChangeAspect="1"/>
            </p:cNvPicPr>
            <p:nvPr/>
          </p:nvPicPr>
          <p:blipFill>
            <a:blip r:embed="rId3" cstate="print"/>
            <a:srcRect t="12210" b="26602"/>
            <a:stretch>
              <a:fillRect/>
            </a:stretch>
          </p:blipFill>
          <p:spPr>
            <a:xfrm flipH="1">
              <a:off x="6440965" y="4017718"/>
              <a:ext cx="2195575" cy="20164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this headed?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1827927"/>
            <a:ext cx="5678965" cy="365760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600" dirty="0" smtClean="0">
                <a:solidFill>
                  <a:schemeClr val="tx1"/>
                </a:solidFill>
                <a:latin typeface="Arial Narrow" pitchFamily="34" charset="0"/>
              </a:rPr>
              <a:t>TAGS EVERYWHERE!!!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Link between physical &amp; digital worlds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Quick roll outs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Diverse uses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Behavior change</a:t>
            </a:r>
          </a:p>
        </p:txBody>
      </p:sp>
    </p:spTree>
    <p:extLst>
      <p:ext uri="{BB962C8B-B14F-4D97-AF65-F5344CB8AC3E}">
        <p14:creationId xmlns:p14="http://schemas.microsoft.com/office/powerpoint/2010/main" val="37752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Resolution Needs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Find :</a:t>
            </a:r>
          </a:p>
          <a:p>
            <a:r>
              <a:rPr lang="en-US" dirty="0" smtClean="0"/>
              <a:t>a consultant</a:t>
            </a:r>
          </a:p>
          <a:p>
            <a:r>
              <a:rPr lang="en-US" dirty="0" smtClean="0"/>
              <a:t>some independence with them</a:t>
            </a:r>
          </a:p>
          <a:p>
            <a:r>
              <a:rPr lang="en-US" dirty="0" smtClean="0"/>
              <a:t>someone who had done this before</a:t>
            </a:r>
          </a:p>
          <a:p>
            <a:r>
              <a:rPr lang="en-US" dirty="0" smtClean="0"/>
              <a:t>non proprietary software</a:t>
            </a:r>
          </a:p>
          <a:p>
            <a:r>
              <a:rPr lang="en-US" dirty="0" smtClean="0"/>
              <a:t>a technology with stability and a life</a:t>
            </a:r>
          </a:p>
          <a:p>
            <a:r>
              <a:rPr lang="en-US" dirty="0" smtClean="0"/>
              <a:t>a scapegoat in case it all fails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STEPS 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far-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/>
          </a:bodyPr>
          <a:lstStyle/>
          <a:p>
            <a:pPr marL="1143000" lvl="1" indent="-742950">
              <a:buNone/>
            </a:pPr>
            <a:r>
              <a:rPr lang="en-US" sz="3600" dirty="0" smtClean="0"/>
              <a:t>Started with investigations</a:t>
            </a:r>
          </a:p>
          <a:p>
            <a:pPr marL="742950" indent="-742950">
              <a:buNone/>
            </a:pPr>
            <a:r>
              <a:rPr lang="en-US" dirty="0" smtClean="0"/>
              <a:t>                No agenda, No product, No plan </a:t>
            </a:r>
          </a:p>
          <a:p>
            <a:pPr marL="742950" indent="-742950"/>
            <a:endParaRPr lang="en-US" dirty="0" smtClean="0"/>
          </a:p>
          <a:p>
            <a:pPr marL="742950" indent="-742950"/>
            <a:r>
              <a:rPr lang="en-US" dirty="0" smtClean="0"/>
              <a:t>Met with 24 organizations on campus</a:t>
            </a:r>
          </a:p>
          <a:p>
            <a:pPr marL="742950" indent="-742950"/>
            <a:r>
              <a:rPr lang="en-US" dirty="0" smtClean="0"/>
              <a:t>THE REPORT is the product.</a:t>
            </a:r>
          </a:p>
          <a:p>
            <a:pPr marL="742950" indent="-742950"/>
            <a:r>
              <a:rPr lang="en-US" dirty="0" smtClean="0"/>
              <a:t>Determine viability </a:t>
            </a:r>
          </a:p>
          <a:p>
            <a:pPr marL="742950" indent="-742950"/>
            <a:r>
              <a:rPr lang="en-US" dirty="0" smtClean="0"/>
              <a:t>Develop a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76200"/>
            <a:ext cx="4953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Technology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1676400"/>
            <a:ext cx="2819400" cy="762000"/>
          </a:xfrm>
          <a:prstGeom prst="round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Multiple-application contactless smart cards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794000"/>
            <a:ext cx="2819400" cy="762000"/>
          </a:xfrm>
          <a:prstGeom prst="round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Multiple-technology card readers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3911600"/>
            <a:ext cx="2819400" cy="762000"/>
          </a:xfrm>
          <a:prstGeom prst="round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“Smart” mobile phones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5029200"/>
            <a:ext cx="2819400" cy="762000"/>
          </a:xfrm>
          <a:prstGeom prst="round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NFC technology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96860"/>
            <a:ext cx="1829999" cy="305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83433"/>
            <a:ext cx="2426616" cy="3596592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23" y="1219200"/>
            <a:ext cx="2874255" cy="212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7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Cards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2971800"/>
            <a:ext cx="3428999" cy="2133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Secure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Versatile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Increased 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processing 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capacity</a:t>
            </a: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 descr="Wireless-Card-Exploded---for-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3776283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6765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Multiple-application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i="1" dirty="0" smtClean="0">
                <a:latin typeface="Arial Narrow" pitchFamily="34" charset="0"/>
              </a:rPr>
              <a:t>Non-Proprietary</a:t>
            </a:r>
          </a:p>
          <a:p>
            <a:pPr algn="ctr"/>
            <a:r>
              <a:rPr lang="en-US" sz="2800" dirty="0" smtClean="0">
                <a:latin typeface="Arial Narrow" pitchFamily="34" charset="0"/>
              </a:rPr>
              <a:t>Contactless Card Platforms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One-Card Systems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2386326"/>
              </p:ext>
            </p:extLst>
          </p:nvPr>
        </p:nvGraphicFramePr>
        <p:xfrm>
          <a:off x="2590800" y="2362200"/>
          <a:ext cx="41910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8076033"/>
              </p:ext>
            </p:extLst>
          </p:nvPr>
        </p:nvGraphicFramePr>
        <p:xfrm>
          <a:off x="457200" y="1092200"/>
          <a:ext cx="84201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0"/>
            <a:ext cx="1677928" cy="114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6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60600"/>
            <a:ext cx="2095500" cy="139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Multi-tech Card Readers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37000"/>
            <a:ext cx="3606800" cy="200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457200" y="2286000"/>
            <a:ext cx="4343400" cy="3581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125 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kHz, 13.56 MHz, magnetic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stripe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Legacy 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card platforms 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can co-exist with new card technologies, allowing for thoughtful technology migrations.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Narrow" pitchFamily="34" charset="0"/>
              </a:rPr>
              <a:t>Readers that support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Multiple Technology Card Platforms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52" y="2286000"/>
            <a:ext cx="1327608" cy="98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Wireless-Card-Exploded---for-we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607" y="2534315"/>
            <a:ext cx="1843186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rista Kenny\Pictures\Images\Brady People\BPID Images-High Res\PVC Cards_blank_m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4886" r="17284" b="3231"/>
          <a:stretch/>
        </p:blipFill>
        <p:spPr bwMode="auto">
          <a:xfrm>
            <a:off x="4114800" y="2285882"/>
            <a:ext cx="4051111" cy="37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Multi-tech Card Readers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3113" y="1447800"/>
            <a:ext cx="4343400" cy="48320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SUPPORT: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>
                <a:latin typeface="Arial Narrow" pitchFamily="34" charset="0"/>
              </a:rPr>
              <a:t>125 kHz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>
                <a:latin typeface="Arial Narrow" pitchFamily="34" charset="0"/>
              </a:rPr>
              <a:t>13.56 </a:t>
            </a:r>
            <a:r>
              <a:rPr lang="en-US" sz="2800" b="1" dirty="0">
                <a:latin typeface="Arial Narrow" pitchFamily="34" charset="0"/>
              </a:rPr>
              <a:t>M</a:t>
            </a:r>
            <a:r>
              <a:rPr lang="en-US" sz="2800" b="1" dirty="0" smtClean="0">
                <a:latin typeface="Arial Narrow" pitchFamily="34" charset="0"/>
              </a:rPr>
              <a:t>Hz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>
                <a:latin typeface="Arial Narrow" pitchFamily="34" charset="0"/>
              </a:rPr>
              <a:t>Proximity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err="1" smtClean="0">
                <a:latin typeface="Arial Narrow" pitchFamily="34" charset="0"/>
              </a:rPr>
              <a:t>Proxlite</a:t>
            </a:r>
            <a:r>
              <a:rPr lang="en-US" sz="1400" b="1" dirty="0" smtClean="0">
                <a:latin typeface="Arial Narrow" pitchFamily="34" charset="0"/>
              </a:rPr>
              <a:t>®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err="1" smtClean="0">
                <a:latin typeface="Arial Narrow" pitchFamily="34" charset="0"/>
              </a:rPr>
              <a:t>Lenel</a:t>
            </a:r>
            <a:r>
              <a:rPr lang="en-US" sz="1400" b="1" dirty="0" smtClean="0">
                <a:latin typeface="Arial Narrow" pitchFamily="34" charset="0"/>
              </a:rPr>
              <a:t>®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>
                <a:latin typeface="Arial Narrow" pitchFamily="34" charset="0"/>
              </a:rPr>
              <a:t>HID </a:t>
            </a:r>
            <a:r>
              <a:rPr lang="en-US" sz="2800" b="1" dirty="0" err="1" smtClean="0">
                <a:latin typeface="Arial Narrow" pitchFamily="34" charset="0"/>
              </a:rPr>
              <a:t>IClass</a:t>
            </a:r>
            <a:r>
              <a:rPr lang="en-US" sz="1400" b="1" dirty="0">
                <a:latin typeface="Arial Narrow" pitchFamily="34" charset="0"/>
              </a:rPr>
              <a:t>®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>
                <a:latin typeface="Arial Narrow" pitchFamily="34" charset="0"/>
              </a:rPr>
              <a:t>MIFARE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>
                <a:latin typeface="Arial Narrow" pitchFamily="34" charset="0"/>
              </a:rPr>
              <a:t>MIFARE DESFIRE </a:t>
            </a:r>
            <a:r>
              <a:rPr lang="en-US" sz="2800" b="1" dirty="0">
                <a:latin typeface="Arial Narrow" pitchFamily="34" charset="0"/>
              </a:rPr>
              <a:t>EV1</a:t>
            </a:r>
            <a:r>
              <a:rPr lang="en-US" sz="1400" b="1" dirty="0" smtClean="0">
                <a:latin typeface="Arial Narrow" pitchFamily="34" charset="0"/>
              </a:rPr>
              <a:t>®</a:t>
            </a:r>
            <a:endParaRPr lang="en-US" sz="2800" b="1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>
                <a:latin typeface="Arial Narrow" pitchFamily="34" charset="0"/>
              </a:rPr>
              <a:t>ST </a:t>
            </a:r>
            <a:r>
              <a:rPr lang="en-US" sz="2800" b="1" dirty="0">
                <a:latin typeface="Arial Narrow" pitchFamily="34" charset="0"/>
              </a:rPr>
              <a:t>Micro</a:t>
            </a:r>
            <a:r>
              <a:rPr lang="en-US" sz="1400" b="1" dirty="0" smtClean="0">
                <a:latin typeface="Arial Narrow" pitchFamily="34" charset="0"/>
              </a:rPr>
              <a:t>®</a:t>
            </a:r>
            <a:endParaRPr lang="en-US" sz="2800" b="1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 smtClean="0">
                <a:latin typeface="Arial Narrow" pitchFamily="34" charset="0"/>
              </a:rPr>
              <a:t>FIPS201</a:t>
            </a:r>
            <a:endParaRPr lang="en-US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8295</TotalTime>
  <Words>709</Words>
  <Application>Microsoft Office PowerPoint</Application>
  <PresentationFormat>On-screen Show (4:3)</PresentationFormat>
  <Paragraphs>185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Social Mobility Technologies for Smart Campuses</vt:lpstr>
      <vt:lpstr>UCSD</vt:lpstr>
      <vt:lpstr>Our Resolution Needs</vt:lpstr>
      <vt:lpstr>The STEPS thus far-</vt:lpstr>
      <vt:lpstr>New Technology</vt:lpstr>
      <vt:lpstr>Smart Cards</vt:lpstr>
      <vt:lpstr>One-Card Systems</vt:lpstr>
      <vt:lpstr>Multi-tech Card Readers </vt:lpstr>
      <vt:lpstr>Multi-tech Card Readers </vt:lpstr>
      <vt:lpstr>Multi-tech Card Readers </vt:lpstr>
      <vt:lpstr>Mobile Phones for ID!</vt:lpstr>
      <vt:lpstr>NFC Technology</vt:lpstr>
      <vt:lpstr>What is NFC?</vt:lpstr>
      <vt:lpstr>PowerPoint Presentation</vt:lpstr>
      <vt:lpstr>PowerPoint Presentation</vt:lpstr>
      <vt:lpstr>PowerPoint Presentation</vt:lpstr>
      <vt:lpstr>NFC Market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Kenny</dc:creator>
  <cp:lastModifiedBy>Christa Kenny</cp:lastModifiedBy>
  <cp:revision>116</cp:revision>
  <cp:lastPrinted>2012-04-19T17:35:46Z</cp:lastPrinted>
  <dcterms:created xsi:type="dcterms:W3CDTF">2012-01-24T15:14:02Z</dcterms:created>
  <dcterms:modified xsi:type="dcterms:W3CDTF">2012-05-09T17:04:53Z</dcterms:modified>
</cp:coreProperties>
</file>