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94" r:id="rId3"/>
    <p:sldId id="409" r:id="rId4"/>
    <p:sldId id="399" r:id="rId5"/>
    <p:sldId id="410" r:id="rId6"/>
    <p:sldId id="411" r:id="rId7"/>
    <p:sldId id="412" r:id="rId8"/>
    <p:sldId id="413" r:id="rId9"/>
    <p:sldId id="395" r:id="rId10"/>
    <p:sldId id="406" r:id="rId11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tobias" initials="k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5" autoAdjust="0"/>
    <p:restoredTop sz="76052" autoAdjust="0"/>
  </p:normalViewPr>
  <p:slideViewPr>
    <p:cSldViewPr snapToGrid="0" snapToObjects="1">
      <p:cViewPr>
        <p:scale>
          <a:sx n="77" d="100"/>
          <a:sy n="77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374" cy="4700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1" y="0"/>
            <a:ext cx="3067374" cy="4700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0035-C0A6-4BD9-9578-AFCF59DBA42A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505661"/>
            <a:ext cx="5660378" cy="36870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004"/>
            <a:ext cx="3067374" cy="4700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1" y="8893004"/>
            <a:ext cx="3067374" cy="4700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EA05-4E44-4027-875A-EE8B231A6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4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EA05-4E44-4027-875A-EE8B231A6B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82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EA05-4E44-4027-875A-EE8B231A6B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9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EA05-4E44-4027-875A-EE8B231A6B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2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EA05-4E44-4027-875A-EE8B231A6B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0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EA05-4E44-4027-875A-EE8B231A6B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4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EA05-4E44-4027-875A-EE8B231A6B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4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EA05-4E44-4027-875A-EE8B231A6B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32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EA05-4E44-4027-875A-EE8B231A6B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85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EA05-4E44-4027-875A-EE8B231A6B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6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AF97-A743-49B6-A43F-4B42C6E8DB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3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6919" y="3048001"/>
            <a:ext cx="5082354" cy="361757"/>
          </a:xfrm>
        </p:spPr>
        <p:txBody>
          <a:bodyPr>
            <a:noAutofit/>
          </a:bodyPr>
          <a:lstStyle>
            <a:lvl1pPr algn="l">
              <a:defRPr sz="31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6919" y="3463390"/>
            <a:ext cx="5082354" cy="346611"/>
          </a:xfrm>
        </p:spPr>
        <p:txBody>
          <a:bodyPr tIns="0" bIns="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CD856-501C-9949-85BE-3AE5B368FAE3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9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3"/>
          <p:cNvSpPr txBox="1">
            <a:spLocks noChangeArrowheads="1"/>
          </p:cNvSpPr>
          <p:nvPr userDrawn="1"/>
        </p:nvSpPr>
        <p:spPr bwMode="auto">
          <a:xfrm>
            <a:off x="8032750" y="6484938"/>
            <a:ext cx="950913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0" latinLnBrk="0" hangingPunct="0">
              <a:defRPr sz="900" kern="1200" baseline="0">
                <a:solidFill>
                  <a:srgbClr val="BA8067"/>
                </a:solidFill>
                <a:latin typeface="Verdan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652FBEC-988E-5A47-A837-565B3AD6BA08}" type="slidenum">
              <a:rPr lang="en-US" sz="1200" smtClean="0">
                <a:solidFill>
                  <a:schemeClr val="bg1"/>
                </a:solidFill>
                <a:latin typeface="Calibri"/>
                <a:cs typeface="Calibri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Servicer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19" y="5930900"/>
            <a:ext cx="2044931" cy="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2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274638"/>
            <a:ext cx="8229600" cy="668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700" kern="1200">
                <a:solidFill>
                  <a:srgbClr val="00A3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0782"/>
            <a:ext cx="4038600" cy="46848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0782"/>
            <a:ext cx="4038600" cy="46848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23"/>
          <p:cNvSpPr txBox="1">
            <a:spLocks noChangeArrowheads="1"/>
          </p:cNvSpPr>
          <p:nvPr userDrawn="1"/>
        </p:nvSpPr>
        <p:spPr bwMode="auto">
          <a:xfrm>
            <a:off x="8032750" y="6484938"/>
            <a:ext cx="950913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0" latinLnBrk="0" hangingPunct="0">
              <a:defRPr sz="900" kern="1200" baseline="0">
                <a:solidFill>
                  <a:srgbClr val="BA8067"/>
                </a:solidFill>
                <a:latin typeface="Verdan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652FBEC-988E-5A47-A837-565B3AD6BA08}" type="slidenum">
              <a:rPr lang="en-US" sz="1200" smtClean="0">
                <a:solidFill>
                  <a:schemeClr val="bg1"/>
                </a:solidFill>
                <a:latin typeface="Calibri"/>
                <a:cs typeface="Calibri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Servicer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19" y="5930900"/>
            <a:ext cx="2044931" cy="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0782"/>
            <a:ext cx="8229600" cy="4684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700" kern="1200">
          <a:solidFill>
            <a:srgbClr val="00A3D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3DC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3DC"/>
        </a:buClr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3DC"/>
        </a:buClr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A3DC"/>
        </a:buClr>
        <a:buFont typeface="Arial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A3DC"/>
        </a:buClr>
        <a:buFont typeface="Arial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fap.ed.gov/eannouncements/052413TPDDITPDLHNFileforUseBeginning070113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fap.ed.gov/eannouncements/attachments/PerkinsTPDDischargeAssignmentProceduresAttach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discharg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pdservicingleadership@nelnet.net" TargetMode="External"/><Relationship Id="rId4" Type="http://schemas.openxmlformats.org/officeDocument/2006/relationships/hyperlink" Target="mailto:disabilityinformation@nelnet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05178" y="3174521"/>
            <a:ext cx="6354096" cy="235237"/>
          </a:xfrm>
        </p:spPr>
        <p:txBody>
          <a:bodyPr/>
          <a:lstStyle/>
          <a:p>
            <a:r>
              <a:rPr lang="en-US" dirty="0" smtClean="0"/>
              <a:t>Total and Permanent Disability (TPD)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07244" y="3463390"/>
            <a:ext cx="5082354" cy="346611"/>
          </a:xfrm>
        </p:spPr>
        <p:txBody>
          <a:bodyPr/>
          <a:lstStyle/>
          <a:p>
            <a:r>
              <a:rPr lang="en-US" dirty="0" smtClean="0"/>
              <a:t>May 14,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28749" y="2819447"/>
            <a:ext cx="7703821" cy="1485900"/>
            <a:chOff x="1440179" y="4042457"/>
            <a:chExt cx="7703821" cy="1485900"/>
          </a:xfrm>
        </p:grpSpPr>
        <p:sp>
          <p:nvSpPr>
            <p:cNvPr id="6" name="Rounded Rectangle 5"/>
            <p:cNvSpPr/>
            <p:nvPr/>
          </p:nvSpPr>
          <p:spPr>
            <a:xfrm>
              <a:off x="1440179" y="4042457"/>
              <a:ext cx="7703821" cy="1211580"/>
            </a:xfrm>
            <a:prstGeom prst="roundRect">
              <a:avLst/>
            </a:prstGeom>
            <a:solidFill>
              <a:srgbClr val="00A3DC"/>
            </a:solidFill>
            <a:ln>
              <a:solidFill>
                <a:srgbClr val="00A3D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72550" y="4042457"/>
              <a:ext cx="171450" cy="148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3"/>
          <p:cNvSpPr txBox="1">
            <a:spLocks/>
          </p:cNvSpPr>
          <p:nvPr/>
        </p:nvSpPr>
        <p:spPr>
          <a:xfrm>
            <a:off x="3876919" y="3222177"/>
            <a:ext cx="5082354" cy="36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700" kern="1200">
                <a:solidFill>
                  <a:srgbClr val="00A3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>
                <a:solidFill>
                  <a:schemeClr val="bg1"/>
                </a:solidFill>
              </a:rPr>
              <a:t>Questions?	</a:t>
            </a: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28749" y="2720440"/>
            <a:ext cx="7703821" cy="1777020"/>
            <a:chOff x="1440179" y="4042457"/>
            <a:chExt cx="7703821" cy="1485900"/>
          </a:xfrm>
        </p:grpSpPr>
        <p:sp>
          <p:nvSpPr>
            <p:cNvPr id="6" name="Rounded Rectangle 5"/>
            <p:cNvSpPr/>
            <p:nvPr/>
          </p:nvSpPr>
          <p:spPr>
            <a:xfrm>
              <a:off x="1440179" y="4042457"/>
              <a:ext cx="7703821" cy="1211580"/>
            </a:xfrm>
            <a:prstGeom prst="roundRect">
              <a:avLst/>
            </a:prstGeom>
            <a:solidFill>
              <a:srgbClr val="00A3DC"/>
            </a:solidFill>
            <a:ln>
              <a:solidFill>
                <a:srgbClr val="00A3D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72550" y="4042457"/>
              <a:ext cx="171450" cy="148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3"/>
          <p:cNvSpPr txBox="1">
            <a:spLocks/>
          </p:cNvSpPr>
          <p:nvPr/>
        </p:nvSpPr>
        <p:spPr>
          <a:xfrm>
            <a:off x="2442118" y="3048001"/>
            <a:ext cx="6517156" cy="36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700" kern="1200">
                <a:solidFill>
                  <a:srgbClr val="00A3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>
                <a:solidFill>
                  <a:schemeClr val="bg1"/>
                </a:solidFill>
              </a:rPr>
              <a:t>Total and Permanent Disability (TPD)</a:t>
            </a:r>
          </a:p>
          <a:p>
            <a:r>
              <a:rPr lang="en-US" sz="3100" dirty="0" smtClean="0">
                <a:solidFill>
                  <a:schemeClr val="bg1"/>
                </a:solidFill>
              </a:rPr>
              <a:t>Discharge Overview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9" name="Subtitle 7"/>
          <p:cNvSpPr txBox="1">
            <a:spLocks/>
          </p:cNvSpPr>
          <p:nvPr/>
        </p:nvSpPr>
        <p:spPr>
          <a:xfrm>
            <a:off x="2399617" y="3780303"/>
            <a:ext cx="5413185" cy="346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3DC"/>
              </a:buClr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3DC"/>
              </a:buClr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3DC"/>
              </a:buClr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A3DC"/>
              </a:buClr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A3DC"/>
              </a:buClr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Carl Casey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684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700" kern="1200">
                <a:solidFill>
                  <a:srgbClr val="00A3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0782"/>
            <a:ext cx="8229600" cy="468481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Provide an overview of the TPD application process</a:t>
            </a:r>
          </a:p>
          <a:p>
            <a:pPr lvl="1"/>
            <a:r>
              <a:rPr lang="en-US" dirty="0" smtClean="0"/>
              <a:t>Intent</a:t>
            </a:r>
          </a:p>
          <a:p>
            <a:pPr lvl="1"/>
            <a:r>
              <a:rPr lang="en-US" dirty="0" smtClean="0"/>
              <a:t>Application Review</a:t>
            </a:r>
          </a:p>
          <a:p>
            <a:pPr lvl="1"/>
            <a:r>
              <a:rPr lang="en-US" dirty="0" smtClean="0"/>
              <a:t>FSA Approval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Borrower</a:t>
            </a:r>
          </a:p>
          <a:p>
            <a:pPr lvl="1"/>
            <a:r>
              <a:rPr lang="en-US" dirty="0" smtClean="0"/>
              <a:t>Loan Holder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Loan Holder Responsibilities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Loan Holder Notification File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Contact Information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TPD Application Process - </a:t>
            </a:r>
            <a:br>
              <a:rPr lang="en-US" dirty="0" smtClean="0"/>
            </a:br>
            <a:r>
              <a:rPr lang="en-US" dirty="0" smtClean="0"/>
              <a:t>Intent and Material Complete Review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19487"/>
            <a:ext cx="8229600" cy="31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TPD Application Process - </a:t>
            </a:r>
            <a:br>
              <a:rPr lang="en-US" dirty="0" smtClean="0"/>
            </a:br>
            <a:r>
              <a:rPr lang="en-US" dirty="0" smtClean="0"/>
              <a:t>Eligibility 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17510"/>
            <a:ext cx="8229600" cy="33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TPD Application Process - </a:t>
            </a:r>
            <a:br>
              <a:rPr lang="en-US" dirty="0" smtClean="0"/>
            </a:br>
            <a:r>
              <a:rPr lang="en-US" dirty="0" smtClean="0"/>
              <a:t>FSA Approval 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59353"/>
            <a:ext cx="8229600" cy="44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684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700" kern="1200">
                <a:solidFill>
                  <a:srgbClr val="00A3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Loan Holder Responsibilities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0782"/>
            <a:ext cx="8229600" cy="468481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Suspend Collection Activity</a:t>
            </a:r>
          </a:p>
          <a:p>
            <a:pPr lvl="1"/>
            <a:r>
              <a:rPr lang="en-US" dirty="0" smtClean="0"/>
              <a:t>120 Day</a:t>
            </a:r>
          </a:p>
          <a:p>
            <a:pPr lvl="1"/>
            <a:r>
              <a:rPr lang="en-US" dirty="0" smtClean="0"/>
              <a:t>Indefinite Suspension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FSA Approval</a:t>
            </a:r>
          </a:p>
          <a:p>
            <a:pPr lvl="1"/>
            <a:r>
              <a:rPr lang="en-US" dirty="0" smtClean="0"/>
              <a:t>Veteran</a:t>
            </a:r>
          </a:p>
          <a:p>
            <a:pPr lvl="2"/>
            <a:r>
              <a:rPr lang="en-US" dirty="0" smtClean="0"/>
              <a:t>Refund and write off activity</a:t>
            </a:r>
          </a:p>
          <a:p>
            <a:pPr lvl="1"/>
            <a:r>
              <a:rPr lang="en-US" dirty="0" smtClean="0"/>
              <a:t>Non-Veteran</a:t>
            </a:r>
          </a:p>
          <a:p>
            <a:pPr lvl="2"/>
            <a:r>
              <a:rPr lang="en-US" dirty="0" smtClean="0"/>
              <a:t>Refund and loan assignment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Loan Holder Notification File</a:t>
            </a:r>
          </a:p>
          <a:p>
            <a:pPr lvl="1"/>
            <a:r>
              <a:rPr lang="en-US" dirty="0" smtClean="0"/>
              <a:t>.CSV file sent via email or SAIG</a:t>
            </a:r>
          </a:p>
          <a:p>
            <a:pPr lvl="1"/>
            <a:r>
              <a:rPr lang="en-US" dirty="0" smtClean="0"/>
              <a:t>Update contact information through NSLDS contact tables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684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700" kern="1200">
                <a:solidFill>
                  <a:srgbClr val="00A3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Loan Holder Notification File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024" y="1140782"/>
            <a:ext cx="8229600" cy="468481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.csv format</a:t>
            </a:r>
          </a:p>
          <a:p>
            <a:pPr lvl="1"/>
            <a:r>
              <a:rPr lang="en-US" dirty="0" smtClean="0"/>
              <a:t>No header information</a:t>
            </a:r>
          </a:p>
          <a:p>
            <a:pPr lvl="1"/>
            <a:r>
              <a:rPr lang="en-US" dirty="0" smtClean="0"/>
              <a:t>Multiple borrowers/reasons for sending the LHN file</a:t>
            </a:r>
          </a:p>
          <a:p>
            <a:endParaRPr lang="en-US" dirty="0" smtClean="0"/>
          </a:p>
          <a:p>
            <a:r>
              <a:rPr lang="en-US" dirty="0" smtClean="0"/>
              <a:t>Sample: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IFAP Electronic Announcements</a:t>
            </a:r>
          </a:p>
          <a:p>
            <a:pPr lvl="1"/>
            <a:r>
              <a:rPr lang="en-US" dirty="0" smtClean="0"/>
              <a:t>LHN File Layout</a:t>
            </a:r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ifap.ed.gov/eannouncements/052413TPDDITPDLHNFileforUseBeginning070113.html</a:t>
            </a:r>
            <a:endParaRPr lang="en-US" dirty="0" smtClean="0"/>
          </a:p>
          <a:p>
            <a:pPr lvl="1"/>
            <a:r>
              <a:rPr lang="en-US" dirty="0" smtClean="0"/>
              <a:t>Perkins Assignment Procedures</a:t>
            </a:r>
          </a:p>
          <a:p>
            <a:pPr lvl="2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ifap.ed.gov/eannouncements/attachments/PerkinsTPDDischargeAssignmentProceduresAttach.pdf</a:t>
            </a: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47560"/>
              </p:ext>
            </p:extLst>
          </p:nvPr>
        </p:nvGraphicFramePr>
        <p:xfrm>
          <a:off x="293426" y="2581138"/>
          <a:ext cx="8400198" cy="939450"/>
        </p:xfrm>
        <a:graphic>
          <a:graphicData uri="http://schemas.openxmlformats.org/drawingml/2006/table">
            <a:tbl>
              <a:tblPr/>
              <a:tblGrid>
                <a:gridCol w="601606"/>
                <a:gridCol w="716197"/>
                <a:gridCol w="598422"/>
                <a:gridCol w="563409"/>
                <a:gridCol w="601606"/>
                <a:gridCol w="267380"/>
                <a:gridCol w="471098"/>
                <a:gridCol w="716197"/>
                <a:gridCol w="601606"/>
                <a:gridCol w="601606"/>
                <a:gridCol w="292844"/>
                <a:gridCol w="601606"/>
                <a:gridCol w="601606"/>
                <a:gridCol w="601606"/>
                <a:gridCol w="563409"/>
              </a:tblGrid>
              <a:tr h="1878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20150505</a:t>
                      </a:r>
                    </a:p>
                  </a:txBody>
                  <a:tcPr marL="9395" marR="9395" marT="93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XXXXX1234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Jobs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19550709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21300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120SUSP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20150505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20150831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20150505</a:t>
                      </a:r>
                    </a:p>
                  </a:txBody>
                  <a:tcPr marL="9395" marR="9395" marT="93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XXXXX2345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Phillip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Rivers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19811113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136500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INDEFSUSP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20150505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20150505</a:t>
                      </a:r>
                    </a:p>
                  </a:txBody>
                  <a:tcPr marL="9395" marR="9395" marT="93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XXXXX3456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Christina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Aguilera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19591213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309000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APPREJ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20150505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Invalid…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20150505</a:t>
                      </a:r>
                    </a:p>
                  </a:txBody>
                  <a:tcPr marL="9395" marR="9395" marT="93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XXXXX4567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19730315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225900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APPAPPR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20140813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20150504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20150505</a:t>
                      </a:r>
                    </a:p>
                  </a:txBody>
                  <a:tcPr marL="9395" marR="9395" marT="93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XXXXX5678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19621010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393800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DISCRG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1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TPD Operations –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</a:t>
            </a:r>
          </a:p>
          <a:p>
            <a:pPr lvl="1"/>
            <a:r>
              <a:rPr lang="en-US" dirty="0" smtClean="0">
                <a:hlinkClick r:id="rId3"/>
              </a:rPr>
              <a:t>www.disabilitydischarge.com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Call Center</a:t>
            </a:r>
          </a:p>
          <a:p>
            <a:pPr lvl="1"/>
            <a:r>
              <a:rPr lang="en-US" dirty="0" smtClean="0"/>
              <a:t>888.303.7818</a:t>
            </a:r>
          </a:p>
          <a:p>
            <a:pPr lvl="1"/>
            <a:r>
              <a:rPr lang="en-US" dirty="0" smtClean="0"/>
              <a:t>Open 8:00AM to 8:00PM; 7 days a week</a:t>
            </a:r>
          </a:p>
          <a:p>
            <a:pPr lvl="1"/>
            <a:r>
              <a:rPr lang="en-US" dirty="0" smtClean="0"/>
              <a:t>Email – </a:t>
            </a:r>
            <a:r>
              <a:rPr lang="en-US" dirty="0" smtClean="0">
                <a:hlinkClick r:id="rId4"/>
              </a:rPr>
              <a:t>disabilityinformation@nelnet.net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TPD Operations</a:t>
            </a:r>
          </a:p>
          <a:p>
            <a:pPr lvl="1"/>
            <a:r>
              <a:rPr lang="en-US" dirty="0"/>
              <a:t>Email – </a:t>
            </a:r>
            <a:r>
              <a:rPr lang="en-US" dirty="0" smtClean="0">
                <a:hlinkClick r:id="rId5"/>
              </a:rPr>
              <a:t>tpdservicingleadership@nelnet.net</a:t>
            </a:r>
            <a:endParaRPr lang="en-US" dirty="0" smtClean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227</Words>
  <Application>Microsoft Office PowerPoint</Application>
  <PresentationFormat>On-screen Show (4:3)</PresentationFormat>
  <Paragraphs>149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Total and Permanent Disability (TPD)</vt:lpstr>
      <vt:lpstr>PowerPoint Presentation</vt:lpstr>
      <vt:lpstr>PowerPoint Presentation</vt:lpstr>
      <vt:lpstr>TPD Application Process -  Intent and Material Complete Review</vt:lpstr>
      <vt:lpstr>TPD Application Process -  Eligibility Review</vt:lpstr>
      <vt:lpstr>TPD Application Process -  FSA Approval Review</vt:lpstr>
      <vt:lpstr>PowerPoint Presentation</vt:lpstr>
      <vt:lpstr>PowerPoint Presentation</vt:lpstr>
      <vt:lpstr>TPD Operations – Contact Information</vt:lpstr>
      <vt:lpstr>PowerPoint Presentation</vt:lpstr>
    </vt:vector>
  </TitlesOfParts>
  <Company>Nelnet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Moller</dc:creator>
  <cp:lastModifiedBy>sjwoods</cp:lastModifiedBy>
  <cp:revision>201</cp:revision>
  <cp:lastPrinted>2015-04-01T22:31:54Z</cp:lastPrinted>
  <dcterms:created xsi:type="dcterms:W3CDTF">2014-03-12T16:56:01Z</dcterms:created>
  <dcterms:modified xsi:type="dcterms:W3CDTF">2015-05-11T20:57:24Z</dcterms:modified>
</cp:coreProperties>
</file>