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5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24384000" cy="13716000"/>
  <p:notesSz cx="6858000" cy="9144000"/>
  <p:embeddedFontLst>
    <p:embeddedFont>
      <p:font typeface="Helvetica Neue" panose="020B060402020202020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79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6" name="Google Shape;21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3" name="Google Shape;37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6" name="Google Shape;39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9" name="Google Shape;40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8" name="Google Shape;41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9" name="Google Shape;42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9" name="Google Shape;45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4" name="Google Shape;47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9" name="Google Shape;48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8" name="Google Shape;49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4" name="Google Shape;51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6" name="Google Shape;52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0" name="Google Shape;54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3" name="Google Shape;55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2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5" name="Google Shape;56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9" name="Google Shape;58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2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0" name="Google Shape;60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1" name="Google Shape;11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" name="Google Shape;12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6" name="Google Shape;13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" name="Google Shape;15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3" name="Google Shape;17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5" name="Google Shape;18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1" name="Google Shape;2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12001465" y="13074598"/>
            <a:ext cx="368574" cy="381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65817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sz="5500" b="1"/>
            </a:lvl2pPr>
            <a:lvl3pPr marL="1371600" lvl="2" indent="-65817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sz="5500" b="1"/>
            </a:lvl3pPr>
            <a:lvl4pPr marL="1828800" lvl="3" indent="-65817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sz="5500" b="1"/>
            </a:lvl4pPr>
            <a:lvl5pPr marL="2286000" lvl="4" indent="-65817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sz="5500" b="1"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2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12001465" y="13074598"/>
            <a:ext cx="368574" cy="381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ement">
  <p:cSld name="Statemen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body" idx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/>
            </a:lvl1pPr>
            <a:lvl2pPr marL="914400" lvl="1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/>
            </a:lvl2pPr>
            <a:lvl3pPr marL="1371600" lvl="2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/>
            </a:lvl3pPr>
            <a:lvl4pPr marL="1828800" lvl="3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/>
            </a:lvl4pPr>
            <a:lvl5pPr marL="2286000" lvl="4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12"/>
          <p:cNvSpPr txBox="1">
            <a:spLocks noGrp="1"/>
          </p:cNvSpPr>
          <p:nvPr>
            <p:ph type="sldNum" idx="12"/>
          </p:nvPr>
        </p:nvSpPr>
        <p:spPr>
          <a:xfrm>
            <a:off x="12001465" y="13074598"/>
            <a:ext cx="368574" cy="381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Fact">
  <p:cSld name="Big Fac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>
            <a:spLocks noGrp="1"/>
          </p:cNvSpPr>
          <p:nvPr>
            <p:ph type="body" idx="1"/>
          </p:nvPr>
        </p:nvSpPr>
        <p:spPr>
          <a:xfrm>
            <a:off x="1206500" y="1075926"/>
            <a:ext cx="21971000" cy="7241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marL="457200" lvl="0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25000" b="1"/>
            </a:lvl1pPr>
            <a:lvl2pPr marL="914400" lvl="1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25000" b="1"/>
            </a:lvl2pPr>
            <a:lvl3pPr marL="1371600" lvl="2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25000" b="1"/>
            </a:lvl3pPr>
            <a:lvl4pPr marL="1828800" lvl="3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25000" b="1"/>
            </a:lvl4pPr>
            <a:lvl5pPr marL="2286000" lvl="4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25000" b="1"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body" idx="2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ldNum" idx="12"/>
          </p:nvPr>
        </p:nvSpPr>
        <p:spPr>
          <a:xfrm>
            <a:off x="12001465" y="13074598"/>
            <a:ext cx="368574" cy="381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2430024" y="10675453"/>
            <a:ext cx="20200054" cy="636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 b="1"/>
            </a:lvl1pPr>
            <a:lvl2pPr marL="914400" lvl="1" indent="-50977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600" b="1"/>
            </a:lvl2pPr>
            <a:lvl3pPr marL="1371600" lvl="2" indent="-50977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600" b="1"/>
            </a:lvl3pPr>
            <a:lvl4pPr marL="1828800" lvl="3" indent="-50977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600" b="1"/>
            </a:lvl4pPr>
            <a:lvl5pPr marL="2286000" lvl="4" indent="-50977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600" b="1"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2"/>
          </p:nvPr>
        </p:nvSpPr>
        <p:spPr>
          <a:xfrm>
            <a:off x="1753923" y="4939860"/>
            <a:ext cx="20876154" cy="3836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12001465" y="13074598"/>
            <a:ext cx="368574" cy="381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3 Up">
  <p:cSld name="Photo - 3 Up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>
            <a:spLocks noGrp="1"/>
          </p:cNvSpPr>
          <p:nvPr>
            <p:ph type="pic" idx="2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15"/>
          <p:cNvSpPr>
            <a:spLocks noGrp="1"/>
          </p:cNvSpPr>
          <p:nvPr>
            <p:ph type="pic" idx="3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15"/>
          <p:cNvSpPr>
            <a:spLocks noGrp="1"/>
          </p:cNvSpPr>
          <p:nvPr>
            <p:ph type="pic" idx="4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5"/>
          <p:cNvSpPr txBox="1">
            <a:spLocks noGrp="1"/>
          </p:cNvSpPr>
          <p:nvPr>
            <p:ph type="sldNum" idx="12"/>
          </p:nvPr>
        </p:nvSpPr>
        <p:spPr>
          <a:xfrm>
            <a:off x="12001465" y="13074598"/>
            <a:ext cx="368574" cy="381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">
  <p:cSld name="Phot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>
            <a:spLocks noGrp="1"/>
          </p:cNvSpPr>
          <p:nvPr>
            <p:ph type="pic" idx="2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  <a:noFill/>
          <a:ln>
            <a:noFill/>
          </a:ln>
        </p:spPr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12001465" y="13074598"/>
            <a:ext cx="368574" cy="381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 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65817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sz="5500" b="1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65817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sz="5500" b="1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65817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sz="5500" b="1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65817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sz="5500" b="1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body" idx="2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603504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sldNum" idx="1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_3_2">
  <p:cSld name="CUSTOM_3_2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8"/>
          <p:cNvSpPr txBox="1">
            <a:spLocks noGrp="1"/>
          </p:cNvSpPr>
          <p:nvPr>
            <p:ph type="title"/>
          </p:nvPr>
        </p:nvSpPr>
        <p:spPr>
          <a:xfrm>
            <a:off x="1809599" y="1796599"/>
            <a:ext cx="20764803" cy="2151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3D82"/>
              </a:buClr>
              <a:buSzPts val="9600"/>
              <a:buFont typeface="Helvetica Neue"/>
              <a:buNone/>
              <a:defRPr sz="9600" b="0">
                <a:solidFill>
                  <a:srgbClr val="563D82"/>
                </a:solidFill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>
            <a:spLocks noGrp="1"/>
          </p:cNvSpPr>
          <p:nvPr>
            <p:ph type="pic" idx="2"/>
          </p:nvPr>
        </p:nvSpPr>
        <p:spPr>
          <a:xfrm>
            <a:off x="5097329" y="4482929"/>
            <a:ext cx="3073606" cy="3073604"/>
          </a:xfrm>
          <a:prstGeom prst="rect">
            <a:avLst/>
          </a:prstGeom>
          <a:noFill/>
          <a:ln w="304800" cap="flat" cmpd="sng">
            <a:solidFill>
              <a:srgbClr val="ECECEC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p18"/>
          <p:cNvSpPr>
            <a:spLocks noGrp="1"/>
          </p:cNvSpPr>
          <p:nvPr>
            <p:ph type="pic" idx="3"/>
          </p:nvPr>
        </p:nvSpPr>
        <p:spPr>
          <a:xfrm>
            <a:off x="16213095" y="4384433"/>
            <a:ext cx="3073605" cy="3073605"/>
          </a:xfrm>
          <a:prstGeom prst="rect">
            <a:avLst/>
          </a:prstGeom>
          <a:noFill/>
          <a:ln w="304800" cap="flat" cmpd="sng">
            <a:solidFill>
              <a:srgbClr val="ECECEC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p18"/>
          <p:cNvSpPr txBox="1">
            <a:spLocks noGrp="1"/>
          </p:cNvSpPr>
          <p:nvPr>
            <p:ph type="body" idx="1"/>
          </p:nvPr>
        </p:nvSpPr>
        <p:spPr>
          <a:xfrm>
            <a:off x="4224132" y="8301035"/>
            <a:ext cx="4820003" cy="739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sz="4200"/>
            </a:lvl1pPr>
            <a:lvl2pPr marL="914400" lvl="1" indent="-228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sz="4200"/>
            </a:lvl2pPr>
            <a:lvl3pPr marL="1371600" lvl="2" indent="-228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sz="4200"/>
            </a:lvl3pPr>
            <a:lvl4pPr marL="1828800" lvl="3" indent="-228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sz="4200"/>
            </a:lvl4pPr>
            <a:lvl5pPr marL="2286000" lvl="4" indent="-228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sz="4200"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>
            <a:spLocks noGrp="1"/>
          </p:cNvSpPr>
          <p:nvPr>
            <p:ph type="pic" idx="4"/>
          </p:nvPr>
        </p:nvSpPr>
        <p:spPr>
          <a:xfrm>
            <a:off x="10655183" y="4482929"/>
            <a:ext cx="3073605" cy="3073604"/>
          </a:xfrm>
          <a:prstGeom prst="rect">
            <a:avLst/>
          </a:prstGeom>
          <a:noFill/>
          <a:ln w="304800" cap="flat" cmpd="sng">
            <a:solidFill>
              <a:srgbClr val="ECECEC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" name="Google Shape;83;p18"/>
          <p:cNvSpPr txBox="1">
            <a:spLocks noGrp="1"/>
          </p:cNvSpPr>
          <p:nvPr>
            <p:ph type="sldNum" idx="12"/>
          </p:nvPr>
        </p:nvSpPr>
        <p:spPr>
          <a:xfrm>
            <a:off x="23063738" y="12543426"/>
            <a:ext cx="839326" cy="833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75" tIns="243775" rIns="243775" bIns="243775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919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291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919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291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919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291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919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291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919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291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919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291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919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291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919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291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919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291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body" idx="1"/>
          </p:nvPr>
        </p:nvSpPr>
        <p:spPr>
          <a:xfrm>
            <a:off x="1201340" y="11859862"/>
            <a:ext cx="21971004" cy="636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 b="1"/>
            </a:lvl1pPr>
            <a:lvl2pPr marL="914400" lvl="1" indent="-50977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600" b="1"/>
            </a:lvl2pPr>
            <a:lvl3pPr marL="1371600" lvl="2" indent="-50977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600" b="1"/>
            </a:lvl3pPr>
            <a:lvl4pPr marL="1828800" lvl="3" indent="-50977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600" b="1"/>
            </a:lvl4pPr>
            <a:lvl5pPr marL="2286000" lvl="4" indent="-50977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600" b="1"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1206496" y="2574991"/>
            <a:ext cx="21971005" cy="4648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body" idx="2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2001465" y="13074598"/>
            <a:ext cx="368574" cy="381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Photo">
  <p:cSld name="Title &amp; Photo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>
            <a:spLocks noGrp="1"/>
          </p:cNvSpPr>
          <p:nvPr>
            <p:ph type="pic" idx="2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  <a:noFill/>
          <a:ln>
            <a:noFill/>
          </a:ln>
        </p:spPr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1207690" y="1106137"/>
            <a:ext cx="21968621" cy="636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 b="1"/>
            </a:lvl1pPr>
            <a:lvl2pPr marL="914400" lvl="1" indent="-50977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600" b="1"/>
            </a:lvl2pPr>
            <a:lvl3pPr marL="1371600" lvl="2" indent="-50977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600" b="1"/>
            </a:lvl3pPr>
            <a:lvl4pPr marL="1828800" lvl="3" indent="-50977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600" b="1"/>
            </a:lvl4pPr>
            <a:lvl5pPr marL="2286000" lvl="4" indent="-50977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600" b="1"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3"/>
          </p:nvPr>
        </p:nvSpPr>
        <p:spPr>
          <a:xfrm>
            <a:off x="1206500" y="11609909"/>
            <a:ext cx="21971000" cy="1116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12001465" y="13074598"/>
            <a:ext cx="368574" cy="381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Photo Alt">
  <p:cSld name="Title &amp; Photo Al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>
            <a:spLocks noGrp="1"/>
          </p:cNvSpPr>
          <p:nvPr>
            <p:ph type="pic" idx="2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12001465" y="13078833"/>
            <a:ext cx="368574" cy="381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65817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sz="5500" b="1"/>
            </a:lvl2pPr>
            <a:lvl3pPr marL="1371600" lvl="2" indent="-65817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sz="5500" b="1"/>
            </a:lvl3pPr>
            <a:lvl4pPr marL="1828800" lvl="3" indent="-65817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sz="5500" b="1"/>
            </a:lvl4pPr>
            <a:lvl5pPr marL="2286000" lvl="4" indent="-65817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sz="5500" b="1"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2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12001465" y="13074598"/>
            <a:ext cx="368574" cy="381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Bullet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12001465" y="13074598"/>
            <a:ext cx="368574" cy="381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ullets &amp; Photo">
  <p:cSld name="Title, Bullets &amp; Photo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body" idx="1"/>
          </p:nvPr>
        </p:nvSpPr>
        <p:spPr>
          <a:xfrm>
            <a:off x="1206500" y="2372961"/>
            <a:ext cx="9779000" cy="934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65817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sz="5500" b="1"/>
            </a:lvl2pPr>
            <a:lvl3pPr marL="1371600" lvl="2" indent="-65817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sz="5500" b="1"/>
            </a:lvl3pPr>
            <a:lvl4pPr marL="1828800" lvl="3" indent="-65817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sz="5500" b="1"/>
            </a:lvl4pPr>
            <a:lvl5pPr marL="2286000" lvl="4" indent="-65817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sz="5500" b="1"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body" idx="2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8"/>
          <p:cNvSpPr>
            <a:spLocks noGrp="1"/>
          </p:cNvSpPr>
          <p:nvPr>
            <p:ph type="pic" idx="3"/>
          </p:nvPr>
        </p:nvSpPr>
        <p:spPr>
          <a:xfrm>
            <a:off x="12192000" y="-407266"/>
            <a:ext cx="10916874" cy="14555833"/>
          </a:xfrm>
          <a:prstGeom prst="rect">
            <a:avLst/>
          </a:prstGeom>
          <a:noFill/>
          <a:ln>
            <a:noFill/>
          </a:ln>
        </p:spPr>
      </p:sp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12001465" y="13074598"/>
            <a:ext cx="368574" cy="381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Sec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 b="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ldNum" idx="12"/>
          </p:nvPr>
        </p:nvSpPr>
        <p:spPr>
          <a:xfrm>
            <a:off x="12001465" y="13078833"/>
            <a:ext cx="368574" cy="381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65817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sz="5500" b="1"/>
            </a:lvl2pPr>
            <a:lvl3pPr marL="1371600" lvl="2" indent="-65817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sz="5500" b="1"/>
            </a:lvl3pPr>
            <a:lvl4pPr marL="1828800" lvl="3" indent="-65817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sz="5500" b="1"/>
            </a:lvl4pPr>
            <a:lvl5pPr marL="2286000" lvl="4" indent="-65817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sz="5500" b="1"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12001465" y="13074598"/>
            <a:ext cx="368574" cy="381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marR="0" lvl="0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603503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3653366" y="2743200"/>
            <a:ext cx="19507201" cy="1505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2001465" y="13074598"/>
            <a:ext cx="368574" cy="381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1.png"/><Relationship Id="rId21" Type="http://schemas.openxmlformats.org/officeDocument/2006/relationships/image" Target="../media/image46.png"/><Relationship Id="rId42" Type="http://schemas.openxmlformats.org/officeDocument/2006/relationships/image" Target="../media/image67.png"/><Relationship Id="rId47" Type="http://schemas.openxmlformats.org/officeDocument/2006/relationships/image" Target="../media/image72.png"/><Relationship Id="rId63" Type="http://schemas.openxmlformats.org/officeDocument/2006/relationships/image" Target="../media/image88.png"/><Relationship Id="rId68" Type="http://schemas.openxmlformats.org/officeDocument/2006/relationships/image" Target="../media/image93.jpg"/><Relationship Id="rId84" Type="http://schemas.openxmlformats.org/officeDocument/2006/relationships/image" Target="../media/image109.png"/><Relationship Id="rId89" Type="http://schemas.openxmlformats.org/officeDocument/2006/relationships/image" Target="../media/image114.png"/><Relationship Id="rId16" Type="http://schemas.openxmlformats.org/officeDocument/2006/relationships/image" Target="../media/image41.png"/><Relationship Id="rId107" Type="http://schemas.openxmlformats.org/officeDocument/2006/relationships/image" Target="../media/image132.png"/><Relationship Id="rId11" Type="http://schemas.openxmlformats.org/officeDocument/2006/relationships/image" Target="../media/image36.png"/><Relationship Id="rId32" Type="http://schemas.openxmlformats.org/officeDocument/2006/relationships/image" Target="../media/image57.png"/><Relationship Id="rId37" Type="http://schemas.openxmlformats.org/officeDocument/2006/relationships/image" Target="../media/image62.png"/><Relationship Id="rId53" Type="http://schemas.openxmlformats.org/officeDocument/2006/relationships/image" Target="../media/image78.jpg"/><Relationship Id="rId58" Type="http://schemas.openxmlformats.org/officeDocument/2006/relationships/image" Target="../media/image83.jpg"/><Relationship Id="rId74" Type="http://schemas.openxmlformats.org/officeDocument/2006/relationships/image" Target="../media/image99.png"/><Relationship Id="rId79" Type="http://schemas.openxmlformats.org/officeDocument/2006/relationships/image" Target="../media/image104.png"/><Relationship Id="rId102" Type="http://schemas.openxmlformats.org/officeDocument/2006/relationships/image" Target="../media/image127.png"/><Relationship Id="rId5" Type="http://schemas.openxmlformats.org/officeDocument/2006/relationships/image" Target="../media/image30.png"/><Relationship Id="rId90" Type="http://schemas.openxmlformats.org/officeDocument/2006/relationships/image" Target="../media/image115.jpg"/><Relationship Id="rId95" Type="http://schemas.openxmlformats.org/officeDocument/2006/relationships/image" Target="../media/image120.png"/><Relationship Id="rId22" Type="http://schemas.openxmlformats.org/officeDocument/2006/relationships/image" Target="../media/image47.png"/><Relationship Id="rId27" Type="http://schemas.openxmlformats.org/officeDocument/2006/relationships/image" Target="../media/image52.png"/><Relationship Id="rId43" Type="http://schemas.openxmlformats.org/officeDocument/2006/relationships/image" Target="../media/image68.jpg"/><Relationship Id="rId48" Type="http://schemas.openxmlformats.org/officeDocument/2006/relationships/image" Target="../media/image73.png"/><Relationship Id="rId64" Type="http://schemas.openxmlformats.org/officeDocument/2006/relationships/image" Target="../media/image89.png"/><Relationship Id="rId69" Type="http://schemas.openxmlformats.org/officeDocument/2006/relationships/image" Target="../media/image94.png"/><Relationship Id="rId80" Type="http://schemas.openxmlformats.org/officeDocument/2006/relationships/image" Target="../media/image105.jpg"/><Relationship Id="rId85" Type="http://schemas.openxmlformats.org/officeDocument/2006/relationships/image" Target="../media/image110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33" Type="http://schemas.openxmlformats.org/officeDocument/2006/relationships/image" Target="../media/image58.png"/><Relationship Id="rId38" Type="http://schemas.openxmlformats.org/officeDocument/2006/relationships/image" Target="../media/image63.png"/><Relationship Id="rId59" Type="http://schemas.openxmlformats.org/officeDocument/2006/relationships/image" Target="../media/image84.jpg"/><Relationship Id="rId103" Type="http://schemas.openxmlformats.org/officeDocument/2006/relationships/image" Target="../media/image128.png"/><Relationship Id="rId20" Type="http://schemas.openxmlformats.org/officeDocument/2006/relationships/image" Target="../media/image45.png"/><Relationship Id="rId41" Type="http://schemas.openxmlformats.org/officeDocument/2006/relationships/image" Target="../media/image66.png"/><Relationship Id="rId54" Type="http://schemas.openxmlformats.org/officeDocument/2006/relationships/image" Target="../media/image79.jpg"/><Relationship Id="rId62" Type="http://schemas.openxmlformats.org/officeDocument/2006/relationships/image" Target="../media/image87.png"/><Relationship Id="rId70" Type="http://schemas.openxmlformats.org/officeDocument/2006/relationships/image" Target="../media/image95.jpg"/><Relationship Id="rId75" Type="http://schemas.openxmlformats.org/officeDocument/2006/relationships/image" Target="../media/image100.jpg"/><Relationship Id="rId83" Type="http://schemas.openxmlformats.org/officeDocument/2006/relationships/image" Target="../media/image108.png"/><Relationship Id="rId88" Type="http://schemas.openxmlformats.org/officeDocument/2006/relationships/image" Target="../media/image113.jpg"/><Relationship Id="rId91" Type="http://schemas.openxmlformats.org/officeDocument/2006/relationships/image" Target="../media/image116.png"/><Relationship Id="rId96" Type="http://schemas.openxmlformats.org/officeDocument/2006/relationships/image" Target="../media/image1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15" Type="http://schemas.openxmlformats.org/officeDocument/2006/relationships/image" Target="../media/image40.png"/><Relationship Id="rId23" Type="http://schemas.openxmlformats.org/officeDocument/2006/relationships/image" Target="../media/image48.png"/><Relationship Id="rId28" Type="http://schemas.openxmlformats.org/officeDocument/2006/relationships/image" Target="../media/image53.png"/><Relationship Id="rId36" Type="http://schemas.openxmlformats.org/officeDocument/2006/relationships/image" Target="../media/image61.png"/><Relationship Id="rId49" Type="http://schemas.openxmlformats.org/officeDocument/2006/relationships/image" Target="../media/image74.png"/><Relationship Id="rId57" Type="http://schemas.openxmlformats.org/officeDocument/2006/relationships/image" Target="../media/image82.png"/><Relationship Id="rId106" Type="http://schemas.openxmlformats.org/officeDocument/2006/relationships/image" Target="../media/image131.png"/><Relationship Id="rId10" Type="http://schemas.openxmlformats.org/officeDocument/2006/relationships/image" Target="../media/image35.png"/><Relationship Id="rId31" Type="http://schemas.openxmlformats.org/officeDocument/2006/relationships/image" Target="../media/image56.png"/><Relationship Id="rId44" Type="http://schemas.openxmlformats.org/officeDocument/2006/relationships/image" Target="../media/image69.png"/><Relationship Id="rId52" Type="http://schemas.openxmlformats.org/officeDocument/2006/relationships/image" Target="../media/image77.jpg"/><Relationship Id="rId60" Type="http://schemas.openxmlformats.org/officeDocument/2006/relationships/image" Target="../media/image85.png"/><Relationship Id="rId65" Type="http://schemas.openxmlformats.org/officeDocument/2006/relationships/image" Target="../media/image90.jpg"/><Relationship Id="rId73" Type="http://schemas.openxmlformats.org/officeDocument/2006/relationships/image" Target="../media/image98.png"/><Relationship Id="rId78" Type="http://schemas.openxmlformats.org/officeDocument/2006/relationships/image" Target="../media/image103.png"/><Relationship Id="rId81" Type="http://schemas.openxmlformats.org/officeDocument/2006/relationships/image" Target="../media/image106.jpg"/><Relationship Id="rId86" Type="http://schemas.openxmlformats.org/officeDocument/2006/relationships/image" Target="../media/image111.jpg"/><Relationship Id="rId94" Type="http://schemas.openxmlformats.org/officeDocument/2006/relationships/image" Target="../media/image119.png"/><Relationship Id="rId99" Type="http://schemas.openxmlformats.org/officeDocument/2006/relationships/image" Target="../media/image124.png"/><Relationship Id="rId101" Type="http://schemas.openxmlformats.org/officeDocument/2006/relationships/image" Target="../media/image126.png"/><Relationship Id="rId4" Type="http://schemas.openxmlformats.org/officeDocument/2006/relationships/image" Target="../media/image29.png"/><Relationship Id="rId9" Type="http://schemas.openxmlformats.org/officeDocument/2006/relationships/image" Target="../media/image34.jp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9" Type="http://schemas.openxmlformats.org/officeDocument/2006/relationships/image" Target="../media/image64.png"/><Relationship Id="rId34" Type="http://schemas.openxmlformats.org/officeDocument/2006/relationships/image" Target="../media/image59.png"/><Relationship Id="rId50" Type="http://schemas.openxmlformats.org/officeDocument/2006/relationships/image" Target="../media/image75.png"/><Relationship Id="rId55" Type="http://schemas.openxmlformats.org/officeDocument/2006/relationships/image" Target="../media/image80.jpg"/><Relationship Id="rId76" Type="http://schemas.openxmlformats.org/officeDocument/2006/relationships/image" Target="../media/image101.jpg"/><Relationship Id="rId97" Type="http://schemas.openxmlformats.org/officeDocument/2006/relationships/image" Target="../media/image122.png"/><Relationship Id="rId104" Type="http://schemas.openxmlformats.org/officeDocument/2006/relationships/image" Target="../media/image129.png"/><Relationship Id="rId7" Type="http://schemas.openxmlformats.org/officeDocument/2006/relationships/image" Target="../media/image32.jpg"/><Relationship Id="rId71" Type="http://schemas.openxmlformats.org/officeDocument/2006/relationships/image" Target="../media/image96.png"/><Relationship Id="rId92" Type="http://schemas.openxmlformats.org/officeDocument/2006/relationships/image" Target="../media/image117.png"/><Relationship Id="rId2" Type="http://schemas.openxmlformats.org/officeDocument/2006/relationships/notesSlide" Target="../notesSlides/notesSlide11.xml"/><Relationship Id="rId29" Type="http://schemas.openxmlformats.org/officeDocument/2006/relationships/image" Target="../media/image54.png"/><Relationship Id="rId24" Type="http://schemas.openxmlformats.org/officeDocument/2006/relationships/image" Target="../media/image49.png"/><Relationship Id="rId40" Type="http://schemas.openxmlformats.org/officeDocument/2006/relationships/image" Target="../media/image65.jpg"/><Relationship Id="rId45" Type="http://schemas.openxmlformats.org/officeDocument/2006/relationships/image" Target="../media/image70.png"/><Relationship Id="rId66" Type="http://schemas.openxmlformats.org/officeDocument/2006/relationships/image" Target="../media/image91.png"/><Relationship Id="rId87" Type="http://schemas.openxmlformats.org/officeDocument/2006/relationships/image" Target="../media/image112.jpg"/><Relationship Id="rId61" Type="http://schemas.openxmlformats.org/officeDocument/2006/relationships/image" Target="../media/image86.png"/><Relationship Id="rId82" Type="http://schemas.openxmlformats.org/officeDocument/2006/relationships/image" Target="../media/image107.png"/><Relationship Id="rId19" Type="http://schemas.openxmlformats.org/officeDocument/2006/relationships/image" Target="../media/image44.png"/><Relationship Id="rId14" Type="http://schemas.openxmlformats.org/officeDocument/2006/relationships/image" Target="../media/image39.png"/><Relationship Id="rId30" Type="http://schemas.openxmlformats.org/officeDocument/2006/relationships/image" Target="../media/image55.png"/><Relationship Id="rId35" Type="http://schemas.openxmlformats.org/officeDocument/2006/relationships/image" Target="../media/image60.png"/><Relationship Id="rId56" Type="http://schemas.openxmlformats.org/officeDocument/2006/relationships/image" Target="../media/image81.png"/><Relationship Id="rId77" Type="http://schemas.openxmlformats.org/officeDocument/2006/relationships/image" Target="../media/image102.jpg"/><Relationship Id="rId100" Type="http://schemas.openxmlformats.org/officeDocument/2006/relationships/image" Target="../media/image125.png"/><Relationship Id="rId105" Type="http://schemas.openxmlformats.org/officeDocument/2006/relationships/image" Target="../media/image130.png"/><Relationship Id="rId8" Type="http://schemas.openxmlformats.org/officeDocument/2006/relationships/image" Target="../media/image33.jpg"/><Relationship Id="rId51" Type="http://schemas.openxmlformats.org/officeDocument/2006/relationships/image" Target="../media/image76.png"/><Relationship Id="rId72" Type="http://schemas.openxmlformats.org/officeDocument/2006/relationships/image" Target="../media/image97.jpg"/><Relationship Id="rId93" Type="http://schemas.openxmlformats.org/officeDocument/2006/relationships/image" Target="../media/image118.jpg"/><Relationship Id="rId98" Type="http://schemas.openxmlformats.org/officeDocument/2006/relationships/image" Target="../media/image123.png"/><Relationship Id="rId3" Type="http://schemas.openxmlformats.org/officeDocument/2006/relationships/image" Target="../media/image28.png"/><Relationship Id="rId25" Type="http://schemas.openxmlformats.org/officeDocument/2006/relationships/image" Target="../media/image50.png"/><Relationship Id="rId46" Type="http://schemas.openxmlformats.org/officeDocument/2006/relationships/image" Target="../media/image71.png"/><Relationship Id="rId67" Type="http://schemas.openxmlformats.org/officeDocument/2006/relationships/image" Target="../media/image9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143.pn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12" Type="http://schemas.openxmlformats.org/officeDocument/2006/relationships/image" Target="../media/image1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png"/><Relationship Id="rId11" Type="http://schemas.openxmlformats.org/officeDocument/2006/relationships/image" Target="../media/image141.png"/><Relationship Id="rId5" Type="http://schemas.openxmlformats.org/officeDocument/2006/relationships/image" Target="../media/image135.png"/><Relationship Id="rId10" Type="http://schemas.openxmlformats.org/officeDocument/2006/relationships/image" Target="../media/image140.png"/><Relationship Id="rId4" Type="http://schemas.openxmlformats.org/officeDocument/2006/relationships/image" Target="../media/image134.png"/><Relationship Id="rId9" Type="http://schemas.openxmlformats.org/officeDocument/2006/relationships/image" Target="../media/image139.png"/><Relationship Id="rId1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4.png"/><Relationship Id="rId5" Type="http://schemas.openxmlformats.org/officeDocument/2006/relationships/image" Target="../media/image153.jpg"/><Relationship Id="rId4" Type="http://schemas.openxmlformats.org/officeDocument/2006/relationships/image" Target="../media/image15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7.jpg"/><Relationship Id="rId5" Type="http://schemas.openxmlformats.org/officeDocument/2006/relationships/image" Target="../media/image156.jpg"/><Relationship Id="rId4" Type="http://schemas.openxmlformats.org/officeDocument/2006/relationships/image" Target="../media/image15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6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4.png"/><Relationship Id="rId5" Type="http://schemas.openxmlformats.org/officeDocument/2006/relationships/image" Target="../media/image172.png"/><Relationship Id="rId4" Type="http://schemas.openxmlformats.org/officeDocument/2006/relationships/image" Target="../media/image153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13" Type="http://schemas.openxmlformats.org/officeDocument/2006/relationships/image" Target="../media/image181.png"/><Relationship Id="rId18" Type="http://schemas.openxmlformats.org/officeDocument/2006/relationships/image" Target="../media/image186.png"/><Relationship Id="rId3" Type="http://schemas.openxmlformats.org/officeDocument/2006/relationships/image" Target="../media/image4.png"/><Relationship Id="rId7" Type="http://schemas.openxmlformats.org/officeDocument/2006/relationships/image" Target="../media/image176.png"/><Relationship Id="rId12" Type="http://schemas.openxmlformats.org/officeDocument/2006/relationships/image" Target="../media/image180.png"/><Relationship Id="rId17" Type="http://schemas.openxmlformats.org/officeDocument/2006/relationships/image" Target="../media/image185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5.png"/><Relationship Id="rId11" Type="http://schemas.openxmlformats.org/officeDocument/2006/relationships/image" Target="../media/image179.png"/><Relationship Id="rId5" Type="http://schemas.openxmlformats.org/officeDocument/2006/relationships/image" Target="../media/image174.png"/><Relationship Id="rId15" Type="http://schemas.openxmlformats.org/officeDocument/2006/relationships/image" Target="../media/image183.png"/><Relationship Id="rId10" Type="http://schemas.openxmlformats.org/officeDocument/2006/relationships/image" Target="../media/image178.png"/><Relationship Id="rId19" Type="http://schemas.openxmlformats.org/officeDocument/2006/relationships/image" Target="../media/image187.png"/><Relationship Id="rId4" Type="http://schemas.openxmlformats.org/officeDocument/2006/relationships/image" Target="../media/image173.png"/><Relationship Id="rId9" Type="http://schemas.openxmlformats.org/officeDocument/2006/relationships/image" Target="../media/image177.png"/><Relationship Id="rId14" Type="http://schemas.openxmlformats.org/officeDocument/2006/relationships/image" Target="../media/image18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9"/>
          <p:cNvSpPr txBox="1">
            <a:spLocks noGrp="1"/>
          </p:cNvSpPr>
          <p:nvPr>
            <p:ph type="sldNum" idx="4294967295"/>
          </p:nvPr>
        </p:nvSpPr>
        <p:spPr>
          <a:xfrm>
            <a:off x="23817329" y="13061950"/>
            <a:ext cx="232157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venir"/>
              <a:buNone/>
            </a:pPr>
            <a:fld id="{00000000-1234-1234-1234-123412341234}" type="slidenum">
              <a:rPr lang="en-US" sz="16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1</a:t>
            </a:fld>
            <a:endParaRPr sz="16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89" name="Google Shape;89;p19" descr="shutterstock_475444798.jpeg"/>
          <p:cNvPicPr preferRelativeResize="0"/>
          <p:nvPr/>
        </p:nvPicPr>
        <p:blipFill rotWithShape="1">
          <a:blip r:embed="rId3">
            <a:alphaModFix/>
          </a:blip>
          <a:srcRect l="3227" t="13052" r="7442" b="10957"/>
          <a:stretch/>
        </p:blipFill>
        <p:spPr>
          <a:xfrm>
            <a:off x="-177800" y="-636985"/>
            <a:ext cx="26432186" cy="14990061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9"/>
          <p:cNvSpPr txBox="1"/>
          <p:nvPr/>
        </p:nvSpPr>
        <p:spPr>
          <a:xfrm>
            <a:off x="1291925" y="6820285"/>
            <a:ext cx="11076455" cy="3423921"/>
          </a:xfrm>
          <a:prstGeom prst="rect">
            <a:avLst/>
          </a:prstGeom>
          <a:noFill/>
          <a:ln>
            <a:noFill/>
          </a:ln>
          <a:effectLst>
            <a:outerShdw blurRad="635000" dist="1397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Avenir"/>
              <a:buNone/>
            </a:pPr>
            <a:r>
              <a:rPr lang="en-US" sz="80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Challenges with Medical Withdrawal and Refund Processes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9"/>
          <p:cNvSpPr txBox="1"/>
          <p:nvPr/>
        </p:nvSpPr>
        <p:spPr>
          <a:xfrm>
            <a:off x="23748999" y="13061950"/>
            <a:ext cx="246889" cy="4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venir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9"/>
          <p:cNvSpPr txBox="1"/>
          <p:nvPr/>
        </p:nvSpPr>
        <p:spPr>
          <a:xfrm>
            <a:off x="6904566" y="13042900"/>
            <a:ext cx="16090902" cy="4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venir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Confidential and proprietary information © 2024 GradGuard. All rights reserved.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" name="Google Shape;93;p19" descr="pacwestgpluslogo250_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3706" y="813461"/>
            <a:ext cx="7014579" cy="3761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9" descr="image11.png"/>
          <p:cNvPicPr preferRelativeResize="0"/>
          <p:nvPr/>
        </p:nvPicPr>
        <p:blipFill rotWithShape="1">
          <a:blip r:embed="rId5">
            <a:alphaModFix/>
          </a:blip>
          <a:srcRect t="41" b="41"/>
          <a:stretch/>
        </p:blipFill>
        <p:spPr>
          <a:xfrm>
            <a:off x="341394" y="12249892"/>
            <a:ext cx="6197114" cy="11872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8"/>
          <p:cNvSpPr txBox="1">
            <a:spLocks noGrp="1"/>
          </p:cNvSpPr>
          <p:nvPr>
            <p:ph type="sldNum" idx="4294967295"/>
          </p:nvPr>
        </p:nvSpPr>
        <p:spPr>
          <a:xfrm>
            <a:off x="23749000" y="13061950"/>
            <a:ext cx="350013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33667"/>
              </a:buClr>
              <a:buSzPts val="1600"/>
              <a:buFont typeface="Avenir"/>
              <a:buNone/>
            </a:pPr>
            <a:fld id="{00000000-1234-1234-1234-123412341234}" type="slidenum">
              <a:rPr lang="en-US" sz="1600">
                <a:solidFill>
                  <a:srgbClr val="033667"/>
                </a:solidFill>
                <a:latin typeface="Avenir"/>
                <a:ea typeface="Avenir"/>
                <a:cs typeface="Avenir"/>
                <a:sym typeface="Avenir"/>
              </a:rPr>
              <a:t>10</a:t>
            </a:fld>
            <a:endParaRPr sz="1600" b="0" i="0" u="none" strike="noStrike" cap="none">
              <a:solidFill>
                <a:srgbClr val="03366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19" name="Google Shape;219;p28" descr="image118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1311" y="12614275"/>
            <a:ext cx="4294189" cy="82232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8"/>
          <p:cNvSpPr txBox="1"/>
          <p:nvPr/>
        </p:nvSpPr>
        <p:spPr>
          <a:xfrm>
            <a:off x="7531100" y="13061950"/>
            <a:ext cx="160909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53464"/>
              </a:buClr>
              <a:buSzPts val="1600"/>
              <a:buFont typeface="Avenir"/>
              <a:buNone/>
            </a:pPr>
            <a:r>
              <a:rPr lang="en-US" sz="1600" b="0" i="0" u="none" strike="noStrike" cap="none">
                <a:solidFill>
                  <a:srgbClr val="153464"/>
                </a:solidFill>
                <a:latin typeface="Avenir"/>
                <a:ea typeface="Avenir"/>
                <a:cs typeface="Avenir"/>
                <a:sym typeface="Avenir"/>
              </a:rPr>
              <a:t>Confidential and proprietary information © 2024 GradGuard. All rights reserved.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28"/>
          <p:cNvSpPr txBox="1">
            <a:spLocks noGrp="1"/>
          </p:cNvSpPr>
          <p:nvPr>
            <p:ph type="body" idx="4294967295"/>
          </p:nvPr>
        </p:nvSpPr>
        <p:spPr>
          <a:xfrm>
            <a:off x="1390940" y="6154546"/>
            <a:ext cx="6643249" cy="4922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996"/>
              </a:buClr>
              <a:buSzPts val="4800"/>
              <a:buFont typeface="Avenir"/>
              <a:buNone/>
            </a:pPr>
            <a:r>
              <a:rPr lang="en-US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JED Foundation recommends schools offer tuition insurance to reduce the financial stress on students. </a:t>
            </a:r>
            <a:endParaRPr/>
          </a:p>
        </p:txBody>
      </p:sp>
      <p:pic>
        <p:nvPicPr>
          <p:cNvPr id="222" name="Google Shape;222;p28" descr="Image"/>
          <p:cNvPicPr preferRelativeResize="0"/>
          <p:nvPr/>
        </p:nvPicPr>
        <p:blipFill rotWithShape="1">
          <a:blip r:embed="rId4">
            <a:alphaModFix/>
          </a:blip>
          <a:srcRect l="15740" r="15740" b="18662"/>
          <a:stretch/>
        </p:blipFill>
        <p:spPr>
          <a:xfrm>
            <a:off x="1218435" y="908044"/>
            <a:ext cx="4901425" cy="49223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3" name="Google Shape;223;p28"/>
          <p:cNvGrpSpPr/>
          <p:nvPr/>
        </p:nvGrpSpPr>
        <p:grpSpPr>
          <a:xfrm>
            <a:off x="8596333" y="957844"/>
            <a:ext cx="14578233" cy="11263823"/>
            <a:chOff x="-1" y="-1"/>
            <a:chExt cx="14578232" cy="11263821"/>
          </a:xfrm>
        </p:grpSpPr>
        <p:pic>
          <p:nvPicPr>
            <p:cNvPr id="224" name="Google Shape;224;p28" descr="Screenshot 2024-01-07 at 2.51.10 PM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" y="-1"/>
              <a:ext cx="14578232" cy="112638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28"/>
            <p:cNvSpPr/>
            <p:nvPr/>
          </p:nvSpPr>
          <p:spPr>
            <a:xfrm>
              <a:off x="6661140" y="8457627"/>
              <a:ext cx="638153" cy="638153"/>
            </a:xfrm>
            <a:prstGeom prst="ellipse">
              <a:avLst/>
            </a:prstGeom>
            <a:solidFill>
              <a:srgbClr val="EE230C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9"/>
          <p:cNvSpPr/>
          <p:nvPr/>
        </p:nvSpPr>
        <p:spPr>
          <a:xfrm>
            <a:off x="-273174" y="-317500"/>
            <a:ext cx="10955463" cy="14351000"/>
          </a:xfrm>
          <a:prstGeom prst="rect">
            <a:avLst/>
          </a:prstGeom>
          <a:solidFill>
            <a:srgbClr val="005996"/>
          </a:solidFill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2042"/>
              </a:buClr>
              <a:buSzPts val="2400"/>
              <a:buFont typeface="Avenir"/>
              <a:buNone/>
            </a:pPr>
            <a:endParaRPr sz="2400" b="0" i="0" u="none" strike="noStrike" cap="non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231" name="Google Shape;231;p29"/>
          <p:cNvGrpSpPr/>
          <p:nvPr/>
        </p:nvGrpSpPr>
        <p:grpSpPr>
          <a:xfrm>
            <a:off x="11164949" y="744537"/>
            <a:ext cx="12652380" cy="11949116"/>
            <a:chOff x="-2" y="0"/>
            <a:chExt cx="12652379" cy="11949115"/>
          </a:xfrm>
        </p:grpSpPr>
        <p:pic>
          <p:nvPicPr>
            <p:cNvPr id="232" name="Google Shape;232;p29" descr="usf_f_h2_t_2c_rgb_360.png"/>
            <p:cNvPicPr preferRelativeResize="0"/>
            <p:nvPr/>
          </p:nvPicPr>
          <p:blipFill rotWithShape="1">
            <a:blip r:embed="rId3">
              <a:alphaModFix/>
            </a:blip>
            <a:srcRect b="32356"/>
            <a:stretch/>
          </p:blipFill>
          <p:spPr>
            <a:xfrm>
              <a:off x="7718620" y="8173941"/>
              <a:ext cx="1280601" cy="3023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3" name="Google Shape;233;p29" descr="abrahambaldwin.svg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712533" y="205264"/>
              <a:ext cx="1405549" cy="2169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4" name="Google Shape;234;p29" descr="image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3747" y="8599440"/>
              <a:ext cx="1272588" cy="4528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29" descr="lo-res bsc logoCOLOR.jpe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864393" y="871780"/>
              <a:ext cx="1276123" cy="5053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29" descr="2.3-logo-a-horizontal.jpe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778296" y="1741795"/>
              <a:ext cx="1405550" cy="3866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29" descr="two logos.jpeg"/>
            <p:cNvPicPr preferRelativeResize="0"/>
            <p:nvPr/>
          </p:nvPicPr>
          <p:blipFill rotWithShape="1">
            <a:blip r:embed="rId8">
              <a:alphaModFix/>
            </a:blip>
            <a:srcRect t="54057"/>
            <a:stretch/>
          </p:blipFill>
          <p:spPr>
            <a:xfrm>
              <a:off x="1778284" y="2564204"/>
              <a:ext cx="1405674" cy="363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8" name="Google Shape;238;p29" descr="brandbook-pg18.jpeg"/>
            <p:cNvPicPr preferRelativeResize="0"/>
            <p:nvPr/>
          </p:nvPicPr>
          <p:blipFill rotWithShape="1">
            <a:blip r:embed="rId9">
              <a:alphaModFix/>
            </a:blip>
            <a:srcRect l="6844" t="10003" r="31071" b="14995"/>
            <a:stretch/>
          </p:blipFill>
          <p:spPr>
            <a:xfrm>
              <a:off x="1778284" y="3382820"/>
              <a:ext cx="1405499" cy="347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9" name="Google Shape;239;p29" descr="csuf-logo-cmyk-TM.png"/>
            <p:cNvPicPr preferRelativeResize="0"/>
            <p:nvPr/>
          </p:nvPicPr>
          <p:blipFill rotWithShape="1">
            <a:blip r:embed="rId10">
              <a:alphaModFix/>
            </a:blip>
            <a:srcRect l="5520" t="17403" r="5076" b="19927"/>
            <a:stretch/>
          </p:blipFill>
          <p:spPr>
            <a:xfrm>
              <a:off x="1690100" y="4194888"/>
              <a:ext cx="1405534" cy="3445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0" name="Google Shape;240;p29" descr="new-brand-horizontal-tag.png"/>
            <p:cNvPicPr preferRelativeResize="0"/>
            <p:nvPr/>
          </p:nvPicPr>
          <p:blipFill rotWithShape="1">
            <a:blip r:embed="rId11">
              <a:alphaModFix/>
            </a:blip>
            <a:srcRect t="27798" r="1955" b="28956"/>
            <a:stretch/>
          </p:blipFill>
          <p:spPr>
            <a:xfrm>
              <a:off x="1712533" y="5044066"/>
              <a:ext cx="1450594" cy="2675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1" name="Google Shape;241;p29" descr="cob-w-csulb.png"/>
            <p:cNvPicPr preferRelativeResize="0"/>
            <p:nvPr/>
          </p:nvPicPr>
          <p:blipFill rotWithShape="1">
            <a:blip r:embed="rId12">
              <a:alphaModFix/>
            </a:blip>
            <a:srcRect b="36838"/>
            <a:stretch/>
          </p:blipFill>
          <p:spPr>
            <a:xfrm>
              <a:off x="1756048" y="5874988"/>
              <a:ext cx="1351366" cy="2269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2" name="Google Shape;242;p29" descr="Unknown.png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778296" y="6614354"/>
              <a:ext cx="1274022" cy="36965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3" name="Google Shape;243;p29"/>
            <p:cNvGrpSpPr/>
            <p:nvPr/>
          </p:nvGrpSpPr>
          <p:grpSpPr>
            <a:xfrm>
              <a:off x="1756048" y="7424070"/>
              <a:ext cx="1318522" cy="371583"/>
              <a:chOff x="0" y="0"/>
              <a:chExt cx="1318520" cy="371582"/>
            </a:xfrm>
          </p:grpSpPr>
          <p:pic>
            <p:nvPicPr>
              <p:cNvPr id="244" name="Google Shape;244;p29" descr="carroll.png"/>
              <p:cNvPicPr preferRelativeResize="0"/>
              <p:nvPr/>
            </p:nvPicPr>
            <p:blipFill rotWithShape="1">
              <a:blip r:embed="rId14">
                <a:alphaModFix/>
              </a:blip>
              <a:srcRect b="50000"/>
              <a:stretch/>
            </p:blipFill>
            <p:spPr>
              <a:xfrm>
                <a:off x="410109" y="67198"/>
                <a:ext cx="908411" cy="28461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5" name="Google Shape;245;p29" descr="carroll.png"/>
              <p:cNvPicPr preferRelativeResize="0"/>
              <p:nvPr/>
            </p:nvPicPr>
            <p:blipFill rotWithShape="1">
              <a:blip r:embed="rId14">
                <a:alphaModFix/>
              </a:blip>
              <a:srcRect l="33149" t="50000" r="33149"/>
              <a:stretch/>
            </p:blipFill>
            <p:spPr>
              <a:xfrm>
                <a:off x="0" y="0"/>
                <a:ext cx="399651" cy="37158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46" name="Google Shape;246;p29" descr="login-logo.png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830350" y="8203927"/>
              <a:ext cx="1169915" cy="4332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29" descr="case.png"/>
            <p:cNvPicPr preferRelativeResize="0"/>
            <p:nvPr/>
          </p:nvPicPr>
          <p:blipFill rotWithShape="1">
            <a:blip r:embed="rId16">
              <a:alphaModFix/>
            </a:blip>
            <a:srcRect t="18843" b="18843"/>
            <a:stretch/>
          </p:blipFill>
          <p:spPr>
            <a:xfrm>
              <a:off x="1833195" y="9110356"/>
              <a:ext cx="1164327" cy="2418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29" descr="colum.png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1823785" y="9886634"/>
              <a:ext cx="1183045" cy="3105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9" name="Google Shape;249;p29" descr="creighton.svg.png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1765420" y="10635963"/>
              <a:ext cx="1299776" cy="4332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0" name="Google Shape;250;p29" descr="Screen Shot 2020-02-03 at 3.17.51 PM.png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2052202" y="11377393"/>
              <a:ext cx="726211" cy="5717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1" name="Google Shape;251;p29" descr="depaul.svg.png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3739158" y="229615"/>
              <a:ext cx="1358874" cy="1682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2" name="Google Shape;252;p29" descr="duq.png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3807595" y="920781"/>
              <a:ext cx="1222001" cy="4073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3" name="Google Shape;253;p29" descr="2018 Fairmont State Logo 1_Maroon.png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3807595" y="2632132"/>
              <a:ext cx="1222001" cy="22731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54" name="Google Shape;254;p29"/>
            <p:cNvGrpSpPr/>
            <p:nvPr/>
          </p:nvGrpSpPr>
          <p:grpSpPr>
            <a:xfrm>
              <a:off x="3780535" y="1778266"/>
              <a:ext cx="1276124" cy="313692"/>
              <a:chOff x="0" y="-2"/>
              <a:chExt cx="1276123" cy="313691"/>
            </a:xfrm>
          </p:grpSpPr>
          <p:pic>
            <p:nvPicPr>
              <p:cNvPr id="255" name="Google Shape;255;p29" descr="stacked-justified-green-box.png"/>
              <p:cNvPicPr preferRelativeResize="0"/>
              <p:nvPr/>
            </p:nvPicPr>
            <p:blipFill rotWithShape="1">
              <a:blip r:embed="rId23">
                <a:alphaModFix/>
              </a:blip>
              <a:srcRect t="69883"/>
              <a:stretch/>
            </p:blipFill>
            <p:spPr>
              <a:xfrm>
                <a:off x="385516" y="14189"/>
                <a:ext cx="890607" cy="25889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6" name="Google Shape;256;p29" descr="stacked-justified-green-box.png"/>
              <p:cNvPicPr preferRelativeResize="0"/>
              <p:nvPr/>
            </p:nvPicPr>
            <p:blipFill rotWithShape="1">
              <a:blip r:embed="rId23">
                <a:alphaModFix/>
              </a:blip>
              <a:srcRect l="16268" r="16266" b="36021"/>
              <a:stretch/>
            </p:blipFill>
            <p:spPr>
              <a:xfrm>
                <a:off x="0" y="-2"/>
                <a:ext cx="342669" cy="31369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57" name="Google Shape;257;p29" descr="fortlewis.png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3760910" y="3380834"/>
              <a:ext cx="1315373" cy="3512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8" name="Google Shape;258;p29" descr="172048038675647856-fandm-copy.png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3807595" y="4249289"/>
              <a:ext cx="1252741" cy="2357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9" name="Google Shape;259;p29" descr="fresnostate.svg.png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3768708" y="5031214"/>
              <a:ext cx="1299775" cy="2932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0" name="Google Shape;260;p29" descr="GC_Logo_FullColor_907x412.png"/>
            <p:cNvPicPr preferRelativeResize="0"/>
            <p:nvPr/>
          </p:nvPicPr>
          <p:blipFill rotWithShape="1">
            <a:blip r:embed="rId27">
              <a:alphaModFix/>
            </a:blip>
            <a:srcRect l="7818" t="22914" r="6700" b="22424"/>
            <a:stretch/>
          </p:blipFill>
          <p:spPr>
            <a:xfrm>
              <a:off x="3794804" y="5807314"/>
              <a:ext cx="1247700" cy="3623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1" name="Google Shape;261;p29" descr="standard.png"/>
            <p:cNvPicPr preferRelativeResize="0"/>
            <p:nvPr/>
          </p:nvPicPr>
          <p:blipFill rotWithShape="1">
            <a:blip r:embed="rId28">
              <a:alphaModFix/>
            </a:blip>
            <a:srcRect/>
            <a:stretch/>
          </p:blipFill>
          <p:spPr>
            <a:xfrm>
              <a:off x="3807595" y="6589713"/>
              <a:ext cx="1222001" cy="4189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2" name="Google Shape;262;p29" descr="gcu.svg.png"/>
            <p:cNvPicPr preferRelativeResize="0"/>
            <p:nvPr/>
          </p:nvPicPr>
          <p:blipFill rotWithShape="1">
            <a:blip r:embed="rId29">
              <a:alphaModFix/>
            </a:blip>
            <a:srcRect/>
            <a:stretch/>
          </p:blipFill>
          <p:spPr>
            <a:xfrm>
              <a:off x="3771964" y="7454679"/>
              <a:ext cx="1293263" cy="3103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3" name="Google Shape;263;p29" descr="hnu.svg.png"/>
            <p:cNvPicPr preferRelativeResize="0"/>
            <p:nvPr/>
          </p:nvPicPr>
          <p:blipFill rotWithShape="1">
            <a:blip r:embed="rId30">
              <a:alphaModFix/>
            </a:blip>
            <a:srcRect/>
            <a:stretch/>
          </p:blipFill>
          <p:spPr>
            <a:xfrm>
              <a:off x="3794750" y="8197468"/>
              <a:ext cx="1247691" cy="4461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29" descr="howard.svg.png"/>
            <p:cNvPicPr preferRelativeResize="0"/>
            <p:nvPr/>
          </p:nvPicPr>
          <p:blipFill rotWithShape="1">
            <a:blip r:embed="rId31">
              <a:alphaModFix/>
            </a:blip>
            <a:srcRect/>
            <a:stretch/>
          </p:blipFill>
          <p:spPr>
            <a:xfrm>
              <a:off x="3760600" y="8960729"/>
              <a:ext cx="1315992" cy="54098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5" name="Google Shape;265;p29"/>
            <p:cNvGrpSpPr/>
            <p:nvPr/>
          </p:nvGrpSpPr>
          <p:grpSpPr>
            <a:xfrm>
              <a:off x="3799021" y="10532504"/>
              <a:ext cx="1239152" cy="640145"/>
              <a:chOff x="0" y="-1"/>
              <a:chExt cx="1239151" cy="640144"/>
            </a:xfrm>
          </p:grpSpPr>
          <p:pic>
            <p:nvPicPr>
              <p:cNvPr id="266" name="Google Shape;266;p29" descr="7a1c1c43f8205c9b.png"/>
              <p:cNvPicPr preferRelativeResize="0"/>
              <p:nvPr/>
            </p:nvPicPr>
            <p:blipFill rotWithShape="1">
              <a:blip r:embed="rId32">
                <a:alphaModFix/>
              </a:blip>
              <a:srcRect l="5262" t="57785" r="3782" b="7604"/>
              <a:stretch/>
            </p:blipFill>
            <p:spPr>
              <a:xfrm>
                <a:off x="0" y="392618"/>
                <a:ext cx="1239151" cy="2475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7" name="Google Shape;267;p29" descr="7a1c1c43f8205c9b.png"/>
              <p:cNvPicPr preferRelativeResize="0"/>
              <p:nvPr/>
            </p:nvPicPr>
            <p:blipFill rotWithShape="1">
              <a:blip r:embed="rId32">
                <a:alphaModFix/>
              </a:blip>
              <a:srcRect l="39570" t="7605" r="38688" b="46729"/>
              <a:stretch/>
            </p:blipFill>
            <p:spPr>
              <a:xfrm>
                <a:off x="446118" y="-1"/>
                <a:ext cx="296176" cy="32659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68" name="Google Shape;268;p29" descr="jefferson.png.png"/>
            <p:cNvPicPr preferRelativeResize="0"/>
            <p:nvPr/>
          </p:nvPicPr>
          <p:blipFill rotWithShape="1">
            <a:blip r:embed="rId33">
              <a:alphaModFix/>
            </a:blip>
            <a:srcRect/>
            <a:stretch/>
          </p:blipFill>
          <p:spPr>
            <a:xfrm>
              <a:off x="3799021" y="11456743"/>
              <a:ext cx="1239150" cy="4130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9" name="Google Shape;269;p29" descr="GWSON_MOOC_profile.png"/>
            <p:cNvPicPr preferRelativeResize="0"/>
            <p:nvPr/>
          </p:nvPicPr>
          <p:blipFill rotWithShape="1">
            <a:blip r:embed="rId34">
              <a:alphaModFix/>
            </a:blip>
            <a:srcRect t="15560" b="11538"/>
            <a:stretch/>
          </p:blipFill>
          <p:spPr>
            <a:xfrm>
              <a:off x="261409" y="7523861"/>
              <a:ext cx="977154" cy="7122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0" name="Google Shape;270;p29" descr="stackedspirith.png"/>
            <p:cNvPicPr preferRelativeResize="0"/>
            <p:nvPr/>
          </p:nvPicPr>
          <p:blipFill rotWithShape="1">
            <a:blip r:embed="rId35">
              <a:alphaModFix/>
            </a:blip>
            <a:srcRect/>
            <a:stretch/>
          </p:blipFill>
          <p:spPr>
            <a:xfrm>
              <a:off x="3886158" y="9756036"/>
              <a:ext cx="1064875" cy="5717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" name="Google Shape;271;p29" descr="lasalle.svg.png"/>
            <p:cNvPicPr preferRelativeResize="0"/>
            <p:nvPr/>
          </p:nvPicPr>
          <p:blipFill rotWithShape="1">
            <a:blip r:embed="rId36">
              <a:alphaModFix/>
            </a:blip>
            <a:srcRect/>
            <a:stretch/>
          </p:blipFill>
          <p:spPr>
            <a:xfrm>
              <a:off x="5749065" y="94016"/>
              <a:ext cx="1318521" cy="4394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2" name="Google Shape;272;p29" descr="lasell.svg.png"/>
            <p:cNvPicPr preferRelativeResize="0"/>
            <p:nvPr/>
          </p:nvPicPr>
          <p:blipFill rotWithShape="1">
            <a:blip r:embed="rId37">
              <a:alphaModFix/>
            </a:blip>
            <a:srcRect/>
            <a:stretch/>
          </p:blipFill>
          <p:spPr>
            <a:xfrm>
              <a:off x="5837275" y="838930"/>
              <a:ext cx="1142102" cy="5710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3" name="Google Shape;273;p29" descr="loyno.svg.png"/>
            <p:cNvPicPr preferRelativeResize="0"/>
            <p:nvPr/>
          </p:nvPicPr>
          <p:blipFill rotWithShape="1">
            <a:blip r:embed="rId38">
              <a:alphaModFix/>
            </a:blip>
            <a:srcRect/>
            <a:stretch/>
          </p:blipFill>
          <p:spPr>
            <a:xfrm>
              <a:off x="5902983" y="3303816"/>
              <a:ext cx="1010688" cy="50530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4" name="Google Shape;274;p29"/>
            <p:cNvGrpSpPr/>
            <p:nvPr/>
          </p:nvGrpSpPr>
          <p:grpSpPr>
            <a:xfrm>
              <a:off x="5784188" y="2557280"/>
              <a:ext cx="1248278" cy="377023"/>
              <a:chOff x="0" y="-1"/>
              <a:chExt cx="1248277" cy="377022"/>
            </a:xfrm>
          </p:grpSpPr>
          <p:pic>
            <p:nvPicPr>
              <p:cNvPr id="275" name="Google Shape;275;p29" descr="loyola.png.png"/>
              <p:cNvPicPr preferRelativeResize="0"/>
              <p:nvPr/>
            </p:nvPicPr>
            <p:blipFill rotWithShape="1">
              <a:blip r:embed="rId39">
                <a:alphaModFix/>
              </a:blip>
              <a:srcRect t="58692"/>
              <a:stretch/>
            </p:blipFill>
            <p:spPr>
              <a:xfrm>
                <a:off x="389579" y="28224"/>
                <a:ext cx="858698" cy="26731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6" name="Google Shape;276;p29" descr="loyola.png.png"/>
              <p:cNvPicPr preferRelativeResize="0"/>
              <p:nvPr/>
            </p:nvPicPr>
            <p:blipFill rotWithShape="1">
              <a:blip r:embed="rId39">
                <a:alphaModFix/>
              </a:blip>
              <a:srcRect l="29032" r="29031" b="41740"/>
              <a:stretch/>
            </p:blipFill>
            <p:spPr>
              <a:xfrm>
                <a:off x="0" y="-1"/>
                <a:ext cx="360084" cy="37702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77" name="Google Shape;277;p29" descr="Fullname-LeftAligned_RGB-CrimsonBlue.jpeg"/>
            <p:cNvPicPr preferRelativeResize="0"/>
            <p:nvPr/>
          </p:nvPicPr>
          <p:blipFill rotWithShape="1">
            <a:blip r:embed="rId40">
              <a:alphaModFix/>
            </a:blip>
            <a:srcRect l="7227" t="18376" r="7708" b="16733"/>
            <a:stretch/>
          </p:blipFill>
          <p:spPr>
            <a:xfrm>
              <a:off x="5814902" y="1708873"/>
              <a:ext cx="1186803" cy="4526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8" name="Google Shape;278;p29" descr="marshall.svg.png"/>
            <p:cNvPicPr preferRelativeResize="0"/>
            <p:nvPr/>
          </p:nvPicPr>
          <p:blipFill rotWithShape="1">
            <a:blip r:embed="rId41">
              <a:alphaModFix/>
            </a:blip>
            <a:srcRect/>
            <a:stretch/>
          </p:blipFill>
          <p:spPr>
            <a:xfrm>
              <a:off x="5807616" y="4182943"/>
              <a:ext cx="1201420" cy="3684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29" descr="messiah.svg.png"/>
            <p:cNvPicPr preferRelativeResize="0"/>
            <p:nvPr/>
          </p:nvPicPr>
          <p:blipFill rotWithShape="1">
            <a:blip r:embed="rId42">
              <a:alphaModFix/>
            </a:blip>
            <a:srcRect/>
            <a:stretch/>
          </p:blipFill>
          <p:spPr>
            <a:xfrm>
              <a:off x="5807616" y="4983610"/>
              <a:ext cx="1201420" cy="3884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29" descr="image_handler.aspx.jpeg"/>
            <p:cNvPicPr preferRelativeResize="0"/>
            <p:nvPr/>
          </p:nvPicPr>
          <p:blipFill rotWithShape="1">
            <a:blip r:embed="rId43">
              <a:alphaModFix/>
            </a:blip>
            <a:srcRect/>
            <a:stretch/>
          </p:blipFill>
          <p:spPr>
            <a:xfrm>
              <a:off x="9621484" y="2464001"/>
              <a:ext cx="1186572" cy="5635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1" name="Google Shape;281;p29" descr="missouriwestern.svg.png"/>
            <p:cNvPicPr preferRelativeResize="0"/>
            <p:nvPr/>
          </p:nvPicPr>
          <p:blipFill rotWithShape="1">
            <a:blip r:embed="rId44">
              <a:alphaModFix/>
            </a:blip>
            <a:srcRect/>
            <a:stretch/>
          </p:blipFill>
          <p:spPr>
            <a:xfrm>
              <a:off x="5764991" y="5791229"/>
              <a:ext cx="1286669" cy="39455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2" name="Google Shape;282;p29"/>
            <p:cNvGrpSpPr/>
            <p:nvPr/>
          </p:nvGrpSpPr>
          <p:grpSpPr>
            <a:xfrm>
              <a:off x="5788748" y="6485539"/>
              <a:ext cx="1239155" cy="598112"/>
              <a:chOff x="-2" y="-1"/>
              <a:chExt cx="1239153" cy="598111"/>
            </a:xfrm>
          </p:grpSpPr>
          <p:pic>
            <p:nvPicPr>
              <p:cNvPr id="283" name="Google Shape;283;p29" descr="montana.svg.png"/>
              <p:cNvPicPr preferRelativeResize="0"/>
              <p:nvPr/>
            </p:nvPicPr>
            <p:blipFill rotWithShape="1">
              <a:blip r:embed="rId45">
                <a:alphaModFix/>
              </a:blip>
              <a:srcRect/>
              <a:stretch/>
            </p:blipFill>
            <p:spPr>
              <a:xfrm>
                <a:off x="-2" y="-1"/>
                <a:ext cx="1239153" cy="31555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84" name="Google Shape;284;p29"/>
              <p:cNvSpPr txBox="1"/>
              <p:nvPr/>
            </p:nvSpPr>
            <p:spPr>
              <a:xfrm>
                <a:off x="11524" y="293309"/>
                <a:ext cx="1227627" cy="304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spAutoFit/>
              </a:bodyPr>
              <a:lstStyle/>
              <a:p>
                <a:pPr marL="0" marR="0" lvl="0" indent="0" algn="ctr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43D7D"/>
                  </a:buClr>
                  <a:buSzPts val="1200"/>
                  <a:buFont typeface="Avenir"/>
                  <a:buNone/>
                </a:pPr>
                <a:r>
                  <a:rPr lang="en-US" sz="1200" b="1" i="0" u="none" strike="noStrike" cap="none">
                    <a:solidFill>
                      <a:srgbClr val="043D7D"/>
                    </a:solidFill>
                    <a:latin typeface="Avenir"/>
                    <a:ea typeface="Avenir"/>
                    <a:cs typeface="Avenir"/>
                    <a:sym typeface="Avenir"/>
                  </a:rPr>
                  <a:t>BILLINGS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5" name="Google Shape;285;p29"/>
            <p:cNvGrpSpPr/>
            <p:nvPr/>
          </p:nvGrpSpPr>
          <p:grpSpPr>
            <a:xfrm>
              <a:off x="5796980" y="8134678"/>
              <a:ext cx="1222694" cy="571725"/>
              <a:chOff x="0" y="0"/>
              <a:chExt cx="1222693" cy="571724"/>
            </a:xfrm>
          </p:grpSpPr>
          <p:pic>
            <p:nvPicPr>
              <p:cNvPr id="286" name="Google Shape;286;p29" descr="morehouse.svg.png"/>
              <p:cNvPicPr preferRelativeResize="0"/>
              <p:nvPr/>
            </p:nvPicPr>
            <p:blipFill rotWithShape="1">
              <a:blip r:embed="rId46">
                <a:alphaModFix/>
              </a:blip>
              <a:srcRect t="59080"/>
              <a:stretch/>
            </p:blipFill>
            <p:spPr>
              <a:xfrm>
                <a:off x="0" y="324527"/>
                <a:ext cx="1222693" cy="2471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7" name="Google Shape;287;p29" descr="morehouse.svg.png"/>
              <p:cNvPicPr preferRelativeResize="0"/>
              <p:nvPr/>
            </p:nvPicPr>
            <p:blipFill rotWithShape="1">
              <a:blip r:embed="rId46">
                <a:alphaModFix/>
              </a:blip>
              <a:srcRect l="35940" r="35940" b="50000"/>
              <a:stretch/>
            </p:blipFill>
            <p:spPr>
              <a:xfrm>
                <a:off x="439491" y="0"/>
                <a:ext cx="343786" cy="30205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88" name="Google Shape;288;p29"/>
            <p:cNvGrpSpPr/>
            <p:nvPr/>
          </p:nvGrpSpPr>
          <p:grpSpPr>
            <a:xfrm>
              <a:off x="5788869" y="8934645"/>
              <a:ext cx="1238918" cy="593146"/>
              <a:chOff x="0" y="-1"/>
              <a:chExt cx="1238917" cy="593144"/>
            </a:xfrm>
          </p:grpSpPr>
          <p:pic>
            <p:nvPicPr>
              <p:cNvPr id="289" name="Google Shape;289;p29" descr="Screen Shot 2020-02-03 at 3.33.42 PM.png"/>
              <p:cNvPicPr preferRelativeResize="0"/>
              <p:nvPr/>
            </p:nvPicPr>
            <p:blipFill rotWithShape="1">
              <a:blip r:embed="rId47">
                <a:alphaModFix/>
              </a:blip>
              <a:srcRect l="32202" t="6391" r="32197" b="35157"/>
              <a:stretch/>
            </p:blipFill>
            <p:spPr>
              <a:xfrm>
                <a:off x="406790" y="-1"/>
                <a:ext cx="290227" cy="2953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0" name="Google Shape;290;p29" descr="Screen Shot 2020-02-03 at 3.33.42 PM.png"/>
              <p:cNvPicPr preferRelativeResize="0"/>
              <p:nvPr/>
            </p:nvPicPr>
            <p:blipFill rotWithShape="1">
              <a:blip r:embed="rId47">
                <a:alphaModFix/>
              </a:blip>
              <a:srcRect l="5613" t="64755"/>
              <a:stretch/>
            </p:blipFill>
            <p:spPr>
              <a:xfrm>
                <a:off x="0" y="306432"/>
                <a:ext cx="1238917" cy="28671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91" name="Google Shape;291;p29" descr="ndsu.svg.png"/>
            <p:cNvPicPr preferRelativeResize="0"/>
            <p:nvPr/>
          </p:nvPicPr>
          <p:blipFill rotWithShape="1">
            <a:blip r:embed="rId48">
              <a:alphaModFix/>
            </a:blip>
            <a:srcRect/>
            <a:stretch/>
          </p:blipFill>
          <p:spPr>
            <a:xfrm>
              <a:off x="5861822" y="9771409"/>
              <a:ext cx="1093006" cy="5409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2" name="Google Shape;292;p29" descr="northwestern.svg.png"/>
            <p:cNvPicPr preferRelativeResize="0"/>
            <p:nvPr/>
          </p:nvPicPr>
          <p:blipFill rotWithShape="1">
            <a:blip r:embed="rId49">
              <a:alphaModFix/>
            </a:blip>
            <a:srcRect t="25670" b="25671"/>
            <a:stretch/>
          </p:blipFill>
          <p:spPr>
            <a:xfrm>
              <a:off x="5807557" y="10755134"/>
              <a:ext cx="1201358" cy="1948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3" name="Google Shape;293;p29" descr="occidental.svg.png"/>
            <p:cNvPicPr preferRelativeResize="0"/>
            <p:nvPr/>
          </p:nvPicPr>
          <p:blipFill rotWithShape="1">
            <a:blip r:embed="rId50">
              <a:alphaModFix/>
            </a:blip>
            <a:srcRect/>
            <a:stretch/>
          </p:blipFill>
          <p:spPr>
            <a:xfrm>
              <a:off x="5794246" y="11544726"/>
              <a:ext cx="1228159" cy="23705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4" name="Google Shape;294;p29"/>
            <p:cNvGrpSpPr/>
            <p:nvPr/>
          </p:nvGrpSpPr>
          <p:grpSpPr>
            <a:xfrm>
              <a:off x="5788750" y="7283551"/>
              <a:ext cx="1239152" cy="601402"/>
              <a:chOff x="0" y="0"/>
              <a:chExt cx="1239151" cy="601401"/>
            </a:xfrm>
          </p:grpSpPr>
          <p:pic>
            <p:nvPicPr>
              <p:cNvPr id="295" name="Google Shape;295;p29" descr="montana.svg.png"/>
              <p:cNvPicPr preferRelativeResize="0"/>
              <p:nvPr/>
            </p:nvPicPr>
            <p:blipFill rotWithShape="1">
              <a:blip r:embed="rId45">
                <a:alphaModFix/>
              </a:blip>
              <a:srcRect/>
              <a:stretch/>
            </p:blipFill>
            <p:spPr>
              <a:xfrm>
                <a:off x="0" y="0"/>
                <a:ext cx="1239151" cy="31555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96" name="Google Shape;296;p29"/>
              <p:cNvSpPr txBox="1"/>
              <p:nvPr/>
            </p:nvSpPr>
            <p:spPr>
              <a:xfrm>
                <a:off x="18863" y="296600"/>
                <a:ext cx="1201423" cy="304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spAutoFit/>
              </a:bodyPr>
              <a:lstStyle/>
              <a:p>
                <a:pPr marL="0" marR="0" lvl="0" indent="0" algn="ctr" rtl="0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43D7D"/>
                  </a:buClr>
                  <a:buSzPts val="1200"/>
                  <a:buFont typeface="Avenir"/>
                  <a:buNone/>
                </a:pPr>
                <a:r>
                  <a:rPr lang="en-US" sz="1200" b="1" i="0" u="none" strike="noStrike" cap="none">
                    <a:solidFill>
                      <a:srgbClr val="043D7D"/>
                    </a:solidFill>
                    <a:latin typeface="Avenir"/>
                    <a:ea typeface="Avenir"/>
                    <a:cs typeface="Avenir"/>
                    <a:sym typeface="Avenir"/>
                  </a:rPr>
                  <a:t>BOZEMAN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297" name="Google Shape;297;p29" descr="reed.svg.png"/>
            <p:cNvPicPr preferRelativeResize="0"/>
            <p:nvPr/>
          </p:nvPicPr>
          <p:blipFill rotWithShape="1">
            <a:blip r:embed="rId51">
              <a:alphaModFix/>
            </a:blip>
            <a:srcRect/>
            <a:stretch/>
          </p:blipFill>
          <p:spPr>
            <a:xfrm>
              <a:off x="7793697" y="229660"/>
              <a:ext cx="1201421" cy="16819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8" name="Google Shape;298;p29"/>
            <p:cNvGrpSpPr/>
            <p:nvPr/>
          </p:nvGrpSpPr>
          <p:grpSpPr>
            <a:xfrm>
              <a:off x="7816511" y="795974"/>
              <a:ext cx="1155799" cy="370797"/>
              <a:chOff x="-1" y="-2"/>
              <a:chExt cx="1155798" cy="370796"/>
            </a:xfrm>
          </p:grpSpPr>
          <p:pic>
            <p:nvPicPr>
              <p:cNvPr id="299" name="Google Shape;299;p29" descr="28974_Sac-State-logo.jpeg"/>
              <p:cNvPicPr preferRelativeResize="0"/>
              <p:nvPr/>
            </p:nvPicPr>
            <p:blipFill rotWithShape="1">
              <a:blip r:embed="rId52">
                <a:alphaModFix/>
              </a:blip>
              <a:srcRect l="3077" t="72402" r="3078" b="3308"/>
              <a:stretch/>
            </p:blipFill>
            <p:spPr>
              <a:xfrm>
                <a:off x="255286" y="68893"/>
                <a:ext cx="900511" cy="23301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0" name="Google Shape;300;p29" descr="28974_Sac-State-logo.jpeg"/>
              <p:cNvPicPr preferRelativeResize="0"/>
              <p:nvPr/>
            </p:nvPicPr>
            <p:blipFill rotWithShape="1">
              <a:blip r:embed="rId52">
                <a:alphaModFix/>
              </a:blip>
              <a:srcRect l="26857" t="3593" r="26857" b="29175"/>
              <a:stretch/>
            </p:blipFill>
            <p:spPr>
              <a:xfrm>
                <a:off x="-1" y="-2"/>
                <a:ext cx="255302" cy="37079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01" name="Google Shape;301;p29" descr="7223dfe1-b074-442b-a419-97835393d6d172287b6e-6a5e-414e-a488-520f9bbbca2a.jpeg"/>
            <p:cNvPicPr preferRelativeResize="0"/>
            <p:nvPr/>
          </p:nvPicPr>
          <p:blipFill rotWithShape="1">
            <a:blip r:embed="rId53">
              <a:alphaModFix/>
            </a:blip>
            <a:srcRect/>
            <a:stretch/>
          </p:blipFill>
          <p:spPr>
            <a:xfrm>
              <a:off x="7735149" y="1484186"/>
              <a:ext cx="1318519" cy="329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2" name="Google Shape;302;p29" descr="unnamed.jpeg"/>
            <p:cNvPicPr preferRelativeResize="0"/>
            <p:nvPr/>
          </p:nvPicPr>
          <p:blipFill rotWithShape="1">
            <a:blip r:embed="rId54">
              <a:alphaModFix/>
            </a:blip>
            <a:srcRect l="14423" t="26466" r="19762" b="38917"/>
            <a:stretch/>
          </p:blipFill>
          <p:spPr>
            <a:xfrm>
              <a:off x="7718618" y="2115968"/>
              <a:ext cx="1351408" cy="4012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3" name="Google Shape;303;p29" descr="SDSUhorizontal3Crgb.jpeg"/>
            <p:cNvPicPr preferRelativeResize="0"/>
            <p:nvPr/>
          </p:nvPicPr>
          <p:blipFill rotWithShape="1">
            <a:blip r:embed="rId55">
              <a:alphaModFix/>
            </a:blip>
            <a:srcRect/>
            <a:stretch/>
          </p:blipFill>
          <p:spPr>
            <a:xfrm>
              <a:off x="7744135" y="2832463"/>
              <a:ext cx="1300548" cy="303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4" name="Google Shape;304;p29" descr="SFState_Logo.png"/>
            <p:cNvPicPr preferRelativeResize="0"/>
            <p:nvPr/>
          </p:nvPicPr>
          <p:blipFill rotWithShape="1">
            <a:blip r:embed="rId56">
              <a:alphaModFix/>
            </a:blip>
            <a:srcRect/>
            <a:stretch/>
          </p:blipFill>
          <p:spPr>
            <a:xfrm>
              <a:off x="7758163" y="3485444"/>
              <a:ext cx="1272492" cy="332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5" name="Google Shape;305;p29" descr="043014_Primary_Mark_WEB_01.png"/>
            <p:cNvPicPr preferRelativeResize="0"/>
            <p:nvPr/>
          </p:nvPicPr>
          <p:blipFill rotWithShape="1">
            <a:blip r:embed="rId57">
              <a:alphaModFix/>
            </a:blip>
            <a:srcRect t="35557" b="33384"/>
            <a:stretch/>
          </p:blipFill>
          <p:spPr>
            <a:xfrm>
              <a:off x="7738070" y="4178952"/>
              <a:ext cx="1312503" cy="2811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6" name="Google Shape;306;p29" descr="shu_web_Style_guide-2line-rec-logo.jpeg"/>
            <p:cNvPicPr preferRelativeResize="0"/>
            <p:nvPr/>
          </p:nvPicPr>
          <p:blipFill rotWithShape="1">
            <a:blip r:embed="rId58">
              <a:alphaModFix/>
            </a:blip>
            <a:srcRect b="11264"/>
            <a:stretch/>
          </p:blipFill>
          <p:spPr>
            <a:xfrm>
              <a:off x="7758115" y="5435006"/>
              <a:ext cx="1272547" cy="4393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7" name="Google Shape;307;p29" descr="preview-sec-blue-box.jpeg"/>
            <p:cNvPicPr preferRelativeResize="0"/>
            <p:nvPr/>
          </p:nvPicPr>
          <p:blipFill rotWithShape="1">
            <a:blip r:embed="rId59">
              <a:alphaModFix/>
            </a:blip>
            <a:srcRect l="1339" t="3015" r="1334" b="2476"/>
            <a:stretch/>
          </p:blipFill>
          <p:spPr>
            <a:xfrm>
              <a:off x="7869655" y="6095875"/>
              <a:ext cx="1049491" cy="4526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8" name="Google Shape;308;p29" descr="temple.svg.png"/>
            <p:cNvPicPr preferRelativeResize="0"/>
            <p:nvPr/>
          </p:nvPicPr>
          <p:blipFill rotWithShape="1">
            <a:blip r:embed="rId60">
              <a:alphaModFix/>
            </a:blip>
            <a:srcRect/>
            <a:stretch/>
          </p:blipFill>
          <p:spPr>
            <a:xfrm>
              <a:off x="7853589" y="6872123"/>
              <a:ext cx="1081639" cy="2356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" name="Google Shape;309;p29" descr="ttu.svg.png"/>
            <p:cNvPicPr preferRelativeResize="0"/>
            <p:nvPr/>
          </p:nvPicPr>
          <p:blipFill rotWithShape="1">
            <a:blip r:embed="rId61">
              <a:alphaModFix/>
            </a:blip>
            <a:srcRect/>
            <a:stretch/>
          </p:blipFill>
          <p:spPr>
            <a:xfrm>
              <a:off x="113796" y="11446947"/>
              <a:ext cx="1272492" cy="4326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0" name="Google Shape;310;p29" descr="main-site-navigation-masterbrand-FINAL.png"/>
            <p:cNvPicPr preferRelativeResize="0"/>
            <p:nvPr/>
          </p:nvPicPr>
          <p:blipFill rotWithShape="1">
            <a:blip r:embed="rId62">
              <a:alphaModFix/>
            </a:blip>
            <a:srcRect/>
            <a:stretch/>
          </p:blipFill>
          <p:spPr>
            <a:xfrm>
              <a:off x="7746221" y="7476066"/>
              <a:ext cx="1296377" cy="36296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1" name="Google Shape;311;p29"/>
            <p:cNvGrpSpPr/>
            <p:nvPr/>
          </p:nvGrpSpPr>
          <p:grpSpPr>
            <a:xfrm>
              <a:off x="7809321" y="4696108"/>
              <a:ext cx="1170017" cy="581944"/>
              <a:chOff x="0" y="-1"/>
              <a:chExt cx="1170016" cy="581943"/>
            </a:xfrm>
          </p:grpSpPr>
          <p:pic>
            <p:nvPicPr>
              <p:cNvPr id="312" name="Google Shape;312;p29" descr="Mission-Horizontal-PMS201.png"/>
              <p:cNvPicPr preferRelativeResize="0"/>
              <p:nvPr/>
            </p:nvPicPr>
            <p:blipFill rotWithShape="1">
              <a:blip r:embed="rId63">
                <a:alphaModFix/>
              </a:blip>
              <a:srcRect r="81486"/>
              <a:stretch/>
            </p:blipFill>
            <p:spPr>
              <a:xfrm>
                <a:off x="395745" y="-1"/>
                <a:ext cx="378508" cy="38843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3" name="Google Shape;313;p29" descr="Mission-Horizontal-PMS201.png"/>
              <p:cNvPicPr preferRelativeResize="0"/>
              <p:nvPr/>
            </p:nvPicPr>
            <p:blipFill rotWithShape="1">
              <a:blip r:embed="rId63">
                <a:alphaModFix/>
              </a:blip>
              <a:srcRect l="18750" t="50000"/>
              <a:stretch/>
            </p:blipFill>
            <p:spPr>
              <a:xfrm>
                <a:off x="0" y="445144"/>
                <a:ext cx="1170016" cy="1367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14" name="Google Shape;314;p29" descr="Unknown.png"/>
            <p:cNvPicPr preferRelativeResize="0"/>
            <p:nvPr/>
          </p:nvPicPr>
          <p:blipFill rotWithShape="1">
            <a:blip r:embed="rId64">
              <a:alphaModFix/>
            </a:blip>
            <a:srcRect/>
            <a:stretch/>
          </p:blipFill>
          <p:spPr>
            <a:xfrm>
              <a:off x="90781" y="10558441"/>
              <a:ext cx="1318520" cy="3180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5" name="Google Shape;315;p29" descr="865a93_cbbfff1492a341b8b76ca9b34bfd0299~mv2.jpeg"/>
            <p:cNvPicPr preferRelativeResize="0"/>
            <p:nvPr/>
          </p:nvPicPr>
          <p:blipFill rotWithShape="1">
            <a:blip r:embed="rId65">
              <a:alphaModFix/>
            </a:blip>
            <a:srcRect/>
            <a:stretch/>
          </p:blipFill>
          <p:spPr>
            <a:xfrm>
              <a:off x="7837644" y="8832970"/>
              <a:ext cx="1113529" cy="3196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6" name="Google Shape;316;p29" descr="UCI-Logo-Footer.png"/>
            <p:cNvPicPr preferRelativeResize="0"/>
            <p:nvPr/>
          </p:nvPicPr>
          <p:blipFill rotWithShape="1">
            <a:blip r:embed="rId66">
              <a:alphaModFix/>
            </a:blip>
            <a:srcRect/>
            <a:stretch/>
          </p:blipFill>
          <p:spPr>
            <a:xfrm>
              <a:off x="7751074" y="9494910"/>
              <a:ext cx="1286670" cy="3309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7" name="Google Shape;317;p29" descr="ucm_logo_web_2019_v2.png"/>
            <p:cNvPicPr preferRelativeResize="0"/>
            <p:nvPr/>
          </p:nvPicPr>
          <p:blipFill rotWithShape="1">
            <a:blip r:embed="rId67">
              <a:alphaModFix/>
            </a:blip>
            <a:srcRect/>
            <a:stretch/>
          </p:blipFill>
          <p:spPr>
            <a:xfrm>
              <a:off x="7758163" y="10165075"/>
              <a:ext cx="1272492" cy="32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8" name="Google Shape;318;p29" descr="UCR-Logo-1.jpeg"/>
            <p:cNvPicPr preferRelativeResize="0"/>
            <p:nvPr/>
          </p:nvPicPr>
          <p:blipFill rotWithShape="1">
            <a:blip r:embed="rId68">
              <a:alphaModFix/>
            </a:blip>
            <a:srcRect l="8185" t="31461" r="11089" b="31458"/>
            <a:stretch/>
          </p:blipFill>
          <p:spPr>
            <a:xfrm>
              <a:off x="7750971" y="10844809"/>
              <a:ext cx="1286749" cy="3018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9" name="Google Shape;319;p29" descr="Unknown.png"/>
            <p:cNvPicPr preferRelativeResize="0"/>
            <p:nvPr/>
          </p:nvPicPr>
          <p:blipFill rotWithShape="1">
            <a:blip r:embed="rId69">
              <a:alphaModFix/>
            </a:blip>
            <a:srcRect t="20538" r="30825" b="20538"/>
            <a:stretch/>
          </p:blipFill>
          <p:spPr>
            <a:xfrm>
              <a:off x="7718817" y="11479681"/>
              <a:ext cx="1351259" cy="36722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0" name="Google Shape;320;p29"/>
            <p:cNvGrpSpPr/>
            <p:nvPr/>
          </p:nvGrpSpPr>
          <p:grpSpPr>
            <a:xfrm>
              <a:off x="9554104" y="26188"/>
              <a:ext cx="1351276" cy="575133"/>
              <a:chOff x="-1" y="-1"/>
              <a:chExt cx="1351275" cy="575132"/>
            </a:xfrm>
          </p:grpSpPr>
          <p:pic>
            <p:nvPicPr>
              <p:cNvPr id="321" name="Google Shape;321;p29" descr="logo_signature_0.jpeg"/>
              <p:cNvPicPr preferRelativeResize="0"/>
              <p:nvPr/>
            </p:nvPicPr>
            <p:blipFill rotWithShape="1">
              <a:blip r:embed="rId70">
                <a:alphaModFix/>
              </a:blip>
              <a:srcRect l="7565" t="5252" r="23324" b="45227"/>
              <a:stretch/>
            </p:blipFill>
            <p:spPr>
              <a:xfrm>
                <a:off x="1" y="-1"/>
                <a:ext cx="495165" cy="25944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2" name="Google Shape;322;p29" descr="logo_signature_0.jpeg"/>
              <p:cNvPicPr preferRelativeResize="0"/>
              <p:nvPr/>
            </p:nvPicPr>
            <p:blipFill rotWithShape="1">
              <a:blip r:embed="rId70">
                <a:alphaModFix/>
              </a:blip>
              <a:srcRect l="7729" t="54255" b="16263"/>
              <a:stretch/>
            </p:blipFill>
            <p:spPr>
              <a:xfrm>
                <a:off x="-1" y="259491"/>
                <a:ext cx="1351275" cy="31564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23" name="Google Shape;323;p29" descr="Ucsc.png"/>
            <p:cNvPicPr preferRelativeResize="0"/>
            <p:nvPr/>
          </p:nvPicPr>
          <p:blipFill rotWithShape="1">
            <a:blip r:embed="rId71">
              <a:alphaModFix/>
            </a:blip>
            <a:srcRect/>
            <a:stretch/>
          </p:blipFill>
          <p:spPr>
            <a:xfrm>
              <a:off x="9574556" y="1754590"/>
              <a:ext cx="1310372" cy="3610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4" name="Google Shape;324;p29" descr="script-logo.jpeg"/>
            <p:cNvPicPr preferRelativeResize="0"/>
            <p:nvPr/>
          </p:nvPicPr>
          <p:blipFill rotWithShape="1">
            <a:blip r:embed="rId72">
              <a:alphaModFix/>
            </a:blip>
            <a:srcRect l="18381" t="28935" r="19472" b="27966"/>
            <a:stretch/>
          </p:blipFill>
          <p:spPr>
            <a:xfrm>
              <a:off x="254859" y="6693570"/>
              <a:ext cx="990451" cy="48155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5" name="Google Shape;325;p29"/>
            <p:cNvGrpSpPr/>
            <p:nvPr/>
          </p:nvGrpSpPr>
          <p:grpSpPr>
            <a:xfrm>
              <a:off x="9626594" y="3377390"/>
              <a:ext cx="1211407" cy="358159"/>
              <a:chOff x="-2" y="-1"/>
              <a:chExt cx="1211406" cy="358158"/>
            </a:xfrm>
          </p:grpSpPr>
          <p:pic>
            <p:nvPicPr>
              <p:cNvPr id="326" name="Google Shape;326;p29" descr="uml_vertical_logo_no_tagline_tcm18-59064.png"/>
              <p:cNvPicPr preferRelativeResize="0"/>
              <p:nvPr/>
            </p:nvPicPr>
            <p:blipFill rotWithShape="1">
              <a:blip r:embed="rId73">
                <a:alphaModFix/>
              </a:blip>
              <a:srcRect t="66040"/>
              <a:stretch/>
            </p:blipFill>
            <p:spPr>
              <a:xfrm>
                <a:off x="450749" y="31791"/>
                <a:ext cx="760655" cy="3263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7" name="Google Shape;327;p29" descr="uml_vertical_logo_no_tagline_tcm18-59064.png"/>
              <p:cNvPicPr preferRelativeResize="0"/>
              <p:nvPr/>
            </p:nvPicPr>
            <p:blipFill rotWithShape="1">
              <a:blip r:embed="rId73">
                <a:alphaModFix/>
              </a:blip>
              <a:srcRect t="880" b="33000"/>
              <a:stretch/>
            </p:blipFill>
            <p:spPr>
              <a:xfrm>
                <a:off x="-2" y="-1"/>
                <a:ext cx="412433" cy="34453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28" name="Google Shape;328;p29" descr="standard.png"/>
            <p:cNvPicPr preferRelativeResize="0"/>
            <p:nvPr/>
          </p:nvPicPr>
          <p:blipFill rotWithShape="1">
            <a:blip r:embed="rId74">
              <a:alphaModFix/>
            </a:blip>
            <a:srcRect t="17778" b="17778"/>
            <a:stretch/>
          </p:blipFill>
          <p:spPr>
            <a:xfrm>
              <a:off x="9605952" y="4229419"/>
              <a:ext cx="1247593" cy="2756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9" name="Google Shape;329;p29" descr="1024_UOfIowa_MGN.jpeg"/>
            <p:cNvPicPr preferRelativeResize="0"/>
            <p:nvPr/>
          </p:nvPicPr>
          <p:blipFill rotWithShape="1">
            <a:blip r:embed="rId75">
              <a:alphaModFix/>
            </a:blip>
            <a:srcRect l="12331" t="22105" r="12335" b="39233"/>
            <a:stretch/>
          </p:blipFill>
          <p:spPr>
            <a:xfrm>
              <a:off x="9579554" y="4990286"/>
              <a:ext cx="1300413" cy="37523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0" name="Google Shape;330;p29"/>
            <p:cNvGrpSpPr/>
            <p:nvPr/>
          </p:nvGrpSpPr>
          <p:grpSpPr>
            <a:xfrm>
              <a:off x="9738980" y="909165"/>
              <a:ext cx="981520" cy="430538"/>
              <a:chOff x="0" y="-2"/>
              <a:chExt cx="981519" cy="430537"/>
            </a:xfrm>
          </p:grpSpPr>
          <p:pic>
            <p:nvPicPr>
              <p:cNvPr id="331" name="Google Shape;331;p29" descr="primary-wordmarks2.jpeg"/>
              <p:cNvPicPr preferRelativeResize="0"/>
              <p:nvPr/>
            </p:nvPicPr>
            <p:blipFill rotWithShape="1">
              <a:blip r:embed="rId76">
                <a:alphaModFix/>
              </a:blip>
              <a:srcRect l="9466" t="15710" r="49999" b="70480"/>
              <a:stretch/>
            </p:blipFill>
            <p:spPr>
              <a:xfrm>
                <a:off x="0" y="-2"/>
                <a:ext cx="967893" cy="21977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2" name="Google Shape;332;p29" descr="primary-wordmarks2.jpeg"/>
              <p:cNvPicPr preferRelativeResize="0"/>
              <p:nvPr/>
            </p:nvPicPr>
            <p:blipFill rotWithShape="1">
              <a:blip r:embed="rId76">
                <a:alphaModFix/>
              </a:blip>
              <a:srcRect l="50000" t="15710" r="9465" b="70480"/>
              <a:stretch/>
            </p:blipFill>
            <p:spPr>
              <a:xfrm>
                <a:off x="13624" y="210764"/>
                <a:ext cx="967895" cy="21977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33" name="Google Shape;333;p29" descr="ulv_logo-primary.jpeg"/>
            <p:cNvPicPr preferRelativeResize="0"/>
            <p:nvPr/>
          </p:nvPicPr>
          <p:blipFill rotWithShape="1">
            <a:blip r:embed="rId77">
              <a:alphaModFix/>
            </a:blip>
            <a:srcRect/>
            <a:stretch/>
          </p:blipFill>
          <p:spPr>
            <a:xfrm>
              <a:off x="9629030" y="5791227"/>
              <a:ext cx="1201421" cy="3945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4" name="Google Shape;334;p29" descr="university-of-miami-logo-vector.png"/>
            <p:cNvPicPr preferRelativeResize="0"/>
            <p:nvPr/>
          </p:nvPicPr>
          <p:blipFill rotWithShape="1">
            <a:blip r:embed="rId78">
              <a:alphaModFix/>
            </a:blip>
            <a:srcRect t="29530" b="29530"/>
            <a:stretch/>
          </p:blipFill>
          <p:spPr>
            <a:xfrm>
              <a:off x="9550381" y="6613824"/>
              <a:ext cx="1358778" cy="3708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5" name="Google Shape;335;p29" descr="Unknown.png"/>
            <p:cNvPicPr preferRelativeResize="0"/>
            <p:nvPr/>
          </p:nvPicPr>
          <p:blipFill rotWithShape="1">
            <a:blip r:embed="rId79">
              <a:alphaModFix/>
            </a:blip>
            <a:srcRect t="28672" b="28671"/>
            <a:stretch/>
          </p:blipFill>
          <p:spPr>
            <a:xfrm>
              <a:off x="70482" y="9609333"/>
              <a:ext cx="1358921" cy="3245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6" name="Google Shape;336;p29" descr="global-engagement-um-pulsejpg.jpeg"/>
            <p:cNvPicPr preferRelativeResize="0"/>
            <p:nvPr/>
          </p:nvPicPr>
          <p:blipFill rotWithShape="1">
            <a:blip r:embed="rId80">
              <a:alphaModFix/>
            </a:blip>
            <a:srcRect t="15072" b="34173"/>
            <a:stretch/>
          </p:blipFill>
          <p:spPr>
            <a:xfrm>
              <a:off x="9537875" y="7486023"/>
              <a:ext cx="1383898" cy="2478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7" name="Google Shape;337;p29" descr="university-of-nebraska-omaha.jpeg"/>
            <p:cNvPicPr preferRelativeResize="0"/>
            <p:nvPr/>
          </p:nvPicPr>
          <p:blipFill rotWithShape="1">
            <a:blip r:embed="rId81">
              <a:alphaModFix/>
            </a:blip>
            <a:srcRect l="7069" t="32164" r="5817" b="33193"/>
            <a:stretch/>
          </p:blipFill>
          <p:spPr>
            <a:xfrm>
              <a:off x="9593645" y="8236571"/>
              <a:ext cx="1272383" cy="3681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8" name="Google Shape;338;p29" descr="unt-university-of-north-texas-logo02-640x207.png"/>
            <p:cNvPicPr preferRelativeResize="0"/>
            <p:nvPr/>
          </p:nvPicPr>
          <p:blipFill rotWithShape="1">
            <a:blip r:embed="rId82">
              <a:alphaModFix/>
            </a:blip>
            <a:srcRect/>
            <a:stretch/>
          </p:blipFill>
          <p:spPr>
            <a:xfrm>
              <a:off x="9618740" y="9033612"/>
              <a:ext cx="1222001" cy="3952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9" name="Google Shape;339;p29" descr="logo.png"/>
            <p:cNvPicPr preferRelativeResize="0"/>
            <p:nvPr/>
          </p:nvPicPr>
          <p:blipFill rotWithShape="1">
            <a:blip r:embed="rId83">
              <a:alphaModFix/>
            </a:blip>
            <a:srcRect/>
            <a:stretch/>
          </p:blipFill>
          <p:spPr>
            <a:xfrm>
              <a:off x="9574556" y="9786786"/>
              <a:ext cx="1310372" cy="5102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0" name="Google Shape;340;p29" descr="2017+Logo+-+University+of+Portland.png"/>
            <p:cNvPicPr preferRelativeResize="0"/>
            <p:nvPr/>
          </p:nvPicPr>
          <p:blipFill rotWithShape="1">
            <a:blip r:embed="rId84">
              <a:alphaModFix/>
            </a:blip>
            <a:srcRect/>
            <a:stretch/>
          </p:blipFill>
          <p:spPr>
            <a:xfrm>
              <a:off x="9555952" y="10587753"/>
              <a:ext cx="1347579" cy="5296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1" name="Google Shape;341;p29" descr="standard.png"/>
            <p:cNvPicPr preferRelativeResize="0"/>
            <p:nvPr/>
          </p:nvPicPr>
          <p:blipFill rotWithShape="1">
            <a:blip r:embed="rId85">
              <a:alphaModFix/>
            </a:blip>
            <a:srcRect t="17753" b="17752"/>
            <a:stretch/>
          </p:blipFill>
          <p:spPr>
            <a:xfrm>
              <a:off x="9603372" y="11524730"/>
              <a:ext cx="1252624" cy="2769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2" name="Google Shape;342;p29" descr="usc_linear_square.jpeg"/>
            <p:cNvPicPr preferRelativeResize="0"/>
            <p:nvPr/>
          </p:nvPicPr>
          <p:blipFill rotWithShape="1">
            <a:blip r:embed="rId86">
              <a:alphaModFix/>
            </a:blip>
            <a:srcRect t="30555" b="39529"/>
            <a:stretch/>
          </p:blipFill>
          <p:spPr>
            <a:xfrm>
              <a:off x="11269416" y="121254"/>
              <a:ext cx="1286539" cy="3848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3" name="Google Shape;343;p29" descr="WM_2C_BlackOrange_RGB.jpeg"/>
            <p:cNvPicPr preferRelativeResize="0"/>
            <p:nvPr/>
          </p:nvPicPr>
          <p:blipFill rotWithShape="1">
            <a:blip r:embed="rId87">
              <a:alphaModFix/>
            </a:blip>
            <a:srcRect/>
            <a:stretch/>
          </p:blipFill>
          <p:spPr>
            <a:xfrm>
              <a:off x="11278876" y="1002306"/>
              <a:ext cx="1267559" cy="368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4" name="Google Shape;344;p29" descr="TU-Logo-2color-web.jpeg"/>
            <p:cNvPicPr preferRelativeResize="0"/>
            <p:nvPr/>
          </p:nvPicPr>
          <p:blipFill rotWithShape="1">
            <a:blip r:embed="rId88">
              <a:alphaModFix/>
            </a:blip>
            <a:srcRect/>
            <a:stretch/>
          </p:blipFill>
          <p:spPr>
            <a:xfrm>
              <a:off x="11269320" y="1818737"/>
              <a:ext cx="1286669" cy="4821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5" name="Google Shape;345;p29" descr="uwa-logo-horizontal_0.png"/>
            <p:cNvPicPr preferRelativeResize="0"/>
            <p:nvPr/>
          </p:nvPicPr>
          <p:blipFill rotWithShape="1">
            <a:blip r:embed="rId89">
              <a:alphaModFix/>
            </a:blip>
            <a:srcRect/>
            <a:stretch/>
          </p:blipFill>
          <p:spPr>
            <a:xfrm>
              <a:off x="11253396" y="2794703"/>
              <a:ext cx="1318521" cy="2763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6" name="Google Shape;346;p29" descr="unnamed.jpeg"/>
            <p:cNvPicPr preferRelativeResize="0"/>
            <p:nvPr/>
          </p:nvPicPr>
          <p:blipFill rotWithShape="1">
            <a:blip r:embed="rId90">
              <a:alphaModFix/>
            </a:blip>
            <a:srcRect/>
            <a:stretch/>
          </p:blipFill>
          <p:spPr>
            <a:xfrm>
              <a:off x="11407311" y="3563526"/>
              <a:ext cx="1010691" cy="4847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7" name="Google Shape;347;p29" descr="UniversityofPennsylvania_FullLogo_RGB_card.png"/>
            <p:cNvPicPr preferRelativeResize="0"/>
            <p:nvPr/>
          </p:nvPicPr>
          <p:blipFill rotWithShape="1">
            <a:blip r:embed="rId91">
              <a:alphaModFix/>
            </a:blip>
            <a:srcRect l="3071" t="18672" r="3070" b="18672"/>
            <a:stretch/>
          </p:blipFill>
          <p:spPr>
            <a:xfrm>
              <a:off x="11301567" y="4474934"/>
              <a:ext cx="1222048" cy="407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8" name="Google Shape;348;p29" descr="PrimShield-Word_SmallUse_CardOnTrans.png"/>
            <p:cNvPicPr preferRelativeResize="0"/>
            <p:nvPr/>
          </p:nvPicPr>
          <p:blipFill rotWithShape="1">
            <a:blip r:embed="rId92">
              <a:alphaModFix/>
            </a:blip>
            <a:srcRect/>
            <a:stretch/>
          </p:blipFill>
          <p:spPr>
            <a:xfrm>
              <a:off x="11172933" y="5335839"/>
              <a:ext cx="1479444" cy="432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9" name="Google Shape;349;p29" descr="Virginia-Commonwealth-University-400x400.jpeg"/>
            <p:cNvPicPr preferRelativeResize="0"/>
            <p:nvPr/>
          </p:nvPicPr>
          <p:blipFill rotWithShape="1">
            <a:blip r:embed="rId93">
              <a:alphaModFix/>
            </a:blip>
            <a:srcRect t="33119" b="31167"/>
            <a:stretch/>
          </p:blipFill>
          <p:spPr>
            <a:xfrm>
              <a:off x="11321018" y="7086905"/>
              <a:ext cx="1183100" cy="42246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50" name="Google Shape;350;p29"/>
            <p:cNvGrpSpPr/>
            <p:nvPr/>
          </p:nvGrpSpPr>
          <p:grpSpPr>
            <a:xfrm>
              <a:off x="11353426" y="6096358"/>
              <a:ext cx="1118459" cy="657330"/>
              <a:chOff x="-1" y="-1"/>
              <a:chExt cx="1118457" cy="657329"/>
            </a:xfrm>
          </p:grpSpPr>
          <p:pic>
            <p:nvPicPr>
              <p:cNvPr id="351" name="Google Shape;351;p29" descr="Screen Shot 2020-02-03 at 4.41.23 PM.png"/>
              <p:cNvPicPr preferRelativeResize="0"/>
              <p:nvPr/>
            </p:nvPicPr>
            <p:blipFill rotWithShape="1">
              <a:blip r:embed="rId94">
                <a:alphaModFix/>
              </a:blip>
              <a:srcRect t="68161"/>
              <a:stretch/>
            </p:blipFill>
            <p:spPr>
              <a:xfrm>
                <a:off x="-1" y="405766"/>
                <a:ext cx="1118457" cy="2515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2" name="Google Shape;352;p29" descr="Screen Shot 2020-02-03 at 4.41.23 PM.png"/>
              <p:cNvPicPr preferRelativeResize="0"/>
              <p:nvPr/>
            </p:nvPicPr>
            <p:blipFill rotWithShape="1">
              <a:blip r:embed="rId94">
                <a:alphaModFix/>
              </a:blip>
              <a:srcRect l="21374" t="5586" r="21371" b="30500"/>
              <a:stretch/>
            </p:blipFill>
            <p:spPr>
              <a:xfrm>
                <a:off x="301963" y="-1"/>
                <a:ext cx="514577" cy="40582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53" name="Google Shape;353;p29" descr="wfu.svg.png"/>
            <p:cNvPicPr preferRelativeResize="0"/>
            <p:nvPr/>
          </p:nvPicPr>
          <p:blipFill rotWithShape="1">
            <a:blip r:embed="rId95">
              <a:alphaModFix/>
            </a:blip>
            <a:srcRect/>
            <a:stretch/>
          </p:blipFill>
          <p:spPr>
            <a:xfrm>
              <a:off x="11249870" y="8020880"/>
              <a:ext cx="1325571" cy="3004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4" name="Google Shape;354;p29" descr="whittier.svg.png"/>
            <p:cNvPicPr preferRelativeResize="0"/>
            <p:nvPr/>
          </p:nvPicPr>
          <p:blipFill rotWithShape="1">
            <a:blip r:embed="rId96">
              <a:alphaModFix/>
            </a:blip>
            <a:srcRect/>
            <a:stretch/>
          </p:blipFill>
          <p:spPr>
            <a:xfrm>
              <a:off x="11454589" y="9597107"/>
              <a:ext cx="916136" cy="6401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5" name="Google Shape;355;p29" descr="wilkes.png"/>
            <p:cNvPicPr preferRelativeResize="0"/>
            <p:nvPr/>
          </p:nvPicPr>
          <p:blipFill rotWithShape="1">
            <a:blip r:embed="rId97">
              <a:alphaModFix/>
            </a:blip>
            <a:srcRect/>
            <a:stretch/>
          </p:blipFill>
          <p:spPr>
            <a:xfrm>
              <a:off x="11304398" y="10587478"/>
              <a:ext cx="1216515" cy="405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6" name="Google Shape;356;p29" descr="Unknown.png"/>
            <p:cNvPicPr preferRelativeResize="0"/>
            <p:nvPr/>
          </p:nvPicPr>
          <p:blipFill rotWithShape="1">
            <a:blip r:embed="rId98">
              <a:alphaModFix/>
            </a:blip>
            <a:srcRect/>
            <a:stretch/>
          </p:blipFill>
          <p:spPr>
            <a:xfrm>
              <a:off x="11321133" y="11446431"/>
              <a:ext cx="1183045" cy="43364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57" name="Google Shape;357;p29"/>
            <p:cNvGrpSpPr/>
            <p:nvPr/>
          </p:nvGrpSpPr>
          <p:grpSpPr>
            <a:xfrm>
              <a:off x="11268384" y="8722377"/>
              <a:ext cx="1288550" cy="643523"/>
              <a:chOff x="-1" y="-2"/>
              <a:chExt cx="1288548" cy="643521"/>
            </a:xfrm>
          </p:grpSpPr>
          <p:pic>
            <p:nvPicPr>
              <p:cNvPr id="358" name="Google Shape;358;p29" descr="wvu.svg.png"/>
              <p:cNvPicPr preferRelativeResize="0"/>
              <p:nvPr/>
            </p:nvPicPr>
            <p:blipFill rotWithShape="1">
              <a:blip r:embed="rId99">
                <a:alphaModFix/>
              </a:blip>
              <a:srcRect l="16180"/>
              <a:stretch/>
            </p:blipFill>
            <p:spPr>
              <a:xfrm>
                <a:off x="-1" y="414719"/>
                <a:ext cx="1288548" cy="2288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9" name="Google Shape;359;p29" descr="wvu.svg.png"/>
              <p:cNvPicPr preferRelativeResize="0"/>
              <p:nvPr/>
            </p:nvPicPr>
            <p:blipFill rotWithShape="1">
              <a:blip r:embed="rId99">
                <a:alphaModFix/>
              </a:blip>
              <a:srcRect r="83816"/>
              <a:stretch/>
            </p:blipFill>
            <p:spPr>
              <a:xfrm>
                <a:off x="356901" y="-2"/>
                <a:ext cx="450972" cy="41472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60" name="Google Shape;360;p29" descr="image.png"/>
            <p:cNvPicPr preferRelativeResize="0"/>
            <p:nvPr/>
          </p:nvPicPr>
          <p:blipFill rotWithShape="1">
            <a:blip r:embed="rId100">
              <a:alphaModFix/>
            </a:blip>
            <a:srcRect l="23619" t="22406" r="23618" b="22406"/>
            <a:stretch/>
          </p:blipFill>
          <p:spPr>
            <a:xfrm>
              <a:off x="375131" y="0"/>
              <a:ext cx="749784" cy="6274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1" name="Google Shape;361;p29" descr="image.png"/>
            <p:cNvPicPr preferRelativeResize="0"/>
            <p:nvPr/>
          </p:nvPicPr>
          <p:blipFill rotWithShape="1">
            <a:blip r:embed="rId101">
              <a:alphaModFix/>
            </a:blip>
            <a:srcRect/>
            <a:stretch/>
          </p:blipFill>
          <p:spPr>
            <a:xfrm>
              <a:off x="114070" y="1077959"/>
              <a:ext cx="1271943" cy="3631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2" name="Google Shape;362;p29" descr="image.png"/>
            <p:cNvPicPr preferRelativeResize="0"/>
            <p:nvPr/>
          </p:nvPicPr>
          <p:blipFill rotWithShape="1">
            <a:blip r:embed="rId102">
              <a:alphaModFix/>
            </a:blip>
            <a:srcRect/>
            <a:stretch/>
          </p:blipFill>
          <p:spPr>
            <a:xfrm>
              <a:off x="122654" y="2941420"/>
              <a:ext cx="1254775" cy="4194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3" name="Google Shape;363;p29" descr="image.png"/>
            <p:cNvPicPr preferRelativeResize="0"/>
            <p:nvPr/>
          </p:nvPicPr>
          <p:blipFill rotWithShape="1">
            <a:blip r:embed="rId103">
              <a:alphaModFix/>
            </a:blip>
            <a:srcRect/>
            <a:stretch/>
          </p:blipFill>
          <p:spPr>
            <a:xfrm>
              <a:off x="305831" y="4796019"/>
              <a:ext cx="888421" cy="9504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4" name="Google Shape;364;p29" descr="image.png"/>
            <p:cNvPicPr preferRelativeResize="0"/>
            <p:nvPr/>
          </p:nvPicPr>
          <p:blipFill rotWithShape="1">
            <a:blip r:embed="rId104">
              <a:alphaModFix/>
            </a:blip>
            <a:srcRect/>
            <a:stretch/>
          </p:blipFill>
          <p:spPr>
            <a:xfrm>
              <a:off x="-2" y="1783471"/>
              <a:ext cx="1500086" cy="843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5" name="Google Shape;365;p29" descr="image.png"/>
            <p:cNvPicPr preferRelativeResize="0"/>
            <p:nvPr/>
          </p:nvPicPr>
          <p:blipFill rotWithShape="1">
            <a:blip r:embed="rId105">
              <a:alphaModFix/>
            </a:blip>
            <a:srcRect t="6325" b="28718"/>
            <a:stretch/>
          </p:blipFill>
          <p:spPr>
            <a:xfrm>
              <a:off x="100451" y="3675007"/>
              <a:ext cx="1299199" cy="8437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6" name="Google Shape;366;p29" descr="image.png"/>
            <p:cNvPicPr preferRelativeResize="0"/>
            <p:nvPr/>
          </p:nvPicPr>
          <p:blipFill rotWithShape="1">
            <a:blip r:embed="rId106">
              <a:alphaModFix/>
            </a:blip>
            <a:srcRect/>
            <a:stretch/>
          </p:blipFill>
          <p:spPr>
            <a:xfrm>
              <a:off x="120614" y="5988503"/>
              <a:ext cx="1258854" cy="44614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67" name="Google Shape;367;p29" descr="image.png"/>
          <p:cNvPicPr preferRelativeResize="0"/>
          <p:nvPr/>
        </p:nvPicPr>
        <p:blipFill rotWithShape="1">
          <a:blip r:embed="rId107">
            <a:alphaModFix/>
          </a:blip>
          <a:srcRect t="25" b="20"/>
          <a:stretch/>
        </p:blipFill>
        <p:spPr>
          <a:xfrm>
            <a:off x="1231777" y="2622515"/>
            <a:ext cx="8540751" cy="3852863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29"/>
          <p:cNvSpPr txBox="1"/>
          <p:nvPr/>
        </p:nvSpPr>
        <p:spPr>
          <a:xfrm>
            <a:off x="2948631" y="7561402"/>
            <a:ext cx="6458403" cy="3972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venir"/>
              <a:buNone/>
            </a:pPr>
            <a:r>
              <a:rPr lang="en-US" sz="5000" b="0" i="1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GradGuard’s mission is to </a:t>
            </a:r>
            <a:r>
              <a:rPr lang="en-US" sz="5000" b="1" i="1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help schools educate and protect students</a:t>
            </a:r>
            <a:r>
              <a:rPr lang="en-US" sz="5000" b="0" i="1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 from the risks of college life.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29"/>
          <p:cNvSpPr txBox="1"/>
          <p:nvPr/>
        </p:nvSpPr>
        <p:spPr>
          <a:xfrm>
            <a:off x="7531100" y="13061950"/>
            <a:ext cx="160909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996"/>
              </a:buClr>
              <a:buSzPts val="1600"/>
              <a:buFont typeface="Avenir"/>
              <a:buNone/>
            </a:pPr>
            <a:r>
              <a:rPr lang="en-US" sz="1600" b="0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Confidential and proprietary information © 2024 GradGuard. All rights reserved.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29"/>
          <p:cNvSpPr txBox="1">
            <a:spLocks noGrp="1"/>
          </p:cNvSpPr>
          <p:nvPr>
            <p:ph type="sldNum" idx="4294967295"/>
          </p:nvPr>
        </p:nvSpPr>
        <p:spPr>
          <a:xfrm>
            <a:off x="23749000" y="13061950"/>
            <a:ext cx="350013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996"/>
              </a:buClr>
              <a:buSzPts val="1600"/>
              <a:buFont typeface="Avenir"/>
              <a:buNone/>
            </a:pPr>
            <a:fld id="{00000000-1234-1234-1234-123412341234}" type="slidenum">
              <a:rPr lang="en-US" sz="1600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11</a:t>
            </a:fld>
            <a:endParaRPr sz="1600" b="0" i="0" u="none" strike="noStrike" cap="none">
              <a:solidFill>
                <a:srgbClr val="005996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0"/>
          <p:cNvSpPr/>
          <p:nvPr/>
        </p:nvSpPr>
        <p:spPr>
          <a:xfrm>
            <a:off x="-197275" y="11074190"/>
            <a:ext cx="24778549" cy="2841998"/>
          </a:xfrm>
          <a:prstGeom prst="rect">
            <a:avLst/>
          </a:prstGeom>
          <a:solidFill>
            <a:srgbClr val="C2D1EB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0" i="0" u="none" strike="noStrike" cap="non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76" name="Google Shape;376;p30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62661" y="4320668"/>
            <a:ext cx="3515452" cy="3794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30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39570" y="3187492"/>
            <a:ext cx="3481194" cy="5403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30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419116" y="6200987"/>
            <a:ext cx="1918096" cy="4184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30" descr="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529038" y="8522264"/>
            <a:ext cx="2650856" cy="3367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30" descr="Imag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909210" y="5401926"/>
            <a:ext cx="4771474" cy="5948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0" descr="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700604" y="4128234"/>
            <a:ext cx="1651049" cy="354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0" descr="Imag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1541218" y="6292508"/>
            <a:ext cx="1887374" cy="5723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0" descr="Imag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016718" y="7903536"/>
            <a:ext cx="4161242" cy="377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0" descr="Imag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6213351" y="9916310"/>
            <a:ext cx="3337702" cy="2476574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30"/>
          <p:cNvSpPr txBox="1"/>
          <p:nvPr/>
        </p:nvSpPr>
        <p:spPr>
          <a:xfrm>
            <a:off x="1449254" y="1361806"/>
            <a:ext cx="19896770" cy="4616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475" tIns="22475" rIns="22475" bIns="22475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5996"/>
              </a:buClr>
              <a:buSzPts val="11000"/>
              <a:buFont typeface="Avenir"/>
              <a:buNone/>
            </a:pPr>
            <a:r>
              <a:rPr lang="en-US" sz="11000" b="1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GradGuard is the #1 provider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5996"/>
              </a:buClr>
              <a:buSzPts val="11000"/>
              <a:buFont typeface="Avenir"/>
              <a:buNone/>
            </a:pPr>
            <a:r>
              <a:rPr lang="en-US" sz="11000" b="1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of college renters and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5996"/>
              </a:buClr>
              <a:buSzPts val="11000"/>
              <a:buFont typeface="Avenir"/>
              <a:buNone/>
            </a:pPr>
            <a:r>
              <a:rPr lang="en-US" sz="11000" b="1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tuition insurance.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6" name="Google Shape;386;p30" descr="Image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3919547" y="7256788"/>
            <a:ext cx="1786155" cy="5070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30" descr="Image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-8756624" y="1767756"/>
            <a:ext cx="8275120" cy="13216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30" descr="image11.png"/>
          <p:cNvPicPr preferRelativeResize="0"/>
          <p:nvPr/>
        </p:nvPicPr>
        <p:blipFill rotWithShape="1">
          <a:blip r:embed="rId14">
            <a:alphaModFix/>
          </a:blip>
          <a:srcRect t="41" b="41"/>
          <a:stretch/>
        </p:blipFill>
        <p:spPr>
          <a:xfrm>
            <a:off x="341395" y="12614299"/>
            <a:ext cx="4295067" cy="822878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30"/>
          <p:cNvSpPr txBox="1"/>
          <p:nvPr/>
        </p:nvSpPr>
        <p:spPr>
          <a:xfrm>
            <a:off x="1449254" y="8721659"/>
            <a:ext cx="11378126" cy="1836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996"/>
              </a:buClr>
              <a:buSzPts val="4800"/>
              <a:buFont typeface="Avenir"/>
              <a:buNone/>
            </a:pPr>
            <a:r>
              <a:rPr lang="en-US" sz="4800" b="0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Perfecting the art of educating and protecting college families since </a:t>
            </a:r>
            <a:r>
              <a:rPr lang="en-US" sz="4800" b="1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2009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30"/>
          <p:cNvSpPr txBox="1"/>
          <p:nvPr/>
        </p:nvSpPr>
        <p:spPr>
          <a:xfrm>
            <a:off x="1563317" y="5941105"/>
            <a:ext cx="4666155" cy="2401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75" tIns="27075" rIns="27075" bIns="2707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996"/>
              </a:buClr>
              <a:buSzPts val="4800"/>
              <a:buFont typeface="Avenir"/>
              <a:buNone/>
            </a:pPr>
            <a:r>
              <a:rPr lang="en-US" sz="4800" b="0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Network of over </a:t>
            </a:r>
            <a:r>
              <a:rPr lang="en-US" sz="4800" b="1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550</a:t>
            </a:r>
            <a:r>
              <a:rPr lang="en-US" sz="4800" b="0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 colleges and universities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30"/>
          <p:cNvSpPr txBox="1"/>
          <p:nvPr/>
        </p:nvSpPr>
        <p:spPr>
          <a:xfrm>
            <a:off x="7229815" y="5941105"/>
            <a:ext cx="5327263" cy="1646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75" tIns="27075" rIns="27075" bIns="2707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996"/>
              </a:buClr>
              <a:buSzPts val="4800"/>
              <a:buFont typeface="Avenir"/>
              <a:buNone/>
            </a:pPr>
            <a:r>
              <a:rPr lang="en-US" sz="4800" b="0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Over </a:t>
            </a:r>
            <a:r>
              <a:rPr lang="en-US" sz="4800" b="1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1.5 million</a:t>
            </a:r>
            <a:r>
              <a:rPr lang="en-US" sz="4800" b="0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 students protected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30"/>
          <p:cNvSpPr txBox="1"/>
          <p:nvPr/>
        </p:nvSpPr>
        <p:spPr>
          <a:xfrm>
            <a:off x="7531100" y="13061950"/>
            <a:ext cx="160909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996"/>
              </a:buClr>
              <a:buSzPts val="1600"/>
              <a:buFont typeface="Avenir"/>
              <a:buNone/>
            </a:pPr>
            <a:r>
              <a:rPr lang="en-US" sz="1600" b="0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Confidential and proprietary information © 2024 GradGuard. All rights reserved.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30"/>
          <p:cNvSpPr txBox="1">
            <a:spLocks noGrp="1"/>
          </p:cNvSpPr>
          <p:nvPr>
            <p:ph type="sldNum" idx="4294967295"/>
          </p:nvPr>
        </p:nvSpPr>
        <p:spPr>
          <a:xfrm>
            <a:off x="23749000" y="13061950"/>
            <a:ext cx="350013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996"/>
              </a:buClr>
              <a:buSzPts val="1600"/>
              <a:buFont typeface="Avenir"/>
              <a:buNone/>
            </a:pPr>
            <a:fld id="{00000000-1234-1234-1234-123412341234}" type="slidenum">
              <a:rPr lang="en-US" sz="1600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12</a:t>
            </a:fld>
            <a:endParaRPr sz="1600" b="0" i="0" u="none" strike="noStrike" cap="none">
              <a:solidFill>
                <a:srgbClr val="005996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31" descr="shutterstock_467665874.jpg"/>
          <p:cNvPicPr preferRelativeResize="0"/>
          <p:nvPr/>
        </p:nvPicPr>
        <p:blipFill rotWithShape="1">
          <a:blip r:embed="rId3">
            <a:alphaModFix/>
          </a:blip>
          <a:srcRect l="31360" t="18076" r="5395" b="21455"/>
          <a:stretch/>
        </p:blipFill>
        <p:spPr>
          <a:xfrm>
            <a:off x="-209550" y="-277411"/>
            <a:ext cx="25100732" cy="7343751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1"/>
          <p:cNvSpPr txBox="1"/>
          <p:nvPr/>
        </p:nvSpPr>
        <p:spPr>
          <a:xfrm>
            <a:off x="7531100" y="13061950"/>
            <a:ext cx="160909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53464"/>
              </a:buClr>
              <a:buSzPts val="1600"/>
              <a:buFont typeface="Avenir"/>
              <a:buNone/>
            </a:pPr>
            <a:r>
              <a:rPr lang="en-US" sz="1600" b="0" i="0" u="none" strike="noStrike" cap="none">
                <a:solidFill>
                  <a:srgbClr val="153464"/>
                </a:solidFill>
                <a:latin typeface="Avenir"/>
                <a:ea typeface="Avenir"/>
                <a:cs typeface="Avenir"/>
                <a:sym typeface="Avenir"/>
              </a:rPr>
              <a:t>Confidential and proprietary information © 2024 GradGuard. All rights reserved.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31"/>
          <p:cNvSpPr txBox="1">
            <a:spLocks noGrp="1"/>
          </p:cNvSpPr>
          <p:nvPr>
            <p:ph type="sldNum" idx="4294967295"/>
          </p:nvPr>
        </p:nvSpPr>
        <p:spPr>
          <a:xfrm>
            <a:off x="23749000" y="13061950"/>
            <a:ext cx="350013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33667"/>
              </a:buClr>
              <a:buSzPts val="1600"/>
              <a:buFont typeface="Avenir"/>
              <a:buNone/>
            </a:pPr>
            <a:fld id="{00000000-1234-1234-1234-123412341234}" type="slidenum">
              <a:rPr lang="en-US" sz="1600" b="0" i="0" u="none" strike="noStrike" cap="none">
                <a:solidFill>
                  <a:srgbClr val="033667"/>
                </a:solidFill>
                <a:latin typeface="Avenir"/>
                <a:ea typeface="Avenir"/>
                <a:cs typeface="Avenir"/>
                <a:sym typeface="Avenir"/>
              </a:rPr>
              <a:t>13</a:t>
            </a:fld>
            <a:endParaRPr sz="1600" b="0" i="0" u="none" strike="noStrike" cap="none">
              <a:solidFill>
                <a:srgbClr val="03366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01" name="Google Shape;401;p31" descr="image118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311" y="12614275"/>
            <a:ext cx="4294189" cy="822325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31"/>
          <p:cNvSpPr txBox="1"/>
          <p:nvPr/>
        </p:nvSpPr>
        <p:spPr>
          <a:xfrm>
            <a:off x="1381202" y="1157841"/>
            <a:ext cx="24384006" cy="723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DC63F"/>
              </a:buClr>
              <a:buSzPts val="4200"/>
              <a:buFont typeface="Avenir"/>
              <a:buNone/>
            </a:pPr>
            <a:r>
              <a:rPr lang="en-US" sz="4200" b="1" i="0" u="none" strike="noStrike" cap="none">
                <a:solidFill>
                  <a:srgbClr val="8DC63F"/>
                </a:solidFill>
                <a:latin typeface="Avenir"/>
                <a:ea typeface="Avenir"/>
                <a:cs typeface="Avenir"/>
                <a:sym typeface="Avenir"/>
              </a:rPr>
              <a:t>Protection is Necessary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31"/>
          <p:cNvSpPr txBox="1"/>
          <p:nvPr/>
        </p:nvSpPr>
        <p:spPr>
          <a:xfrm>
            <a:off x="1381202" y="7483475"/>
            <a:ext cx="13036547" cy="45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996"/>
              </a:buClr>
              <a:buSzPts val="4800"/>
              <a:buFont typeface="Avenir"/>
              <a:buNone/>
            </a:pPr>
            <a:r>
              <a:rPr lang="en-US" sz="4800" b="1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GradGuard’s Tuition Protection Plan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25077" marR="0" lvl="1" indent="-62507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996"/>
              </a:buClr>
              <a:buSzPts val="4200"/>
              <a:buFont typeface="Avenir"/>
              <a:buChar char="•"/>
            </a:pPr>
            <a:r>
              <a:rPr lang="en-US" sz="4200" b="0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Reduce the cost of refunds withdrawals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25077" marR="0" lvl="1" indent="-62507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996"/>
              </a:buClr>
              <a:buSzPts val="4200"/>
              <a:buFont typeface="Avenir"/>
              <a:buChar char="•"/>
            </a:pPr>
            <a:r>
              <a:rPr lang="en-US" sz="4200" b="0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Reduces the financial stress on students &amp; families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25077" marR="0" lvl="1" indent="-62507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996"/>
              </a:buClr>
              <a:buSzPts val="4200"/>
              <a:buFont typeface="Avenir"/>
              <a:buChar char="•"/>
            </a:pPr>
            <a:r>
              <a:rPr lang="en-US" sz="4200" b="0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Pays schools for the account balances of students who are forced to withdraw or cause damages they cannot pay for.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31"/>
          <p:cNvSpPr txBox="1"/>
          <p:nvPr/>
        </p:nvSpPr>
        <p:spPr>
          <a:xfrm>
            <a:off x="1381202" y="3931496"/>
            <a:ext cx="13209172" cy="254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100" tIns="29100" rIns="29100" bIns="291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Avenir"/>
              <a:buNone/>
            </a:pPr>
            <a:r>
              <a:rPr lang="en-US" sz="84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COLLEGE STUDENTS WITHDREW IN 2021.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31"/>
          <p:cNvSpPr txBox="1"/>
          <p:nvPr/>
        </p:nvSpPr>
        <p:spPr>
          <a:xfrm>
            <a:off x="1221706" y="1855993"/>
            <a:ext cx="7383492" cy="211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600"/>
              <a:buFont typeface="Avenir"/>
              <a:buNone/>
            </a:pPr>
            <a:r>
              <a:rPr lang="en-US" sz="176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113,000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31"/>
          <p:cNvSpPr txBox="1">
            <a:spLocks noGrp="1"/>
          </p:cNvSpPr>
          <p:nvPr>
            <p:ph type="title" idx="4294967295"/>
          </p:nvPr>
        </p:nvSpPr>
        <p:spPr>
          <a:xfrm>
            <a:off x="15576550" y="7877352"/>
            <a:ext cx="6877448" cy="3962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230C"/>
              </a:buClr>
              <a:buSzPts val="8000"/>
              <a:buFont typeface="Avenir"/>
              <a:buNone/>
            </a:pPr>
            <a:r>
              <a:rPr lang="en-US" sz="8000" b="0" i="0" u="none" strike="noStrike" cap="none">
                <a:solidFill>
                  <a:srgbClr val="EE230C"/>
                </a:solidFill>
                <a:latin typeface="Avenir"/>
                <a:ea typeface="Avenir"/>
                <a:cs typeface="Avenir"/>
                <a:sym typeface="Avenir"/>
              </a:rPr>
              <a:t>No Degree + Debt = Worst Case Scenario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32" descr="shutterstock_73088228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80138" y="-2"/>
            <a:ext cx="28109721" cy="13796184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32"/>
          <p:cNvSpPr txBox="1"/>
          <p:nvPr/>
        </p:nvSpPr>
        <p:spPr>
          <a:xfrm>
            <a:off x="7531100" y="12782549"/>
            <a:ext cx="16090900" cy="660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3464"/>
              </a:buClr>
              <a:buSzPts val="1600"/>
              <a:buFont typeface="Avenir"/>
              <a:buNone/>
            </a:pPr>
            <a:r>
              <a:rPr lang="en-US" sz="1600" b="0" i="0" u="none" strike="noStrike" cap="none">
                <a:solidFill>
                  <a:srgbClr val="153464"/>
                </a:solidFill>
                <a:latin typeface="Avenir"/>
                <a:ea typeface="Avenir"/>
                <a:cs typeface="Avenir"/>
                <a:sym typeface="Avenir"/>
              </a:rPr>
              <a:t>*Study based on a June 2023 survey of GradGuard members with paid claims.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3464"/>
              </a:buClr>
              <a:buSzPts val="1600"/>
              <a:buFont typeface="Avenir"/>
              <a:buNone/>
            </a:pPr>
            <a:r>
              <a:rPr lang="en-US" sz="1600" b="0" i="0" u="none" strike="noStrike" cap="none">
                <a:solidFill>
                  <a:srgbClr val="153464"/>
                </a:solidFill>
                <a:latin typeface="Avenir"/>
                <a:ea typeface="Avenir"/>
                <a:cs typeface="Avenir"/>
                <a:sym typeface="Avenir"/>
              </a:rPr>
              <a:t>Confidential and proprietary information © 2024 GradGuard. All rights reserved.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32"/>
          <p:cNvSpPr txBox="1">
            <a:spLocks noGrp="1"/>
          </p:cNvSpPr>
          <p:nvPr>
            <p:ph type="sldNum" idx="4294967295"/>
          </p:nvPr>
        </p:nvSpPr>
        <p:spPr>
          <a:xfrm>
            <a:off x="23749000" y="13061950"/>
            <a:ext cx="350013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33667"/>
              </a:buClr>
              <a:buSzPts val="1600"/>
              <a:buFont typeface="Avenir"/>
              <a:buNone/>
            </a:pPr>
            <a:fld id="{00000000-1234-1234-1234-123412341234}" type="slidenum">
              <a:rPr lang="en-US" sz="1600">
                <a:solidFill>
                  <a:srgbClr val="033667"/>
                </a:solidFill>
                <a:latin typeface="Avenir"/>
                <a:ea typeface="Avenir"/>
                <a:cs typeface="Avenir"/>
                <a:sym typeface="Avenir"/>
              </a:rPr>
              <a:t>14</a:t>
            </a:fld>
            <a:endParaRPr sz="1600" b="0" i="0" u="none" strike="noStrike" cap="none">
              <a:solidFill>
                <a:srgbClr val="03366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14" name="Google Shape;414;p32" descr="image11.png"/>
          <p:cNvPicPr preferRelativeResize="0"/>
          <p:nvPr/>
        </p:nvPicPr>
        <p:blipFill rotWithShape="1">
          <a:blip r:embed="rId4">
            <a:alphaModFix/>
          </a:blip>
          <a:srcRect t="41" b="41"/>
          <a:stretch/>
        </p:blipFill>
        <p:spPr>
          <a:xfrm>
            <a:off x="341394" y="12614299"/>
            <a:ext cx="4295067" cy="822878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32"/>
          <p:cNvSpPr txBox="1"/>
          <p:nvPr/>
        </p:nvSpPr>
        <p:spPr>
          <a:xfrm>
            <a:off x="11096720" y="1746894"/>
            <a:ext cx="12525280" cy="8040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85696"/>
              </a:buClr>
              <a:buSzPts val="11200"/>
              <a:buFont typeface="Avenir"/>
              <a:buNone/>
            </a:pPr>
            <a:r>
              <a:rPr lang="en-US" sz="11200" b="1" i="0" u="none" strike="noStrike" cap="none">
                <a:solidFill>
                  <a:srgbClr val="085696"/>
                </a:solidFill>
                <a:latin typeface="Avenir"/>
                <a:ea typeface="Avenir"/>
                <a:cs typeface="Avenir"/>
                <a:sym typeface="Avenir"/>
              </a:rPr>
              <a:t>Nearly 75% of students with claims return to school or plan to.*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85696"/>
              </a:buClr>
              <a:buSzPts val="2400"/>
              <a:buFont typeface="Avenir"/>
              <a:buNone/>
            </a:pPr>
            <a:endParaRPr sz="2400" b="0" i="0" u="none" strike="noStrike" cap="non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85696"/>
              </a:buClr>
              <a:buSzPts val="5000"/>
              <a:buFont typeface="Avenir"/>
              <a:buNone/>
            </a:pPr>
            <a:r>
              <a:rPr lang="en-US" sz="5000" b="0" i="0" u="none" strike="noStrike" cap="none">
                <a:solidFill>
                  <a:srgbClr val="085696"/>
                </a:solidFill>
                <a:latin typeface="Avenir"/>
                <a:ea typeface="Avenir"/>
                <a:cs typeface="Avenir"/>
                <a:sym typeface="Avenir"/>
              </a:rPr>
              <a:t>GradGuard’s Tuition Protection Plan provides a do over to students helping them to return to school when they are in good health.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5696"/>
        </a:solidFill>
        <a:effectLst/>
      </p:bgPr>
    </p:bg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33"/>
          <p:cNvSpPr txBox="1"/>
          <p:nvPr/>
        </p:nvSpPr>
        <p:spPr>
          <a:xfrm>
            <a:off x="7531100" y="13061950"/>
            <a:ext cx="16091595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venir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Confidential and proprietary information ©2023 GradGuard. All rights reserved.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33"/>
          <p:cNvSpPr txBox="1">
            <a:spLocks noGrp="1"/>
          </p:cNvSpPr>
          <p:nvPr>
            <p:ph type="sldNum" idx="4294967295"/>
          </p:nvPr>
        </p:nvSpPr>
        <p:spPr>
          <a:xfrm>
            <a:off x="23817329" y="13061950"/>
            <a:ext cx="350013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venir"/>
              <a:buNone/>
            </a:pPr>
            <a:fld id="{00000000-1234-1234-1234-123412341234}" type="slidenum">
              <a:rPr lang="en-US" sz="16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15</a:t>
            </a:fld>
            <a:endParaRPr sz="16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22" name="Google Shape;422;p33" descr="GGLandscapeRev.png"/>
          <p:cNvPicPr preferRelativeResize="0"/>
          <p:nvPr/>
        </p:nvPicPr>
        <p:blipFill rotWithShape="1">
          <a:blip r:embed="rId3">
            <a:alphaModFix/>
          </a:blip>
          <a:srcRect t="41" b="41"/>
          <a:stretch/>
        </p:blipFill>
        <p:spPr>
          <a:xfrm>
            <a:off x="341394" y="12614299"/>
            <a:ext cx="4295067" cy="822878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33"/>
          <p:cNvSpPr txBox="1"/>
          <p:nvPr/>
        </p:nvSpPr>
        <p:spPr>
          <a:xfrm>
            <a:off x="1486745" y="2995083"/>
            <a:ext cx="9078719" cy="5623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200"/>
              <a:buFont typeface="Avenir"/>
              <a:buNone/>
            </a:pPr>
            <a:r>
              <a:rPr lang="en-US" sz="132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Tuition Protection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</a:pPr>
            <a:endParaRPr sz="2400" b="0" i="0" u="none" strike="noStrike" cap="non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venir"/>
              <a:buNone/>
            </a:pPr>
            <a:r>
              <a:rPr lang="en-US" sz="4800" b="0" i="1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GradGuard provides a refund so schools don’t have to.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4" name="Google Shape;424;p33" descr="shutterstock_522554425.jpg"/>
          <p:cNvPicPr preferRelativeResize="0"/>
          <p:nvPr/>
        </p:nvPicPr>
        <p:blipFill rotWithShape="1">
          <a:blip r:embed="rId4">
            <a:alphaModFix/>
          </a:blip>
          <a:srcRect l="13704" t="1455" r="11159"/>
          <a:stretch/>
        </p:blipFill>
        <p:spPr>
          <a:xfrm rot="8223">
            <a:off x="9911002" y="-293678"/>
            <a:ext cx="16571119" cy="1455376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120" y="0"/>
                </a:moveTo>
                <a:lnTo>
                  <a:pt x="4171" y="73"/>
                </a:lnTo>
                <a:lnTo>
                  <a:pt x="0" y="21600"/>
                </a:lnTo>
                <a:lnTo>
                  <a:pt x="21600" y="21600"/>
                </a:lnTo>
                <a:lnTo>
                  <a:pt x="21120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425" name="Google Shape;425;p33"/>
          <p:cNvSpPr txBox="1"/>
          <p:nvPr/>
        </p:nvSpPr>
        <p:spPr>
          <a:xfrm>
            <a:off x="7531100" y="13061950"/>
            <a:ext cx="160909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venir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Confidential and proprietary information © 2024 GradGuard. All rights reserved.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33"/>
          <p:cNvSpPr txBox="1"/>
          <p:nvPr/>
        </p:nvSpPr>
        <p:spPr>
          <a:xfrm>
            <a:off x="23749000" y="13061950"/>
            <a:ext cx="350013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venir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15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4"/>
          <p:cNvSpPr txBox="1"/>
          <p:nvPr/>
        </p:nvSpPr>
        <p:spPr>
          <a:xfrm>
            <a:off x="2011109" y="889422"/>
            <a:ext cx="20231004" cy="2353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85696"/>
              </a:buClr>
              <a:buSzPts val="8000"/>
              <a:buFont typeface="Avenir"/>
              <a:buNone/>
            </a:pPr>
            <a:r>
              <a:rPr lang="en-US" sz="8000" b="1" i="0" u="none" strike="noStrike" cap="none">
                <a:solidFill>
                  <a:srgbClr val="085696"/>
                </a:solidFill>
                <a:latin typeface="Avenir"/>
                <a:ea typeface="Avenir"/>
                <a:cs typeface="Avenir"/>
                <a:sym typeface="Avenir"/>
              </a:rPr>
              <a:t>GradGuard is The Only Form of Tuition Insurance for Students Nationwide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2" name="Google Shape;432;p34" descr="image118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1311" y="12614275"/>
            <a:ext cx="4294189" cy="822325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34"/>
          <p:cNvSpPr txBox="1"/>
          <p:nvPr/>
        </p:nvSpPr>
        <p:spPr>
          <a:xfrm>
            <a:off x="7531100" y="13061950"/>
            <a:ext cx="160909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996"/>
              </a:buClr>
              <a:buSzPts val="1600"/>
              <a:buFont typeface="Avenir"/>
              <a:buNone/>
            </a:pPr>
            <a:r>
              <a:rPr lang="en-US" sz="1600" b="0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Confidential and proprietary information © 2024 GradGuard. All rights reserved.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34"/>
          <p:cNvSpPr txBox="1">
            <a:spLocks noGrp="1"/>
          </p:cNvSpPr>
          <p:nvPr>
            <p:ph type="sldNum" idx="4294967295"/>
          </p:nvPr>
        </p:nvSpPr>
        <p:spPr>
          <a:xfrm>
            <a:off x="23749000" y="13061950"/>
            <a:ext cx="350013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996"/>
              </a:buClr>
              <a:buSzPts val="1600"/>
              <a:buFont typeface="Avenir"/>
              <a:buNone/>
            </a:pPr>
            <a:fld id="{00000000-1234-1234-1234-123412341234}" type="slidenum">
              <a:rPr lang="en-US" sz="1600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16</a:t>
            </a:fld>
            <a:endParaRPr sz="1600" b="0" i="0" u="none" strike="noStrike" cap="none">
              <a:solidFill>
                <a:srgbClr val="005996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35" name="Google Shape;435;p34"/>
          <p:cNvSpPr txBox="1"/>
          <p:nvPr/>
        </p:nvSpPr>
        <p:spPr>
          <a:xfrm>
            <a:off x="2899643" y="3237992"/>
            <a:ext cx="9572226" cy="130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5696"/>
              </a:buClr>
              <a:buSzPts val="3200"/>
              <a:buFont typeface="Avenir"/>
              <a:buNone/>
            </a:pPr>
            <a:r>
              <a:rPr lang="en-US" sz="3200" b="0" i="0" u="none" strike="noStrike" cap="none">
                <a:solidFill>
                  <a:srgbClr val="085696"/>
                </a:solidFill>
                <a:latin typeface="Avenir"/>
                <a:ea typeface="Avenir"/>
                <a:cs typeface="Avenir"/>
                <a:sym typeface="Avenir"/>
              </a:rPr>
              <a:t>Tuition protection benefits can reimburse college costs when a student experiences a: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36" name="Google Shape;436;p34"/>
          <p:cNvGrpSpPr/>
          <p:nvPr/>
        </p:nvGrpSpPr>
        <p:grpSpPr>
          <a:xfrm>
            <a:off x="14560247" y="3095512"/>
            <a:ext cx="8247007" cy="8588538"/>
            <a:chOff x="-1" y="-2"/>
            <a:chExt cx="8247006" cy="8588536"/>
          </a:xfrm>
        </p:grpSpPr>
        <p:pic>
          <p:nvPicPr>
            <p:cNvPr id="437" name="Google Shape;437;p34" descr="Picture 12"/>
            <p:cNvPicPr preferRelativeResize="0"/>
            <p:nvPr/>
          </p:nvPicPr>
          <p:blipFill rotWithShape="1">
            <a:blip r:embed="rId4">
              <a:alphaModFix/>
            </a:blip>
            <a:srcRect l="25827" t="8764" r="16496"/>
            <a:stretch/>
          </p:blipFill>
          <p:spPr>
            <a:xfrm>
              <a:off x="215900" y="139698"/>
              <a:ext cx="7815206" cy="80297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8" name="Google Shape;438;p34" descr="Picture 1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" y="-2"/>
              <a:ext cx="8247006" cy="858853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9" name="Google Shape;439;p34"/>
          <p:cNvGrpSpPr/>
          <p:nvPr/>
        </p:nvGrpSpPr>
        <p:grpSpPr>
          <a:xfrm>
            <a:off x="1892998" y="4644122"/>
            <a:ext cx="3037128" cy="3037127"/>
            <a:chOff x="-1" y="-1"/>
            <a:chExt cx="3037126" cy="3037126"/>
          </a:xfrm>
        </p:grpSpPr>
        <p:sp>
          <p:nvSpPr>
            <p:cNvPr id="440" name="Google Shape;440;p34"/>
            <p:cNvSpPr/>
            <p:nvPr/>
          </p:nvSpPr>
          <p:spPr>
            <a:xfrm>
              <a:off x="-1" y="-1"/>
              <a:ext cx="3037126" cy="3037126"/>
            </a:xfrm>
            <a:prstGeom prst="ellipse">
              <a:avLst/>
            </a:prstGeom>
            <a:solidFill>
              <a:srgbClr val="3C6B57"/>
            </a:solidFill>
            <a:ln w="63500" cap="flat" cmpd="sng">
              <a:solidFill>
                <a:srgbClr val="FFFFFF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Avenir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41" name="Google Shape;441;p34"/>
            <p:cNvSpPr txBox="1"/>
            <p:nvPr/>
          </p:nvSpPr>
          <p:spPr>
            <a:xfrm>
              <a:off x="476525" y="519071"/>
              <a:ext cx="2084073" cy="19989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ctr" rtl="0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venir"/>
                <a:buNone/>
              </a:pPr>
              <a:r>
                <a:rPr lang="en-US" sz="3200" b="1" i="0" u="none" strike="noStrike" cap="none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Serious Illness or Injury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7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venir"/>
                <a:buNone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Such as mononucleosis or a severe head injury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2" name="Google Shape;442;p34"/>
          <p:cNvGrpSpPr/>
          <p:nvPr/>
        </p:nvGrpSpPr>
        <p:grpSpPr>
          <a:xfrm>
            <a:off x="6522793" y="4644122"/>
            <a:ext cx="3037127" cy="3037127"/>
            <a:chOff x="-1" y="-1"/>
            <a:chExt cx="3037126" cy="3037126"/>
          </a:xfrm>
        </p:grpSpPr>
        <p:sp>
          <p:nvSpPr>
            <p:cNvPr id="443" name="Google Shape;443;p34"/>
            <p:cNvSpPr/>
            <p:nvPr/>
          </p:nvSpPr>
          <p:spPr>
            <a:xfrm>
              <a:off x="-1" y="-1"/>
              <a:ext cx="3037126" cy="3037126"/>
            </a:xfrm>
            <a:prstGeom prst="ellipse">
              <a:avLst/>
            </a:prstGeom>
            <a:solidFill>
              <a:srgbClr val="063D74"/>
            </a:solidFill>
            <a:ln w="63500" cap="flat" cmpd="sng">
              <a:solidFill>
                <a:srgbClr val="FFFFFF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Avenir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44" name="Google Shape;444;p34"/>
            <p:cNvSpPr txBox="1"/>
            <p:nvPr/>
          </p:nvSpPr>
          <p:spPr>
            <a:xfrm>
              <a:off x="476525" y="545741"/>
              <a:ext cx="2084073" cy="1945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ctr" rtl="0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venir"/>
                <a:buNone/>
              </a:pPr>
              <a:r>
                <a:rPr lang="en-US" sz="3200" b="1" i="0" u="none" strike="noStrike" cap="none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Mental Health Conditions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7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venir"/>
                <a:buNone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Like depression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5" name="Google Shape;445;p34"/>
          <p:cNvGrpSpPr/>
          <p:nvPr/>
        </p:nvGrpSpPr>
        <p:grpSpPr>
          <a:xfrm>
            <a:off x="10915521" y="4644122"/>
            <a:ext cx="3037127" cy="3037127"/>
            <a:chOff x="-1" y="-1"/>
            <a:chExt cx="3037126" cy="3037126"/>
          </a:xfrm>
        </p:grpSpPr>
        <p:sp>
          <p:nvSpPr>
            <p:cNvPr id="446" name="Google Shape;446;p34"/>
            <p:cNvSpPr/>
            <p:nvPr/>
          </p:nvSpPr>
          <p:spPr>
            <a:xfrm>
              <a:off x="-1" y="-1"/>
              <a:ext cx="3037126" cy="3037126"/>
            </a:xfrm>
            <a:prstGeom prst="ellipse">
              <a:avLst/>
            </a:prstGeom>
            <a:solidFill>
              <a:srgbClr val="85BF59"/>
            </a:solidFill>
            <a:ln w="63500" cap="flat" cmpd="sng">
              <a:solidFill>
                <a:srgbClr val="FFFFFF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Avenir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47" name="Google Shape;447;p34"/>
            <p:cNvSpPr txBox="1"/>
            <p:nvPr/>
          </p:nvSpPr>
          <p:spPr>
            <a:xfrm>
              <a:off x="476525" y="714651"/>
              <a:ext cx="2084073" cy="16078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ctr" rtl="0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venir"/>
                <a:buNone/>
              </a:pPr>
              <a:r>
                <a:rPr lang="en-US" sz="3200" b="1" i="0" u="none" strike="noStrike" cap="none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Chronic Illness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7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venir"/>
                <a:buNone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Such as diabetes or an auto-immune disorder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8" name="Google Shape;448;p34"/>
          <p:cNvGrpSpPr/>
          <p:nvPr/>
        </p:nvGrpSpPr>
        <p:grpSpPr>
          <a:xfrm>
            <a:off x="4246733" y="6928984"/>
            <a:ext cx="3037124" cy="3037124"/>
            <a:chOff x="0" y="0"/>
            <a:chExt cx="3037122" cy="3037122"/>
          </a:xfrm>
        </p:grpSpPr>
        <p:sp>
          <p:nvSpPr>
            <p:cNvPr id="449" name="Google Shape;449;p34"/>
            <p:cNvSpPr/>
            <p:nvPr/>
          </p:nvSpPr>
          <p:spPr>
            <a:xfrm>
              <a:off x="0" y="0"/>
              <a:ext cx="3037122" cy="3037122"/>
            </a:xfrm>
            <a:prstGeom prst="ellipse">
              <a:avLst/>
            </a:prstGeom>
            <a:solidFill>
              <a:srgbClr val="0B67BC"/>
            </a:solidFill>
            <a:ln w="63500" cap="flat" cmpd="sng">
              <a:solidFill>
                <a:srgbClr val="FFFFFF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Avenir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50" name="Google Shape;450;p34"/>
            <p:cNvSpPr txBox="1"/>
            <p:nvPr/>
          </p:nvSpPr>
          <p:spPr>
            <a:xfrm>
              <a:off x="476525" y="630195"/>
              <a:ext cx="2084072" cy="17767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ctr" rtl="0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venir"/>
                <a:buNone/>
              </a:pPr>
              <a:r>
                <a:rPr lang="en-US" sz="3200" b="1" i="0" u="none" strike="noStrike" cap="none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Death of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venir"/>
                <a:buNone/>
              </a:pPr>
              <a:r>
                <a:rPr lang="en-US" sz="3200" b="1" i="0" u="none" strike="noStrike" cap="none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a Tuition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venir"/>
                <a:buNone/>
              </a:pPr>
              <a:r>
                <a:rPr lang="en-US" sz="3200" b="1" i="0" u="none" strike="noStrike" cap="none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Payer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7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venir"/>
                <a:buNone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Parent or other tuition payer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1" name="Google Shape;451;p34"/>
          <p:cNvSpPr txBox="1"/>
          <p:nvPr/>
        </p:nvSpPr>
        <p:spPr>
          <a:xfrm>
            <a:off x="13689183" y="11616190"/>
            <a:ext cx="9080956" cy="744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venir"/>
              <a:buNone/>
            </a:pPr>
            <a:r>
              <a:rPr lang="en-US" sz="800" b="0" i="0" u="none" strike="noStrike" cap="none">
                <a:solidFill>
                  <a:srgbClr val="5E5E5E"/>
                </a:solidFill>
                <a:latin typeface="Avenir"/>
                <a:ea typeface="Avenir"/>
                <a:cs typeface="Avenir"/>
                <a:sym typeface="Avenir"/>
              </a:rPr>
              <a:t>Terms, conditions, and exclusions apply. Insurance benefits are underwritten by Jefferson Insurance Company (NY, Administrative Office: Richmond, VA), rated "A+" (Superior) by A.M. Best Co., under Jefferson Form No. 101-C series or 101-P series.   Plan(s) may not be available in all jurisdictions. Allianz Global Assistance and Allianz Travel Insurance are brands of AGA Service Company.  AGA Service Company is the licensed producer and administrator of [this plan] [these plans] and an affiliate of Jefferson Insurance Company. The insured shall not receive any special benefit or advantage due to the affiliation between AGA Service Company and Jefferson Insurance Company. Non-insurance benefits/products are provided and serviced by AGA Service Company. Contact AGA Service Company at 800-284-8300 or 9950 Mayland Drive, Richmond, VA 23233 or customerservice@allianzassistance.com.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34"/>
          <p:cNvSpPr txBox="1"/>
          <p:nvPr/>
        </p:nvSpPr>
        <p:spPr>
          <a:xfrm>
            <a:off x="2488006" y="10025078"/>
            <a:ext cx="10869633" cy="1904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5696"/>
              </a:buClr>
              <a:buSzPts val="2600"/>
              <a:buFont typeface="Avenir"/>
              <a:buNone/>
            </a:pPr>
            <a:r>
              <a:rPr lang="en-US" sz="2600" b="0" i="0" u="none" strike="noStrike" cap="none">
                <a:solidFill>
                  <a:srgbClr val="085696"/>
                </a:solidFill>
                <a:latin typeface="Avenir"/>
                <a:ea typeface="Avenir"/>
                <a:cs typeface="Avenir"/>
                <a:sym typeface="Avenir"/>
              </a:rPr>
              <a:t>The GradGuard Tuition Protection Plan provides peace of mind by reimbursing tuition &amp; fees for a wide variety of covered reasons with </a:t>
            </a:r>
            <a:r>
              <a:rPr lang="en-US" sz="4800" b="1" i="0" u="none" strike="noStrike" cap="none">
                <a:solidFill>
                  <a:srgbClr val="085696"/>
                </a:solidFill>
                <a:latin typeface="Avenir"/>
                <a:ea typeface="Avenir"/>
                <a:cs typeface="Avenir"/>
                <a:sym typeface="Avenir"/>
              </a:rPr>
              <a:t>rates at low as 1.20%</a:t>
            </a:r>
            <a:r>
              <a:rPr lang="en-US" sz="4800" b="0" i="0" u="none" strike="noStrike" cap="none">
                <a:solidFill>
                  <a:srgbClr val="085696"/>
                </a:solidFill>
                <a:latin typeface="Avenir"/>
                <a:ea typeface="Avenir"/>
                <a:cs typeface="Avenir"/>
                <a:sym typeface="Avenir"/>
              </a:rPr>
              <a:t>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3" name="Google Shape;453;p34"/>
          <p:cNvGrpSpPr/>
          <p:nvPr/>
        </p:nvGrpSpPr>
        <p:grpSpPr>
          <a:xfrm>
            <a:off x="8668167" y="6928984"/>
            <a:ext cx="3037124" cy="3037124"/>
            <a:chOff x="0" y="0"/>
            <a:chExt cx="3037122" cy="3037122"/>
          </a:xfrm>
        </p:grpSpPr>
        <p:sp>
          <p:nvSpPr>
            <p:cNvPr id="454" name="Google Shape;454;p34"/>
            <p:cNvSpPr/>
            <p:nvPr/>
          </p:nvSpPr>
          <p:spPr>
            <a:xfrm>
              <a:off x="0" y="0"/>
              <a:ext cx="3037122" cy="3037122"/>
            </a:xfrm>
            <a:prstGeom prst="ellipse">
              <a:avLst/>
            </a:prstGeom>
            <a:solidFill>
              <a:srgbClr val="5C8047"/>
            </a:solidFill>
            <a:ln w="63500" cap="flat" cmpd="sng">
              <a:solidFill>
                <a:srgbClr val="FFFFFF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Avenir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55" name="Google Shape;455;p34"/>
            <p:cNvSpPr txBox="1"/>
            <p:nvPr/>
          </p:nvSpPr>
          <p:spPr>
            <a:xfrm>
              <a:off x="227543" y="937503"/>
              <a:ext cx="2333054" cy="11621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ctr" rtl="0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venir"/>
                <a:buNone/>
              </a:pPr>
              <a:r>
                <a:rPr lang="en-US" sz="3200" b="1" i="0" u="none" strike="noStrike" cap="none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Loss of Employment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7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venir"/>
                <a:buNone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Parent or other           tuition payer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56" name="Google Shape;456;p34" descr="pasted-movi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16293" y="8226613"/>
            <a:ext cx="2157017" cy="21570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35" descr="shutterstock_168661311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29299" y="4115451"/>
            <a:ext cx="6113210" cy="4077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35" descr="shutterstock_1969597048 (1).jpg"/>
          <p:cNvPicPr preferRelativeResize="0"/>
          <p:nvPr/>
        </p:nvPicPr>
        <p:blipFill rotWithShape="1">
          <a:blip r:embed="rId4">
            <a:alphaModFix/>
          </a:blip>
          <a:srcRect l="43266" t="41368" r="42738"/>
          <a:stretch/>
        </p:blipFill>
        <p:spPr>
          <a:xfrm>
            <a:off x="13387291" y="3765547"/>
            <a:ext cx="6483862" cy="4258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35" descr="shutterstock_217414651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7784" y="3765546"/>
            <a:ext cx="5543286" cy="4878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35" descr="GGLandscap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1394" y="12614299"/>
            <a:ext cx="4295067" cy="822878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35"/>
          <p:cNvSpPr txBox="1"/>
          <p:nvPr/>
        </p:nvSpPr>
        <p:spPr>
          <a:xfrm>
            <a:off x="1103294" y="1036783"/>
            <a:ext cx="22177412" cy="208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85696"/>
              </a:buClr>
              <a:buSzPts val="12000"/>
              <a:buFont typeface="Avenir"/>
              <a:buNone/>
            </a:pPr>
            <a:r>
              <a:rPr lang="en-US" sz="12000" b="1" i="0" u="none" strike="noStrike" cap="none">
                <a:solidFill>
                  <a:srgbClr val="085696"/>
                </a:solidFill>
                <a:latin typeface="Avenir"/>
                <a:ea typeface="Avenir"/>
                <a:cs typeface="Avenir"/>
                <a:sym typeface="Avenir"/>
              </a:rPr>
              <a:t>Tuition Protection Plan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35"/>
          <p:cNvSpPr txBox="1"/>
          <p:nvPr/>
        </p:nvSpPr>
        <p:spPr>
          <a:xfrm>
            <a:off x="4400941" y="2358312"/>
            <a:ext cx="15582118" cy="1477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5696"/>
              </a:buClr>
              <a:buSzPts val="4200"/>
              <a:buFont typeface="Avenir"/>
              <a:buNone/>
            </a:pPr>
            <a:r>
              <a:rPr lang="en-US" sz="4200" b="0" i="0" u="none" strike="noStrike" cap="none">
                <a:solidFill>
                  <a:srgbClr val="085696"/>
                </a:solidFill>
                <a:latin typeface="Avenir"/>
                <a:ea typeface="Avenir"/>
                <a:cs typeface="Avenir"/>
                <a:sym typeface="Avenir"/>
              </a:rPr>
              <a:t>Tuition protection benefits provide affordable protection that can reimburse college costs such as: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35"/>
          <p:cNvSpPr txBox="1"/>
          <p:nvPr/>
        </p:nvSpPr>
        <p:spPr>
          <a:xfrm>
            <a:off x="1614093" y="8281654"/>
            <a:ext cx="3939632" cy="1145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85696"/>
              </a:buClr>
              <a:buSzPts val="3600"/>
              <a:buFont typeface="Avenir"/>
              <a:buNone/>
            </a:pPr>
            <a:r>
              <a:rPr lang="en-US" sz="3600" b="1" i="0" u="none" strike="noStrike" cap="none">
                <a:solidFill>
                  <a:srgbClr val="085696"/>
                </a:solidFill>
                <a:latin typeface="Avenir"/>
                <a:ea typeface="Avenir"/>
                <a:cs typeface="Avenir"/>
                <a:sym typeface="Avenir"/>
              </a:rPr>
              <a:t>Tuition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085696"/>
              </a:buClr>
              <a:buSzPts val="2600"/>
              <a:buFont typeface="Avenir"/>
              <a:buNone/>
            </a:pPr>
            <a:r>
              <a:rPr lang="en-US" sz="2600" b="0" i="0" u="none" strike="noStrike" cap="none">
                <a:solidFill>
                  <a:srgbClr val="085696"/>
                </a:solidFill>
                <a:latin typeface="Avenir"/>
                <a:ea typeface="Avenir"/>
                <a:cs typeface="Avenir"/>
                <a:sym typeface="Avenir"/>
              </a:rPr>
              <a:t>The cost of enrollment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35"/>
          <p:cNvSpPr txBox="1"/>
          <p:nvPr/>
        </p:nvSpPr>
        <p:spPr>
          <a:xfrm>
            <a:off x="7757255" y="8281654"/>
            <a:ext cx="4985254" cy="3700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85696"/>
              </a:buClr>
              <a:buSzPts val="3600"/>
              <a:buFont typeface="Avenir"/>
              <a:buNone/>
            </a:pPr>
            <a:r>
              <a:rPr lang="en-US" sz="3600" b="1" i="0" u="none" strike="noStrike" cap="none">
                <a:solidFill>
                  <a:srgbClr val="085696"/>
                </a:solidFill>
                <a:latin typeface="Avenir"/>
                <a:ea typeface="Avenir"/>
                <a:cs typeface="Avenir"/>
                <a:sym typeface="Avenir"/>
              </a:rPr>
              <a:t>Other Non-Refundable Fees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085696"/>
              </a:buClr>
              <a:buSzPts val="2600"/>
              <a:buFont typeface="Avenir"/>
              <a:buNone/>
            </a:pPr>
            <a:r>
              <a:rPr lang="en-US" sz="2600" b="0" i="0" u="none" strike="noStrike" cap="none">
                <a:solidFill>
                  <a:srgbClr val="085696"/>
                </a:solidFill>
                <a:latin typeface="Avenir"/>
                <a:ea typeface="Avenir"/>
                <a:cs typeface="Avenir"/>
                <a:sym typeface="Avenir"/>
              </a:rPr>
              <a:t>This includes any other expenses aside from tuition and room and board. These may include but are not limited to books, supplies, instructional materials, and lab or activity fees.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35"/>
          <p:cNvSpPr txBox="1"/>
          <p:nvPr/>
        </p:nvSpPr>
        <p:spPr>
          <a:xfrm>
            <a:off x="13892096" y="8281654"/>
            <a:ext cx="9260946" cy="4216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85696"/>
              </a:buClr>
              <a:buSzPts val="3600"/>
              <a:buFont typeface="Avenir"/>
              <a:buNone/>
            </a:pPr>
            <a:r>
              <a:rPr lang="en-US" sz="3600" b="1" i="0" u="none" strike="noStrike" cap="none">
                <a:solidFill>
                  <a:srgbClr val="085696"/>
                </a:solidFill>
                <a:latin typeface="Avenir"/>
                <a:ea typeface="Avenir"/>
                <a:cs typeface="Avenir"/>
                <a:sym typeface="Avenir"/>
              </a:rPr>
              <a:t>On and Off-Campus Housing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085696"/>
              </a:buClr>
              <a:buSzPts val="2600"/>
              <a:buFont typeface="Avenir"/>
              <a:buNone/>
            </a:pPr>
            <a:r>
              <a:rPr lang="en-US" sz="2600" b="0" i="0" u="none" strike="noStrike" cap="none">
                <a:solidFill>
                  <a:srgbClr val="085696"/>
                </a:solidFill>
                <a:latin typeface="Avenir"/>
                <a:ea typeface="Avenir"/>
                <a:cs typeface="Avenir"/>
                <a:sym typeface="Avenir"/>
              </a:rPr>
              <a:t>On-campus housing includes any expenses incurred for school-provided housing during the covered term, as shown on the insured student’s school invoice. This does not include security deposits.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085696"/>
              </a:buClr>
              <a:buSzPts val="2600"/>
              <a:buFont typeface="Avenir"/>
              <a:buNone/>
            </a:pPr>
            <a:r>
              <a:rPr lang="en-US" sz="2600" b="0" i="0" u="none" strike="noStrike" cap="none">
                <a:solidFill>
                  <a:srgbClr val="085696"/>
                </a:solidFill>
                <a:latin typeface="Avenir"/>
                <a:ea typeface="Avenir"/>
                <a:cs typeface="Avenir"/>
                <a:sym typeface="Avenir"/>
              </a:rPr>
              <a:t>Off-Campus Housing expenses include early termination fees associated with vacating housing and terminating utility contracts during the covered term. This does not include security deposits.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35"/>
          <p:cNvSpPr txBox="1"/>
          <p:nvPr/>
        </p:nvSpPr>
        <p:spPr>
          <a:xfrm>
            <a:off x="7531100" y="13061950"/>
            <a:ext cx="160909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996"/>
              </a:buClr>
              <a:buSzPts val="1600"/>
              <a:buFont typeface="Avenir"/>
              <a:buNone/>
            </a:pPr>
            <a:r>
              <a:rPr lang="en-US" sz="1600" b="0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Confidential and proprietary information © 2024 GradGuard. All rights reserved.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35"/>
          <p:cNvSpPr txBox="1">
            <a:spLocks noGrp="1"/>
          </p:cNvSpPr>
          <p:nvPr>
            <p:ph type="sldNum" idx="4294967295"/>
          </p:nvPr>
        </p:nvSpPr>
        <p:spPr>
          <a:xfrm>
            <a:off x="23749000" y="13061950"/>
            <a:ext cx="350013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996"/>
              </a:buClr>
              <a:buSzPts val="1600"/>
              <a:buFont typeface="Avenir"/>
              <a:buNone/>
            </a:pPr>
            <a:fld id="{00000000-1234-1234-1234-123412341234}" type="slidenum">
              <a:rPr lang="en-US" sz="1600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17</a:t>
            </a:fld>
            <a:endParaRPr sz="1600" b="0" i="0" u="none" strike="noStrike" cap="none">
              <a:solidFill>
                <a:srgbClr val="005996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6"/>
          <p:cNvSpPr txBox="1">
            <a:spLocks noGrp="1"/>
          </p:cNvSpPr>
          <p:nvPr>
            <p:ph type="sldNum" idx="4294967295"/>
          </p:nvPr>
        </p:nvSpPr>
        <p:spPr>
          <a:xfrm>
            <a:off x="23749000" y="13061950"/>
            <a:ext cx="350013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33667"/>
              </a:buClr>
              <a:buSzPts val="1600"/>
              <a:buFont typeface="Avenir"/>
              <a:buNone/>
            </a:pPr>
            <a:fld id="{00000000-1234-1234-1234-123412341234}" type="slidenum">
              <a:rPr lang="en-US" sz="1600">
                <a:solidFill>
                  <a:srgbClr val="033667"/>
                </a:solidFill>
                <a:latin typeface="Avenir"/>
                <a:ea typeface="Avenir"/>
                <a:cs typeface="Avenir"/>
                <a:sym typeface="Avenir"/>
              </a:rPr>
              <a:t>18</a:t>
            </a:fld>
            <a:endParaRPr sz="1600" b="0" i="0" u="none" strike="noStrike" cap="none">
              <a:solidFill>
                <a:srgbClr val="03366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77" name="Google Shape;477;p36"/>
          <p:cNvSpPr txBox="1"/>
          <p:nvPr/>
        </p:nvSpPr>
        <p:spPr>
          <a:xfrm>
            <a:off x="2737808" y="1040129"/>
            <a:ext cx="18908384" cy="3130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85696"/>
              </a:buClr>
              <a:buSzPts val="10600"/>
              <a:buFont typeface="Avenir"/>
              <a:buNone/>
            </a:pPr>
            <a:r>
              <a:rPr lang="en-US" sz="10600" b="1" i="0" u="none" strike="noStrike" cap="none">
                <a:solidFill>
                  <a:srgbClr val="085696"/>
                </a:solidFill>
                <a:latin typeface="Avenir"/>
                <a:ea typeface="Avenir"/>
                <a:cs typeface="Avenir"/>
                <a:sym typeface="Avenir"/>
              </a:rPr>
              <a:t>And we’re more than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85696"/>
              </a:buClr>
              <a:buSzPts val="10600"/>
              <a:buFont typeface="Avenir"/>
              <a:buNone/>
            </a:pPr>
            <a:r>
              <a:rPr lang="en-US" sz="10600" b="1" i="0" u="none" strike="noStrike" cap="none">
                <a:solidFill>
                  <a:srgbClr val="085696"/>
                </a:solidFill>
                <a:latin typeface="Avenir"/>
                <a:ea typeface="Avenir"/>
                <a:cs typeface="Avenir"/>
                <a:sym typeface="Avenir"/>
              </a:rPr>
              <a:t>tuition protection.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8" name="Google Shape;478;p36" descr="image118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1311" y="12614275"/>
            <a:ext cx="4294189" cy="822325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36"/>
          <p:cNvSpPr txBox="1"/>
          <p:nvPr/>
        </p:nvSpPr>
        <p:spPr>
          <a:xfrm>
            <a:off x="1214320" y="3829049"/>
            <a:ext cx="5556013" cy="5966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5696"/>
              </a:buClr>
              <a:buSzPts val="3600"/>
              <a:buFont typeface="Avenir"/>
              <a:buNone/>
            </a:pPr>
            <a:r>
              <a:rPr lang="en-US" sz="3600" b="0" i="0" u="none" strike="noStrike" cap="none">
                <a:solidFill>
                  <a:srgbClr val="085696"/>
                </a:solidFill>
                <a:latin typeface="Avenir"/>
                <a:ea typeface="Avenir"/>
                <a:cs typeface="Avenir"/>
                <a:sym typeface="Avenir"/>
              </a:rPr>
              <a:t>To fit your specific needs, our tuition insurance options offer varying levels of protection for: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53142" marR="0" lvl="0" indent="-653142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85696"/>
              </a:buClr>
              <a:buSzPts val="3600"/>
              <a:buFont typeface="Avenir"/>
              <a:buAutoNum type="arabicPeriod"/>
            </a:pPr>
            <a:r>
              <a:rPr lang="en-US" sz="3600" b="1" i="0" u="none" strike="noStrike" cap="none">
                <a:solidFill>
                  <a:srgbClr val="085696"/>
                </a:solidFill>
                <a:latin typeface="Avenir"/>
                <a:ea typeface="Avenir"/>
                <a:cs typeface="Avenir"/>
                <a:sym typeface="Avenir"/>
              </a:rPr>
              <a:t>Tuition costs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53142" marR="0" lvl="0" indent="-653142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85696"/>
              </a:buClr>
              <a:buSzPts val="3600"/>
              <a:buFont typeface="Avenir"/>
              <a:buAutoNum type="arabicPeriod"/>
            </a:pPr>
            <a:r>
              <a:rPr lang="en-US" sz="3600" b="1" i="0" u="none" strike="noStrike" cap="none">
                <a:solidFill>
                  <a:srgbClr val="085696"/>
                </a:solidFill>
                <a:latin typeface="Avenir"/>
                <a:ea typeface="Avenir"/>
                <a:cs typeface="Avenir"/>
                <a:sym typeface="Avenir"/>
              </a:rPr>
              <a:t>Room and board fees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53142" marR="0" lvl="0" indent="-653142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85696"/>
              </a:buClr>
              <a:buSzPts val="3600"/>
              <a:buFont typeface="Avenir"/>
              <a:buAutoNum type="arabicPeriod"/>
            </a:pPr>
            <a:r>
              <a:rPr lang="en-US" sz="3600" b="1" i="0" u="none" strike="noStrike" cap="none">
                <a:solidFill>
                  <a:srgbClr val="085696"/>
                </a:solidFill>
                <a:latin typeface="Avenir"/>
                <a:ea typeface="Avenir"/>
                <a:cs typeface="Avenir"/>
                <a:sym typeface="Avenir"/>
              </a:rPr>
              <a:t>Other non-refundable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5696"/>
              </a:buClr>
              <a:buSzPts val="3600"/>
              <a:buFont typeface="Avenir"/>
              <a:buNone/>
            </a:pPr>
            <a:r>
              <a:rPr lang="en-US" sz="3600" b="1" i="0" u="none" strike="noStrike" cap="none">
                <a:solidFill>
                  <a:srgbClr val="085696"/>
                </a:solidFill>
                <a:latin typeface="Avenir"/>
                <a:ea typeface="Avenir"/>
                <a:cs typeface="Avenir"/>
                <a:sym typeface="Avenir"/>
              </a:rPr>
              <a:t>college expenses.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36"/>
          <p:cNvSpPr txBox="1"/>
          <p:nvPr/>
        </p:nvSpPr>
        <p:spPr>
          <a:xfrm>
            <a:off x="7255678" y="8565281"/>
            <a:ext cx="4371239" cy="2081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85696"/>
              </a:buClr>
              <a:buSzPts val="3800"/>
              <a:buFont typeface="Avenir"/>
              <a:buNone/>
            </a:pPr>
            <a:r>
              <a:rPr lang="en-US" sz="3800" b="1" i="0" u="none" strike="noStrike" cap="none">
                <a:solidFill>
                  <a:srgbClr val="085696"/>
                </a:solidFill>
                <a:latin typeface="Avenir"/>
                <a:ea typeface="Avenir"/>
                <a:cs typeface="Avenir"/>
                <a:sym typeface="Avenir"/>
              </a:rPr>
              <a:t>Extended Coverage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85696"/>
              </a:buClr>
              <a:buSzPts val="2400"/>
              <a:buFont typeface="Avenir"/>
              <a:buNone/>
            </a:pPr>
            <a:r>
              <a:rPr lang="en-US" sz="2400" b="0" i="0" u="none" strike="noStrike" cap="none">
                <a:solidFill>
                  <a:srgbClr val="085696"/>
                </a:solidFill>
                <a:latin typeface="Avenir"/>
                <a:ea typeface="Avenir"/>
                <a:cs typeface="Avenir"/>
                <a:sym typeface="Avenir"/>
              </a:rPr>
              <a:t>Non-refundable expenses are included in what we can cover.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36"/>
          <p:cNvSpPr txBox="1"/>
          <p:nvPr/>
        </p:nvSpPr>
        <p:spPr>
          <a:xfrm>
            <a:off x="12800889" y="8590280"/>
            <a:ext cx="4327435" cy="2024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5696"/>
              </a:buClr>
              <a:buSzPts val="3600"/>
              <a:buFont typeface="Avenir"/>
              <a:buNone/>
            </a:pPr>
            <a:r>
              <a:rPr lang="en-US" sz="3600" b="1" i="0" u="none" strike="noStrike" cap="none">
                <a:solidFill>
                  <a:srgbClr val="085696"/>
                </a:solidFill>
                <a:latin typeface="Avenir"/>
                <a:ea typeface="Avenir"/>
                <a:cs typeface="Avenir"/>
                <a:sym typeface="Avenir"/>
              </a:rPr>
              <a:t>Flexibility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85696"/>
              </a:buClr>
              <a:buSzPts val="2400"/>
              <a:buFont typeface="Avenir"/>
              <a:buNone/>
            </a:pPr>
            <a:r>
              <a:rPr lang="en-US" sz="2400" b="0" i="0" u="none" strike="noStrike" cap="none">
                <a:solidFill>
                  <a:srgbClr val="085696"/>
                </a:solidFill>
                <a:latin typeface="Avenir"/>
                <a:ea typeface="Avenir"/>
                <a:cs typeface="Avenir"/>
                <a:sym typeface="Avenir"/>
              </a:rPr>
              <a:t>With individual policies, students can enroll or switch plans semester-by-semester.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36"/>
          <p:cNvSpPr txBox="1"/>
          <p:nvPr/>
        </p:nvSpPr>
        <p:spPr>
          <a:xfrm>
            <a:off x="18302295" y="8590280"/>
            <a:ext cx="4867385" cy="3906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85696"/>
              </a:buClr>
              <a:buSzPts val="3600"/>
              <a:buFont typeface="Avenir"/>
              <a:buNone/>
            </a:pPr>
            <a:r>
              <a:rPr lang="en-US" sz="3600" b="1" i="0" u="none" strike="noStrike" cap="none">
                <a:solidFill>
                  <a:srgbClr val="085696"/>
                </a:solidFill>
                <a:latin typeface="Avenir"/>
                <a:ea typeface="Avenir"/>
                <a:cs typeface="Avenir"/>
                <a:sym typeface="Avenir"/>
              </a:rPr>
              <a:t>Student Life Assistance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85696"/>
              </a:buClr>
              <a:buSzPts val="2400"/>
              <a:buFont typeface="Avenir"/>
              <a:buNone/>
            </a:pPr>
            <a:r>
              <a:rPr lang="en-US" sz="2400" b="0" i="0" u="none" strike="noStrike" cap="none">
                <a:solidFill>
                  <a:srgbClr val="085696"/>
                </a:solidFill>
                <a:latin typeface="Avenir"/>
                <a:ea typeface="Avenir"/>
                <a:cs typeface="Avenir"/>
                <a:sym typeface="Avenir"/>
              </a:rPr>
              <a:t>One-of-a-kind 24/7/365 emergency assistance services are included in every plan. Payout is up to designated percentage of covered losses. Price is based on total cost of non-refundable tuition, fees, room and board.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3" name="Google Shape;483;p36" descr="shutterstock_1123413809.jpg"/>
          <p:cNvPicPr preferRelativeResize="0"/>
          <p:nvPr/>
        </p:nvPicPr>
        <p:blipFill rotWithShape="1">
          <a:blip r:embed="rId4">
            <a:alphaModFix/>
          </a:blip>
          <a:srcRect l="9860" t="10921" r="36652" b="10921"/>
          <a:stretch/>
        </p:blipFill>
        <p:spPr>
          <a:xfrm>
            <a:off x="7305832" y="3968010"/>
            <a:ext cx="4358539" cy="4248132"/>
          </a:xfrm>
          <a:prstGeom prst="rect">
            <a:avLst/>
          </a:prstGeom>
          <a:noFill/>
          <a:ln w="12700" cap="flat" cmpd="sng">
            <a:solidFill>
              <a:srgbClr val="054982"/>
            </a:solidFill>
            <a:prstDash val="solid"/>
            <a:miter lim="400000"/>
            <a:headEnd type="none" w="sm" len="sm"/>
            <a:tailEnd type="none" w="sm" len="sm"/>
          </a:ln>
        </p:spPr>
      </p:pic>
      <p:pic>
        <p:nvPicPr>
          <p:cNvPr id="484" name="Google Shape;484;p36" descr="shutterstock_502856116.jpg"/>
          <p:cNvPicPr preferRelativeResize="0"/>
          <p:nvPr/>
        </p:nvPicPr>
        <p:blipFill rotWithShape="1">
          <a:blip r:embed="rId5">
            <a:alphaModFix/>
          </a:blip>
          <a:srcRect l="9068" t="1672" r="27362" b="5433"/>
          <a:stretch/>
        </p:blipFill>
        <p:spPr>
          <a:xfrm>
            <a:off x="12807237" y="3968010"/>
            <a:ext cx="4358539" cy="4248132"/>
          </a:xfrm>
          <a:prstGeom prst="rect">
            <a:avLst/>
          </a:prstGeom>
          <a:noFill/>
          <a:ln w="12700" cap="flat" cmpd="sng">
            <a:solidFill>
              <a:srgbClr val="054982"/>
            </a:solidFill>
            <a:prstDash val="solid"/>
            <a:miter lim="400000"/>
            <a:headEnd type="none" w="sm" len="sm"/>
            <a:tailEnd type="none" w="sm" len="sm"/>
          </a:ln>
        </p:spPr>
      </p:pic>
      <p:pic>
        <p:nvPicPr>
          <p:cNvPr id="485" name="Google Shape;485;p36" descr="shutterstock_687236335.jpeg"/>
          <p:cNvPicPr preferRelativeResize="0"/>
          <p:nvPr/>
        </p:nvPicPr>
        <p:blipFill rotWithShape="1">
          <a:blip r:embed="rId6">
            <a:alphaModFix/>
          </a:blip>
          <a:srcRect l="10409" t="1765" r="10407" b="1763"/>
          <a:stretch/>
        </p:blipFill>
        <p:spPr>
          <a:xfrm>
            <a:off x="18308645" y="3968010"/>
            <a:ext cx="4358539" cy="4248131"/>
          </a:xfrm>
          <a:prstGeom prst="rect">
            <a:avLst/>
          </a:prstGeom>
          <a:noFill/>
          <a:ln w="12700" cap="flat" cmpd="sng">
            <a:solidFill>
              <a:srgbClr val="054982"/>
            </a:solidFill>
            <a:prstDash val="solid"/>
            <a:miter lim="400000"/>
            <a:headEnd type="none" w="sm" len="sm"/>
            <a:tailEnd type="none" w="sm" len="sm"/>
          </a:ln>
        </p:spPr>
      </p:pic>
      <p:sp>
        <p:nvSpPr>
          <p:cNvPr id="486" name="Google Shape;486;p36"/>
          <p:cNvSpPr txBox="1"/>
          <p:nvPr/>
        </p:nvSpPr>
        <p:spPr>
          <a:xfrm>
            <a:off x="7531100" y="13061950"/>
            <a:ext cx="160909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53464"/>
              </a:buClr>
              <a:buSzPts val="1600"/>
              <a:buFont typeface="Avenir"/>
              <a:buNone/>
            </a:pPr>
            <a:r>
              <a:rPr lang="en-US" sz="1600" b="0" i="0" u="none" strike="noStrike" cap="none">
                <a:solidFill>
                  <a:srgbClr val="153464"/>
                </a:solidFill>
                <a:latin typeface="Avenir"/>
                <a:ea typeface="Avenir"/>
                <a:cs typeface="Avenir"/>
                <a:sym typeface="Avenir"/>
              </a:rPr>
              <a:t>Confidential and proprietary information © 2024 GradGuard. All rights reserved.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5696"/>
        </a:solidFill>
        <a:effectLst/>
      </p:bgPr>
    </p:bg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Google Shape;491;p37" descr="shutterstock_1786572065.jpg"/>
          <p:cNvPicPr preferRelativeResize="0"/>
          <p:nvPr/>
        </p:nvPicPr>
        <p:blipFill rotWithShape="1">
          <a:blip r:embed="rId3">
            <a:alphaModFix/>
          </a:blip>
          <a:srcRect l="1338" t="3833" r="24531"/>
          <a:stretch/>
        </p:blipFill>
        <p:spPr>
          <a:xfrm rot="8223">
            <a:off x="9984495" y="-301470"/>
            <a:ext cx="16504048" cy="14280357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127" y="0"/>
                </a:moveTo>
                <a:lnTo>
                  <a:pt x="4109" y="75"/>
                </a:lnTo>
                <a:lnTo>
                  <a:pt x="0" y="21600"/>
                </a:lnTo>
                <a:lnTo>
                  <a:pt x="21600" y="21600"/>
                </a:lnTo>
                <a:lnTo>
                  <a:pt x="21127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492" name="Google Shape;492;p37" descr="GGLandscapeRev.png"/>
          <p:cNvPicPr preferRelativeResize="0"/>
          <p:nvPr/>
        </p:nvPicPr>
        <p:blipFill rotWithShape="1">
          <a:blip r:embed="rId4">
            <a:alphaModFix/>
          </a:blip>
          <a:srcRect t="41" b="41"/>
          <a:stretch/>
        </p:blipFill>
        <p:spPr>
          <a:xfrm>
            <a:off x="341394" y="12614299"/>
            <a:ext cx="4295067" cy="822878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37"/>
          <p:cNvSpPr txBox="1"/>
          <p:nvPr/>
        </p:nvSpPr>
        <p:spPr>
          <a:xfrm>
            <a:off x="1656866" y="4237683"/>
            <a:ext cx="7265097" cy="5748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900"/>
              <a:buFont typeface="Avenir"/>
              <a:buNone/>
            </a:pPr>
            <a:r>
              <a:rPr lang="en-US" sz="4900" b="0" i="1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Helping Schools to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900"/>
              <a:buFont typeface="Avenir"/>
              <a:buNone/>
            </a:pPr>
            <a:r>
              <a:rPr lang="en-US" sz="4900" b="0" i="1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Protect Students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500"/>
              <a:buFont typeface="Avenir"/>
              <a:buNone/>
            </a:pPr>
            <a:r>
              <a:rPr lang="en-US" sz="135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How We Do It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37"/>
          <p:cNvSpPr txBox="1">
            <a:spLocks noGrp="1"/>
          </p:cNvSpPr>
          <p:nvPr>
            <p:ph type="sldNum" idx="4294967295"/>
          </p:nvPr>
        </p:nvSpPr>
        <p:spPr>
          <a:xfrm>
            <a:off x="23749000" y="13061950"/>
            <a:ext cx="350013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996"/>
              </a:buClr>
              <a:buSzPts val="1600"/>
              <a:buFont typeface="Avenir"/>
              <a:buNone/>
            </a:pPr>
            <a:fld id="{00000000-1234-1234-1234-123412341234}" type="slidenum">
              <a:rPr lang="en-US" sz="1600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19</a:t>
            </a:fld>
            <a:endParaRPr sz="1600" b="0" i="0" u="none" strike="noStrike" cap="none">
              <a:solidFill>
                <a:srgbClr val="005996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95" name="Google Shape;495;p37"/>
          <p:cNvSpPr txBox="1"/>
          <p:nvPr/>
        </p:nvSpPr>
        <p:spPr>
          <a:xfrm>
            <a:off x="7531100" y="13061950"/>
            <a:ext cx="160909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53464"/>
              </a:buClr>
              <a:buSzPts val="1600"/>
              <a:buFont typeface="Avenir"/>
              <a:buNone/>
            </a:pPr>
            <a:r>
              <a:rPr lang="en-US" sz="1600" b="0" i="0" u="none" strike="noStrike" cap="none">
                <a:solidFill>
                  <a:srgbClr val="153464"/>
                </a:solidFill>
                <a:latin typeface="Avenir"/>
                <a:ea typeface="Avenir"/>
                <a:cs typeface="Avenir"/>
                <a:sym typeface="Avenir"/>
              </a:rPr>
              <a:t>Confidential and proprietary information © 2024 GradGuard. All rights reserved.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0" descr="image118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1311" y="12614275"/>
            <a:ext cx="4294189" cy="82232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0"/>
          <p:cNvSpPr txBox="1"/>
          <p:nvPr/>
        </p:nvSpPr>
        <p:spPr>
          <a:xfrm>
            <a:off x="7531100" y="13061950"/>
            <a:ext cx="160909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996"/>
              </a:buClr>
              <a:buSzPts val="1600"/>
              <a:buFont typeface="Avenir"/>
              <a:buNone/>
            </a:pPr>
            <a:r>
              <a:rPr lang="en-US" sz="1600" b="0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Confidential and proprietary information © 2024 GradGuard. All rights reserved.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0"/>
          <p:cNvSpPr txBox="1">
            <a:spLocks noGrp="1"/>
          </p:cNvSpPr>
          <p:nvPr>
            <p:ph type="sldNum" idx="4294967295"/>
          </p:nvPr>
        </p:nvSpPr>
        <p:spPr>
          <a:xfrm>
            <a:off x="23748998" y="13061950"/>
            <a:ext cx="232157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996"/>
              </a:buClr>
              <a:buSzPts val="1600"/>
              <a:buFont typeface="Avenir"/>
              <a:buNone/>
            </a:pPr>
            <a:fld id="{00000000-1234-1234-1234-123412341234}" type="slidenum">
              <a:rPr lang="en-US" sz="1600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2</a:t>
            </a:fld>
            <a:endParaRPr sz="1600" b="0" i="0" u="none" strike="noStrike" cap="none">
              <a:solidFill>
                <a:srgbClr val="005996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2" name="Google Shape;102;p20"/>
          <p:cNvSpPr txBox="1"/>
          <p:nvPr/>
        </p:nvSpPr>
        <p:spPr>
          <a:xfrm>
            <a:off x="16413746" y="7971192"/>
            <a:ext cx="7187640" cy="1920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5491"/>
              </a:buClr>
              <a:buSzPts val="5000"/>
              <a:buFont typeface="Avenir"/>
              <a:buNone/>
            </a:pPr>
            <a:r>
              <a:rPr lang="en-US" sz="5000" b="1" i="0" u="none" strike="noStrike" cap="none">
                <a:solidFill>
                  <a:srgbClr val="235491"/>
                </a:solidFill>
                <a:latin typeface="Avenir"/>
                <a:ea typeface="Avenir"/>
                <a:cs typeface="Avenir"/>
                <a:sym typeface="Avenir"/>
              </a:rPr>
              <a:t>Monique Gonzalez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5491"/>
              </a:buClr>
              <a:buSzPts val="2900"/>
              <a:buFont typeface="Avenir"/>
              <a:buNone/>
            </a:pPr>
            <a:r>
              <a:rPr lang="en-US" sz="2900" b="0" i="0" u="none" strike="noStrike" cap="none">
                <a:solidFill>
                  <a:srgbClr val="235491"/>
                </a:solidFill>
                <a:latin typeface="Avenir"/>
                <a:ea typeface="Avenir"/>
                <a:cs typeface="Avenir"/>
                <a:sym typeface="Avenir"/>
              </a:rPr>
              <a:t>Point Loma Nazarene University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5491"/>
              </a:buClr>
              <a:buSzPts val="2900"/>
              <a:buFont typeface="Avenir"/>
              <a:buNone/>
            </a:pPr>
            <a:r>
              <a:rPr lang="en-US" sz="2900" b="0" i="0" u="none" strike="noStrike" cap="none">
                <a:solidFill>
                  <a:srgbClr val="235491"/>
                </a:solidFill>
                <a:latin typeface="Avenir"/>
                <a:ea typeface="Avenir"/>
                <a:cs typeface="Avenir"/>
                <a:sym typeface="Avenir"/>
              </a:rPr>
              <a:t>Director of Student Accounts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0"/>
          <p:cNvSpPr txBox="1"/>
          <p:nvPr/>
        </p:nvSpPr>
        <p:spPr>
          <a:xfrm>
            <a:off x="9595329" y="7971192"/>
            <a:ext cx="4591872" cy="1920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5491"/>
              </a:buClr>
              <a:buSzPts val="5000"/>
              <a:buFont typeface="Avenir"/>
              <a:buNone/>
            </a:pPr>
            <a:r>
              <a:rPr lang="en-US" sz="5000" b="1" i="0" u="none" strike="noStrike" cap="none">
                <a:solidFill>
                  <a:srgbClr val="235491"/>
                </a:solidFill>
                <a:latin typeface="Avenir"/>
                <a:ea typeface="Avenir"/>
                <a:cs typeface="Avenir"/>
                <a:sym typeface="Avenir"/>
              </a:rPr>
              <a:t>Derrick Shy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5491"/>
              </a:buClr>
              <a:buSzPts val="2900"/>
              <a:buFont typeface="Avenir"/>
              <a:buNone/>
            </a:pPr>
            <a:r>
              <a:rPr lang="en-US" sz="2900" b="0" i="0" u="none" strike="noStrike" cap="none">
                <a:solidFill>
                  <a:srgbClr val="235491"/>
                </a:solidFill>
                <a:latin typeface="Avenir"/>
                <a:ea typeface="Avenir"/>
                <a:cs typeface="Avenir"/>
                <a:sym typeface="Avenir"/>
              </a:rPr>
              <a:t>GradGuard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5491"/>
              </a:buClr>
              <a:buSzPts val="2900"/>
              <a:buFont typeface="Avenir"/>
              <a:buNone/>
            </a:pPr>
            <a:r>
              <a:rPr lang="en-US" sz="2900" b="0" i="0" u="none" strike="noStrike" cap="none">
                <a:solidFill>
                  <a:srgbClr val="235491"/>
                </a:solidFill>
                <a:latin typeface="Avenir"/>
                <a:ea typeface="Avenir"/>
                <a:cs typeface="Avenir"/>
                <a:sym typeface="Avenir"/>
              </a:rPr>
              <a:t>Regional VP, Campus Sales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0"/>
          <p:cNvSpPr txBox="1"/>
          <p:nvPr/>
        </p:nvSpPr>
        <p:spPr>
          <a:xfrm>
            <a:off x="2389043" y="7971192"/>
            <a:ext cx="5443751" cy="1920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5491"/>
              </a:buClr>
              <a:buSzPts val="5000"/>
              <a:buFont typeface="Avenir"/>
              <a:buNone/>
            </a:pPr>
            <a:r>
              <a:rPr lang="en-US" sz="5000" b="1" i="0" u="none" strike="noStrike" cap="none">
                <a:solidFill>
                  <a:srgbClr val="235491"/>
                </a:solidFill>
                <a:latin typeface="Avenir"/>
                <a:ea typeface="Avenir"/>
                <a:cs typeface="Avenir"/>
                <a:sym typeface="Avenir"/>
              </a:rPr>
              <a:t>Natalie Cardenas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5491"/>
              </a:buClr>
              <a:buSzPts val="2900"/>
              <a:buFont typeface="Avenir"/>
              <a:buNone/>
            </a:pPr>
            <a:r>
              <a:rPr lang="en-US" sz="2900" b="0" i="0" u="none" strike="noStrike" cap="none">
                <a:solidFill>
                  <a:srgbClr val="235491"/>
                </a:solidFill>
                <a:latin typeface="Avenir"/>
                <a:ea typeface="Avenir"/>
                <a:cs typeface="Avenir"/>
                <a:sym typeface="Avenir"/>
              </a:rPr>
              <a:t>Chapman University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5491"/>
              </a:buClr>
              <a:buSzPts val="2900"/>
              <a:buFont typeface="Avenir"/>
              <a:buNone/>
            </a:pPr>
            <a:r>
              <a:rPr lang="en-US" sz="2900" b="0" i="0" u="none" strike="noStrike" cap="none">
                <a:solidFill>
                  <a:srgbClr val="235491"/>
                </a:solidFill>
                <a:latin typeface="Avenir"/>
                <a:ea typeface="Avenir"/>
                <a:cs typeface="Avenir"/>
                <a:sym typeface="Avenir"/>
              </a:rPr>
              <a:t>Asst Director, Business Services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" name="Google Shape;105;p20" descr="Derrick Shy.jpeg"/>
          <p:cNvPicPr preferRelativeResize="0"/>
          <p:nvPr/>
        </p:nvPicPr>
        <p:blipFill rotWithShape="1">
          <a:blip r:embed="rId4">
            <a:alphaModFix/>
          </a:blip>
          <a:srcRect l="24911" t="1672" r="17799" b="41038"/>
          <a:stretch/>
        </p:blipFill>
        <p:spPr>
          <a:xfrm>
            <a:off x="9474640" y="3759200"/>
            <a:ext cx="3774478" cy="3774578"/>
          </a:xfrm>
          <a:custGeom>
            <a:avLst/>
            <a:gdLst/>
            <a:ahLst/>
            <a:cxnLst/>
            <a:rect l="l" t="t" r="r" b="b"/>
            <a:pathLst>
              <a:path w="19679" h="20595" extrusionOk="0">
                <a:moveTo>
                  <a:pt x="9838" y="0"/>
                </a:moveTo>
                <a:cubicBezTo>
                  <a:pt x="7320" y="0"/>
                  <a:pt x="4803" y="1006"/>
                  <a:pt x="2881" y="3016"/>
                </a:cubicBezTo>
                <a:cubicBezTo>
                  <a:pt x="-961" y="7038"/>
                  <a:pt x="-961" y="13558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8"/>
                  <a:pt x="20639" y="7038"/>
                  <a:pt x="16797" y="3016"/>
                </a:cubicBezTo>
                <a:cubicBezTo>
                  <a:pt x="14875" y="1006"/>
                  <a:pt x="12356" y="0"/>
                  <a:pt x="983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06" name="Google Shape;106;p20"/>
          <p:cNvSpPr txBox="1"/>
          <p:nvPr/>
        </p:nvSpPr>
        <p:spPr>
          <a:xfrm>
            <a:off x="1056630" y="829257"/>
            <a:ext cx="22270740" cy="2127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475" tIns="22475" rIns="22475" bIns="22475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85696"/>
              </a:buClr>
              <a:buSzPts val="12000"/>
              <a:buFont typeface="Avenir"/>
              <a:buNone/>
            </a:pPr>
            <a:r>
              <a:rPr lang="en-US" sz="12000" b="1" i="0" u="none" strike="noStrike" cap="none">
                <a:solidFill>
                  <a:srgbClr val="085696"/>
                </a:solidFill>
                <a:latin typeface="Avenir"/>
                <a:ea typeface="Avenir"/>
                <a:cs typeface="Avenir"/>
                <a:sym typeface="Avenir"/>
              </a:rPr>
              <a:t>Meet The Panel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20" descr="Picture1.jpg"/>
          <p:cNvPicPr preferRelativeResize="0"/>
          <p:nvPr/>
        </p:nvPicPr>
        <p:blipFill rotWithShape="1">
          <a:blip r:embed="rId5">
            <a:alphaModFix/>
          </a:blip>
          <a:srcRect l="14496" t="6851" r="1959" b="35287"/>
          <a:stretch/>
        </p:blipFill>
        <p:spPr>
          <a:xfrm>
            <a:off x="2490542" y="3759200"/>
            <a:ext cx="3774477" cy="3774578"/>
          </a:xfrm>
          <a:custGeom>
            <a:avLst/>
            <a:gdLst/>
            <a:ahLst/>
            <a:cxnLst/>
            <a:rect l="l" t="t" r="r" b="b"/>
            <a:pathLst>
              <a:path w="19679" h="20595" extrusionOk="0">
                <a:moveTo>
                  <a:pt x="9838" y="0"/>
                </a:moveTo>
                <a:cubicBezTo>
                  <a:pt x="7320" y="0"/>
                  <a:pt x="4803" y="1006"/>
                  <a:pt x="2881" y="3016"/>
                </a:cubicBezTo>
                <a:cubicBezTo>
                  <a:pt x="-961" y="7038"/>
                  <a:pt x="-961" y="13558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8"/>
                  <a:pt x="20639" y="7038"/>
                  <a:pt x="16797" y="3016"/>
                </a:cubicBezTo>
                <a:cubicBezTo>
                  <a:pt x="14875" y="1006"/>
                  <a:pt x="12356" y="0"/>
                  <a:pt x="9838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08" name="Google Shape;108;p20" descr="Picture 4"/>
          <p:cNvPicPr preferRelativeResize="0"/>
          <p:nvPr/>
        </p:nvPicPr>
        <p:blipFill rotWithShape="1">
          <a:blip r:embed="rId6">
            <a:alphaModFix/>
          </a:blip>
          <a:srcRect l="23957" t="3200" r="15827" b="22799"/>
          <a:stretch/>
        </p:blipFill>
        <p:spPr>
          <a:xfrm>
            <a:off x="16254536" y="3759199"/>
            <a:ext cx="3774477" cy="3774579"/>
          </a:xfrm>
          <a:custGeom>
            <a:avLst/>
            <a:gdLst/>
            <a:ahLst/>
            <a:cxnLst/>
            <a:rect l="l" t="t" r="r" b="b"/>
            <a:pathLst>
              <a:path w="19679" h="20595" extrusionOk="0">
                <a:moveTo>
                  <a:pt x="9838" y="0"/>
                </a:moveTo>
                <a:cubicBezTo>
                  <a:pt x="7320" y="0"/>
                  <a:pt x="4803" y="1006"/>
                  <a:pt x="2881" y="3016"/>
                </a:cubicBezTo>
                <a:cubicBezTo>
                  <a:pt x="-961" y="7038"/>
                  <a:pt x="-961" y="13558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8"/>
                  <a:pt x="20639" y="7038"/>
                  <a:pt x="16797" y="3016"/>
                </a:cubicBezTo>
                <a:cubicBezTo>
                  <a:pt x="14875" y="1006"/>
                  <a:pt x="12356" y="0"/>
                  <a:pt x="9838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38" descr="Fidget Spinner.m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12873" y="4655876"/>
            <a:ext cx="6695960" cy="6695959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38"/>
          <p:cNvSpPr txBox="1">
            <a:spLocks noGrp="1"/>
          </p:cNvSpPr>
          <p:nvPr>
            <p:ph type="sldNum" idx="4294967295"/>
          </p:nvPr>
        </p:nvSpPr>
        <p:spPr>
          <a:xfrm>
            <a:off x="23749000" y="13061950"/>
            <a:ext cx="350013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33667"/>
              </a:buClr>
              <a:buSzPts val="1600"/>
              <a:buFont typeface="Avenir"/>
              <a:buNone/>
            </a:pPr>
            <a:fld id="{00000000-1234-1234-1234-123412341234}" type="slidenum">
              <a:rPr lang="en-US" sz="1600">
                <a:solidFill>
                  <a:srgbClr val="033667"/>
                </a:solidFill>
                <a:latin typeface="Avenir"/>
                <a:ea typeface="Avenir"/>
                <a:cs typeface="Avenir"/>
                <a:sym typeface="Avenir"/>
              </a:rPr>
              <a:t>20</a:t>
            </a:fld>
            <a:endParaRPr sz="1600" b="0" i="0" u="none" strike="noStrike" cap="none">
              <a:solidFill>
                <a:srgbClr val="03366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502" name="Google Shape;502;p38" descr="image118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311" y="12614275"/>
            <a:ext cx="4294189" cy="822325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38"/>
          <p:cNvSpPr txBox="1"/>
          <p:nvPr/>
        </p:nvSpPr>
        <p:spPr>
          <a:xfrm>
            <a:off x="7531100" y="13061950"/>
            <a:ext cx="160909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53464"/>
              </a:buClr>
              <a:buSzPts val="1600"/>
              <a:buFont typeface="Avenir"/>
              <a:buNone/>
            </a:pPr>
            <a:r>
              <a:rPr lang="en-US" sz="1600" b="0" i="0" u="none" strike="noStrike" cap="none">
                <a:solidFill>
                  <a:srgbClr val="153464"/>
                </a:solidFill>
                <a:latin typeface="Avenir"/>
                <a:ea typeface="Avenir"/>
                <a:cs typeface="Avenir"/>
                <a:sym typeface="Avenir"/>
              </a:rPr>
              <a:t>Confidential and proprietary information © 2024 GradGuard. All rights reserved.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38"/>
          <p:cNvSpPr txBox="1">
            <a:spLocks noGrp="1"/>
          </p:cNvSpPr>
          <p:nvPr>
            <p:ph type="title" idx="4294967295"/>
          </p:nvPr>
        </p:nvSpPr>
        <p:spPr>
          <a:xfrm>
            <a:off x="1425507" y="1123678"/>
            <a:ext cx="21532982" cy="2151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996"/>
              </a:buClr>
              <a:buSzPts val="6300"/>
              <a:buFont typeface="Avenir"/>
              <a:buNone/>
            </a:pPr>
            <a:r>
              <a:rPr lang="en-US" sz="6300" b="1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But for GradGuard’s Integrated partnerships, students would not have the opportunity to protect themselves. </a:t>
            </a:r>
            <a:endParaRPr/>
          </a:p>
        </p:txBody>
      </p:sp>
      <p:sp>
        <p:nvSpPr>
          <p:cNvPr id="505" name="Google Shape;505;p38"/>
          <p:cNvSpPr txBox="1"/>
          <p:nvPr/>
        </p:nvSpPr>
        <p:spPr>
          <a:xfrm>
            <a:off x="1279526" y="2832100"/>
            <a:ext cx="21824945" cy="866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996"/>
              </a:buClr>
              <a:buSzPts val="3600"/>
              <a:buFont typeface="Avenir"/>
              <a:buNone/>
            </a:pPr>
            <a:r>
              <a:rPr lang="en-US" sz="3600" b="0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Every student deserves to know the school refund policy &amp; have the opportunity to protect themselves.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38"/>
          <p:cNvSpPr txBox="1"/>
          <p:nvPr/>
        </p:nvSpPr>
        <p:spPr>
          <a:xfrm>
            <a:off x="1381939" y="10804042"/>
            <a:ext cx="20866355" cy="1426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996"/>
              </a:buClr>
              <a:buSzPts val="3600"/>
              <a:buFont typeface="Avenir"/>
              <a:buNone/>
            </a:pPr>
            <a:r>
              <a:rPr lang="en-US" sz="3600" b="0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With the right integrated solution, we can see up to 30% purchase rates and 100% refund policy acknowledgement. This is the Goal for GradGuard Schools in 2024.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38"/>
          <p:cNvSpPr txBox="1"/>
          <p:nvPr/>
        </p:nvSpPr>
        <p:spPr>
          <a:xfrm>
            <a:off x="2976080" y="4135637"/>
            <a:ext cx="4515795" cy="1542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996"/>
              </a:buClr>
              <a:buSzPts val="5200"/>
              <a:buFont typeface="Avenir"/>
              <a:buNone/>
            </a:pPr>
            <a:r>
              <a:rPr lang="en-US" sz="5200" b="1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Financial Literacy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38"/>
          <p:cNvSpPr txBox="1"/>
          <p:nvPr/>
        </p:nvSpPr>
        <p:spPr>
          <a:xfrm>
            <a:off x="8880464" y="4135637"/>
            <a:ext cx="6485067" cy="1866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996"/>
              </a:buClr>
              <a:buSzPts val="5200"/>
              <a:buFont typeface="Avenir"/>
              <a:buNone/>
            </a:pPr>
            <a:r>
              <a:rPr lang="en-US" sz="5200" b="1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Voluntary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996"/>
              </a:buClr>
              <a:buSzPts val="5200"/>
              <a:buFont typeface="Avenir"/>
              <a:buNone/>
            </a:pPr>
            <a:r>
              <a:rPr lang="en-US" sz="5200" b="1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Active Choice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38"/>
          <p:cNvSpPr txBox="1"/>
          <p:nvPr/>
        </p:nvSpPr>
        <p:spPr>
          <a:xfrm>
            <a:off x="16467210" y="4496316"/>
            <a:ext cx="6787286" cy="1145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996"/>
              </a:buClr>
              <a:buSzPts val="5200"/>
              <a:buFont typeface="Avenir"/>
              <a:buNone/>
            </a:pPr>
            <a:r>
              <a:rPr lang="en-US" sz="5200" b="1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No Friction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0" name="Google Shape;510;p38" descr="Finance Presentation.m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06135" y="6141288"/>
            <a:ext cx="5455687" cy="4029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38" descr="choice.m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00559" y="6439933"/>
            <a:ext cx="3444876" cy="3444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1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39"/>
          <p:cNvSpPr txBox="1">
            <a:spLocks noGrp="1"/>
          </p:cNvSpPr>
          <p:nvPr>
            <p:ph type="sldNum" idx="4294967295"/>
          </p:nvPr>
        </p:nvSpPr>
        <p:spPr>
          <a:xfrm>
            <a:off x="23749000" y="13061950"/>
            <a:ext cx="350013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996"/>
              </a:buClr>
              <a:buSzPts val="1600"/>
              <a:buFont typeface="Avenir"/>
              <a:buNone/>
            </a:pPr>
            <a:fld id="{00000000-1234-1234-1234-123412341234}" type="slidenum">
              <a:rPr lang="en-US" sz="1600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21</a:t>
            </a:fld>
            <a:endParaRPr sz="1600" b="0" i="0" u="none" strike="noStrike" cap="none">
              <a:solidFill>
                <a:srgbClr val="005996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517" name="Google Shape;517;p39" descr="image118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1311" y="12614275"/>
            <a:ext cx="4294189" cy="822325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39"/>
          <p:cNvSpPr txBox="1"/>
          <p:nvPr/>
        </p:nvSpPr>
        <p:spPr>
          <a:xfrm>
            <a:off x="7531100" y="13061950"/>
            <a:ext cx="160909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53464"/>
              </a:buClr>
              <a:buSzPts val="1600"/>
              <a:buFont typeface="Avenir"/>
              <a:buNone/>
            </a:pPr>
            <a:r>
              <a:rPr lang="en-US" sz="1600" b="0" i="0" u="none" strike="noStrike" cap="none">
                <a:solidFill>
                  <a:srgbClr val="153464"/>
                </a:solidFill>
                <a:latin typeface="Avenir"/>
                <a:ea typeface="Avenir"/>
                <a:cs typeface="Avenir"/>
                <a:sym typeface="Avenir"/>
              </a:rPr>
              <a:t>Confidential and proprietary information © 2024 GradGuard. All rights reserved.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39"/>
          <p:cNvSpPr txBox="1"/>
          <p:nvPr/>
        </p:nvSpPr>
        <p:spPr>
          <a:xfrm>
            <a:off x="1056630" y="1204008"/>
            <a:ext cx="22270740" cy="358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475" tIns="22475" rIns="22475" bIns="22475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85696"/>
              </a:buClr>
              <a:buSzPts val="12000"/>
              <a:buFont typeface="Avenir"/>
              <a:buNone/>
            </a:pPr>
            <a:r>
              <a:rPr lang="en-US" sz="12000" b="1" i="0" u="none" strike="noStrike" cap="none">
                <a:solidFill>
                  <a:srgbClr val="085696"/>
                </a:solidFill>
                <a:latin typeface="Avenir"/>
                <a:ea typeface="Avenir"/>
                <a:cs typeface="Avenir"/>
                <a:sym typeface="Avenir"/>
              </a:rPr>
              <a:t>GradGuard and Integration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85696"/>
              </a:buClr>
              <a:buSzPts val="12000"/>
              <a:buFont typeface="Avenir"/>
              <a:buNone/>
            </a:pPr>
            <a:r>
              <a:rPr lang="en-US" sz="12000" b="1" i="0" u="none" strike="noStrike" cap="none">
                <a:solidFill>
                  <a:srgbClr val="085696"/>
                </a:solidFill>
                <a:latin typeface="Avenir"/>
                <a:ea typeface="Avenir"/>
                <a:cs typeface="Avenir"/>
                <a:sym typeface="Avenir"/>
              </a:rPr>
              <a:t>Make it Easy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39"/>
          <p:cNvSpPr txBox="1"/>
          <p:nvPr/>
        </p:nvSpPr>
        <p:spPr>
          <a:xfrm>
            <a:off x="1234429" y="5054922"/>
            <a:ext cx="9306004" cy="5664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996"/>
              </a:buClr>
              <a:buSzPts val="4400"/>
              <a:buFont typeface="Avenir"/>
              <a:buNone/>
            </a:pPr>
            <a:r>
              <a:rPr lang="en-US" sz="4400" b="1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Refund Policy Acknowledgement + Active Tuition Insurance Choice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30200" marR="0" lvl="0" indent="-330200" algn="l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005996"/>
              </a:buClr>
              <a:buSzPts val="2800"/>
              <a:buFont typeface="Avenir"/>
              <a:buChar char="•"/>
            </a:pPr>
            <a:r>
              <a:rPr lang="en-US" sz="2800" b="0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Enables schools to provide notice as required under DOE guidelines of the institution’s refund policy.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30200" marR="0" lvl="0" indent="-330200" algn="l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005996"/>
              </a:buClr>
              <a:buSzPts val="2800"/>
              <a:buFont typeface="Avenir"/>
              <a:buChar char="•"/>
            </a:pPr>
            <a:r>
              <a:rPr lang="en-US" sz="2800" b="0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Collects time and date of such notice if a student is later surprised by the refund policy.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30200" marR="0" lvl="0" indent="-330200" algn="l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005996"/>
              </a:buClr>
              <a:buSzPts val="2800"/>
              <a:buFont typeface="Avenir"/>
              <a:buChar char="•"/>
            </a:pPr>
            <a:r>
              <a:rPr lang="en-US" sz="2800" b="0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Frictionless process educates students and families.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30200" marR="0" lvl="0" indent="-330200" algn="l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005996"/>
              </a:buClr>
              <a:buSzPts val="2800"/>
              <a:buFont typeface="Avenir"/>
              <a:buChar char="•"/>
            </a:pPr>
            <a:r>
              <a:rPr lang="en-US" sz="2800" b="0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GradGuard currently fully integrates with TouchNet, Nelnet, and Transact Bill Pay Environments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1" name="Google Shape;521;p39" descr="Screenshot 2024-02-26 at 2.59.15 PM.png"/>
          <p:cNvPicPr preferRelativeResize="0"/>
          <p:nvPr/>
        </p:nvPicPr>
        <p:blipFill rotWithShape="1">
          <a:blip r:embed="rId4">
            <a:alphaModFix/>
          </a:blip>
          <a:srcRect l="420" t="405" r="419" b="2833"/>
          <a:stretch/>
        </p:blipFill>
        <p:spPr>
          <a:xfrm>
            <a:off x="11525708" y="3122515"/>
            <a:ext cx="6254740" cy="4154677"/>
          </a:xfrm>
          <a:prstGeom prst="rect">
            <a:avLst/>
          </a:prstGeom>
          <a:noFill/>
          <a:ln>
            <a:noFill/>
          </a:ln>
          <a:effectLst>
            <a:outerShdw blurRad="254000" dist="139700" dir="5400000" rotWithShape="0">
              <a:srgbClr val="000000">
                <a:alpha val="19215"/>
              </a:srgbClr>
            </a:outerShdw>
          </a:effectLst>
        </p:spPr>
      </p:pic>
      <p:pic>
        <p:nvPicPr>
          <p:cNvPr id="522" name="Google Shape;522;p39" descr="Screenshot 2024-03-11 at 12.11.42 PM.png"/>
          <p:cNvPicPr preferRelativeResize="0"/>
          <p:nvPr/>
        </p:nvPicPr>
        <p:blipFill rotWithShape="1">
          <a:blip r:embed="rId5">
            <a:alphaModFix/>
          </a:blip>
          <a:srcRect l="563" r="2163" b="1125"/>
          <a:stretch/>
        </p:blipFill>
        <p:spPr>
          <a:xfrm>
            <a:off x="12501402" y="7606740"/>
            <a:ext cx="9543814" cy="4608861"/>
          </a:xfrm>
          <a:prstGeom prst="rect">
            <a:avLst/>
          </a:prstGeom>
          <a:noFill/>
          <a:ln>
            <a:noFill/>
          </a:ln>
          <a:effectLst>
            <a:outerShdw blurRad="254000" dist="139700" dir="5400000" rotWithShape="0">
              <a:srgbClr val="000000">
                <a:alpha val="19215"/>
              </a:srgbClr>
            </a:outerShdw>
          </a:effectLst>
        </p:spPr>
      </p:pic>
      <p:pic>
        <p:nvPicPr>
          <p:cNvPr id="523" name="Google Shape;523;p39" descr="Screenshot 2024-03-11 at 12.10.48 PM.png"/>
          <p:cNvPicPr preferRelativeResize="0"/>
          <p:nvPr/>
        </p:nvPicPr>
        <p:blipFill rotWithShape="1">
          <a:blip r:embed="rId6">
            <a:alphaModFix/>
          </a:blip>
          <a:srcRect r="1364" b="6259"/>
          <a:stretch/>
        </p:blipFill>
        <p:spPr>
          <a:xfrm>
            <a:off x="18134012" y="3109667"/>
            <a:ext cx="4412120" cy="4180129"/>
          </a:xfrm>
          <a:prstGeom prst="rect">
            <a:avLst/>
          </a:prstGeom>
          <a:noFill/>
          <a:ln>
            <a:noFill/>
          </a:ln>
          <a:effectLst>
            <a:outerShdw blurRad="254000" dist="139700" dir="5400000" rotWithShape="0">
              <a:srgbClr val="000000">
                <a:alpha val="19215"/>
              </a:srgbClr>
            </a:outerShdw>
          </a:effectLst>
        </p:spPr>
      </p:pic>
    </p:spTree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40"/>
          <p:cNvSpPr txBox="1"/>
          <p:nvPr/>
        </p:nvSpPr>
        <p:spPr>
          <a:xfrm>
            <a:off x="1103294" y="949210"/>
            <a:ext cx="22177412" cy="208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85696"/>
              </a:buClr>
              <a:buSzPts val="12000"/>
              <a:buFont typeface="Avenir"/>
              <a:buNone/>
            </a:pPr>
            <a:r>
              <a:rPr lang="en-US" sz="12000" b="1" i="0" u="none" strike="noStrike" cap="none">
                <a:solidFill>
                  <a:srgbClr val="085696"/>
                </a:solidFill>
                <a:latin typeface="Avenir"/>
                <a:ea typeface="Avenir"/>
                <a:cs typeface="Avenir"/>
                <a:sym typeface="Avenir"/>
              </a:rPr>
              <a:t>Insurance Protection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40"/>
          <p:cNvSpPr txBox="1">
            <a:spLocks noGrp="1"/>
          </p:cNvSpPr>
          <p:nvPr>
            <p:ph type="sldNum" idx="4294967295"/>
          </p:nvPr>
        </p:nvSpPr>
        <p:spPr>
          <a:xfrm>
            <a:off x="23749000" y="13061950"/>
            <a:ext cx="350013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33667"/>
              </a:buClr>
              <a:buSzPts val="1600"/>
              <a:buFont typeface="Avenir"/>
              <a:buNone/>
            </a:pPr>
            <a:fld id="{00000000-1234-1234-1234-123412341234}" type="slidenum">
              <a:rPr lang="en-US" sz="1600">
                <a:solidFill>
                  <a:srgbClr val="033667"/>
                </a:solidFill>
                <a:latin typeface="Avenir"/>
                <a:ea typeface="Avenir"/>
                <a:cs typeface="Avenir"/>
                <a:sym typeface="Avenir"/>
              </a:rPr>
              <a:t>22</a:t>
            </a:fld>
            <a:endParaRPr sz="1600" b="0" i="0" u="none" strike="noStrike" cap="none">
              <a:solidFill>
                <a:srgbClr val="03366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530" name="Google Shape;530;p40" descr="image118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1311" y="12614275"/>
            <a:ext cx="4294189" cy="822325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40"/>
          <p:cNvSpPr txBox="1"/>
          <p:nvPr/>
        </p:nvSpPr>
        <p:spPr>
          <a:xfrm>
            <a:off x="7531100" y="13061950"/>
            <a:ext cx="160909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53464"/>
              </a:buClr>
              <a:buSzPts val="1600"/>
              <a:buFont typeface="Avenir"/>
              <a:buNone/>
            </a:pPr>
            <a:r>
              <a:rPr lang="en-US" sz="1600" b="0" i="0" u="none" strike="noStrike" cap="none">
                <a:solidFill>
                  <a:srgbClr val="153464"/>
                </a:solidFill>
                <a:latin typeface="Avenir"/>
                <a:ea typeface="Avenir"/>
                <a:cs typeface="Avenir"/>
                <a:sym typeface="Avenir"/>
              </a:rPr>
              <a:t>Confidential and proprietary information © 2024 GradGuard. All rights reserved.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2" name="Google Shape;532;p40" descr="Picture 2"/>
          <p:cNvPicPr preferRelativeResize="0"/>
          <p:nvPr/>
        </p:nvPicPr>
        <p:blipFill rotWithShape="1">
          <a:blip r:embed="rId4">
            <a:alphaModFix/>
          </a:blip>
          <a:srcRect l="3056" t="3446" r="3055" b="3446"/>
          <a:stretch/>
        </p:blipFill>
        <p:spPr>
          <a:xfrm>
            <a:off x="2629314" y="4170049"/>
            <a:ext cx="7482508" cy="5108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40" descr="Picture 4"/>
          <p:cNvPicPr preferRelativeResize="0"/>
          <p:nvPr/>
        </p:nvPicPr>
        <p:blipFill rotWithShape="1">
          <a:blip r:embed="rId5">
            <a:alphaModFix/>
          </a:blip>
          <a:srcRect l="1386" t="2928" r="4002" b="3257"/>
          <a:stretch/>
        </p:blipFill>
        <p:spPr>
          <a:xfrm>
            <a:off x="13666430" y="4163898"/>
            <a:ext cx="7540154" cy="5120934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40"/>
          <p:cNvSpPr txBox="1"/>
          <p:nvPr/>
        </p:nvSpPr>
        <p:spPr>
          <a:xfrm>
            <a:off x="13538200" y="9657871"/>
            <a:ext cx="8867072" cy="2222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330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996"/>
              </a:buClr>
              <a:buSzPts val="2800"/>
              <a:buFont typeface="Avenir"/>
              <a:buChar char="•"/>
            </a:pPr>
            <a:r>
              <a:rPr lang="en-US" sz="2800" b="0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Contract -  April 2012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30200" marR="0" lvl="0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5996"/>
              </a:buClr>
              <a:buSzPts val="2800"/>
              <a:buFont typeface="Avenir"/>
              <a:buChar char="•"/>
            </a:pPr>
            <a:r>
              <a:rPr lang="en-US" sz="2800" b="0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Integrated Application opened – Spring 2022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30200" marR="0" lvl="0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5996"/>
              </a:buClr>
              <a:buSzPts val="2800"/>
              <a:buFont typeface="Avenir"/>
              <a:buChar char="•"/>
            </a:pPr>
            <a:r>
              <a:rPr lang="en-US" sz="2800" b="0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With integration we saw a 340% increase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30200" marR="0" lvl="0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5996"/>
              </a:buClr>
              <a:buSzPts val="2800"/>
              <a:buFont typeface="Avenir"/>
              <a:buChar char="•"/>
            </a:pPr>
            <a:r>
              <a:rPr lang="en-US" sz="2800" b="0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Over $60K paid in claims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40"/>
          <p:cNvSpPr txBox="1"/>
          <p:nvPr/>
        </p:nvSpPr>
        <p:spPr>
          <a:xfrm>
            <a:off x="2788477" y="9657871"/>
            <a:ext cx="8532226" cy="2222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330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996"/>
              </a:buClr>
              <a:buSzPts val="2800"/>
              <a:buFont typeface="Avenir"/>
              <a:buChar char="•"/>
            </a:pPr>
            <a:r>
              <a:rPr lang="en-US" sz="2800" b="0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Contract – August 2019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30200" marR="0" lvl="0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5996"/>
              </a:buClr>
              <a:buSzPts val="2800"/>
              <a:buFont typeface="Avenir"/>
              <a:buChar char="•"/>
            </a:pPr>
            <a:r>
              <a:rPr lang="en-US" sz="2800" b="0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Integrated Application opened – Fall 2021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30200" marR="0" lvl="0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5996"/>
              </a:buClr>
              <a:buSzPts val="2800"/>
              <a:buFont typeface="Avenir"/>
              <a:buChar char="•"/>
            </a:pPr>
            <a:r>
              <a:rPr lang="en-US" sz="2800" b="0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With Integration we saw over a 900% increase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30200" marR="0" lvl="0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5996"/>
              </a:buClr>
              <a:buSzPts val="2800"/>
              <a:buFont typeface="Avenir"/>
              <a:buChar char="•"/>
            </a:pPr>
            <a:r>
              <a:rPr lang="en-US" sz="2800" b="0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Over $400K paid in claims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6" name="Google Shape;536;p40" descr="Picture 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76721" y="3032011"/>
            <a:ext cx="4872937" cy="919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40" descr="Graphic 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840361" y="2798484"/>
            <a:ext cx="5192368" cy="992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41"/>
          <p:cNvSpPr txBox="1">
            <a:spLocks noGrp="1"/>
          </p:cNvSpPr>
          <p:nvPr>
            <p:ph type="sldNum" idx="4294967295"/>
          </p:nvPr>
        </p:nvSpPr>
        <p:spPr>
          <a:xfrm>
            <a:off x="23749000" y="13061950"/>
            <a:ext cx="350013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33667"/>
              </a:buClr>
              <a:buSzPts val="1600"/>
              <a:buFont typeface="Avenir"/>
              <a:buNone/>
            </a:pPr>
            <a:fld id="{00000000-1234-1234-1234-123412341234}" type="slidenum">
              <a:rPr lang="en-US" sz="1600">
                <a:solidFill>
                  <a:srgbClr val="033667"/>
                </a:solidFill>
                <a:latin typeface="Avenir"/>
                <a:ea typeface="Avenir"/>
                <a:cs typeface="Avenir"/>
                <a:sym typeface="Avenir"/>
              </a:rPr>
              <a:t>23</a:t>
            </a:fld>
            <a:endParaRPr sz="1600" b="0" i="0" u="none" strike="noStrike" cap="none">
              <a:solidFill>
                <a:srgbClr val="03366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543" name="Google Shape;543;p41" descr="image118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1311" y="12614275"/>
            <a:ext cx="4294189" cy="822325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41"/>
          <p:cNvSpPr txBox="1"/>
          <p:nvPr/>
        </p:nvSpPr>
        <p:spPr>
          <a:xfrm>
            <a:off x="7531100" y="13061950"/>
            <a:ext cx="160909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53464"/>
              </a:buClr>
              <a:buSzPts val="1600"/>
              <a:buFont typeface="Avenir"/>
              <a:buNone/>
            </a:pPr>
            <a:r>
              <a:rPr lang="en-US" sz="1600" b="0" i="0" u="none" strike="noStrike" cap="none">
                <a:solidFill>
                  <a:srgbClr val="153464"/>
                </a:solidFill>
                <a:latin typeface="Avenir"/>
                <a:ea typeface="Avenir"/>
                <a:cs typeface="Avenir"/>
                <a:sym typeface="Avenir"/>
              </a:rPr>
              <a:t>Confidential and proprietary information © 2024 GradGuard. All rights reserved.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5" name="Google Shape;545;p41"/>
          <p:cNvGrpSpPr/>
          <p:nvPr/>
        </p:nvGrpSpPr>
        <p:grpSpPr>
          <a:xfrm>
            <a:off x="12227063" y="474131"/>
            <a:ext cx="10621660" cy="11655820"/>
            <a:chOff x="0" y="-1"/>
            <a:chExt cx="10621658" cy="11655818"/>
          </a:xfrm>
        </p:grpSpPr>
        <p:pic>
          <p:nvPicPr>
            <p:cNvPr id="546" name="Google Shape;546;p41" descr="Screenshot 2024-01-07 at 2.53.17 PM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-1"/>
              <a:ext cx="10621658" cy="11655818"/>
            </a:xfrm>
            <a:prstGeom prst="rect">
              <a:avLst/>
            </a:prstGeom>
            <a:noFill/>
            <a:ln>
              <a:noFill/>
            </a:ln>
            <a:effectLst>
              <a:outerShdw blurRad="165100" dist="63500" dir="5400000" rotWithShape="0">
                <a:srgbClr val="000000">
                  <a:alpha val="49411"/>
                </a:srgbClr>
              </a:outerShdw>
            </a:effectLst>
          </p:spPr>
        </p:pic>
        <p:sp>
          <p:nvSpPr>
            <p:cNvPr id="547" name="Google Shape;547;p41"/>
            <p:cNvSpPr/>
            <p:nvPr/>
          </p:nvSpPr>
          <p:spPr>
            <a:xfrm>
              <a:off x="3536462" y="10610374"/>
              <a:ext cx="591545" cy="591545"/>
            </a:xfrm>
            <a:prstGeom prst="ellipse">
              <a:avLst/>
            </a:prstGeom>
            <a:solidFill>
              <a:srgbClr val="EE230C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548" name="Google Shape;548;p41"/>
          <p:cNvGrpSpPr/>
          <p:nvPr/>
        </p:nvGrpSpPr>
        <p:grpSpPr>
          <a:xfrm>
            <a:off x="1535279" y="474131"/>
            <a:ext cx="9953056" cy="11655820"/>
            <a:chOff x="0" y="-1"/>
            <a:chExt cx="9953054" cy="11655818"/>
          </a:xfrm>
        </p:grpSpPr>
        <p:pic>
          <p:nvPicPr>
            <p:cNvPr id="549" name="Google Shape;549;p41" descr="Screenshot 2024-01-07 at 2.54.09 PM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-1"/>
              <a:ext cx="9953054" cy="11655818"/>
            </a:xfrm>
            <a:prstGeom prst="rect">
              <a:avLst/>
            </a:prstGeom>
            <a:noFill/>
            <a:ln>
              <a:noFill/>
            </a:ln>
            <a:effectLst>
              <a:outerShdw blurRad="165100" dist="63500" dir="5400000" rotWithShape="0">
                <a:srgbClr val="000000">
                  <a:alpha val="49411"/>
                </a:srgbClr>
              </a:outerShdw>
            </a:effectLst>
          </p:spPr>
        </p:pic>
        <p:sp>
          <p:nvSpPr>
            <p:cNvPr id="550" name="Google Shape;550;p41"/>
            <p:cNvSpPr/>
            <p:nvPr/>
          </p:nvSpPr>
          <p:spPr>
            <a:xfrm>
              <a:off x="3176072" y="5790724"/>
              <a:ext cx="591545" cy="591545"/>
            </a:xfrm>
            <a:prstGeom prst="ellipse">
              <a:avLst/>
            </a:prstGeom>
            <a:solidFill>
              <a:srgbClr val="EE230C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</p:spTree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Google Shape;555;p42" descr="Screenshot 2024-01-07 at 5.38.44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39622" y="3866352"/>
            <a:ext cx="6279583" cy="1643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42" descr="shutterstock_217414651.jpg"/>
          <p:cNvPicPr preferRelativeResize="0"/>
          <p:nvPr/>
        </p:nvPicPr>
        <p:blipFill rotWithShape="1">
          <a:blip r:embed="rId4">
            <a:alphaModFix/>
          </a:blip>
          <a:srcRect l="4427" t="17328" r="4596" b="15094"/>
          <a:stretch/>
        </p:blipFill>
        <p:spPr>
          <a:xfrm>
            <a:off x="3129174" y="5468425"/>
            <a:ext cx="9417727" cy="6156005"/>
          </a:xfrm>
          <a:custGeom>
            <a:avLst/>
            <a:gdLst/>
            <a:ahLst/>
            <a:cxnLst/>
            <a:rect l="l" t="t" r="r" b="b"/>
            <a:pathLst>
              <a:path w="21505" h="21556" extrusionOk="0">
                <a:moveTo>
                  <a:pt x="10908" y="0"/>
                </a:moveTo>
                <a:cubicBezTo>
                  <a:pt x="10817" y="-1"/>
                  <a:pt x="10730" y="5"/>
                  <a:pt x="10653" y="17"/>
                </a:cubicBezTo>
                <a:cubicBezTo>
                  <a:pt x="10471" y="45"/>
                  <a:pt x="10231" y="65"/>
                  <a:pt x="10118" y="60"/>
                </a:cubicBezTo>
                <a:cubicBezTo>
                  <a:pt x="10004" y="56"/>
                  <a:pt x="9834" y="86"/>
                  <a:pt x="9739" y="128"/>
                </a:cubicBezTo>
                <a:cubicBezTo>
                  <a:pt x="9645" y="169"/>
                  <a:pt x="9414" y="250"/>
                  <a:pt x="9227" y="306"/>
                </a:cubicBezTo>
                <a:cubicBezTo>
                  <a:pt x="8882" y="410"/>
                  <a:pt x="8761" y="498"/>
                  <a:pt x="8444" y="880"/>
                </a:cubicBezTo>
                <a:cubicBezTo>
                  <a:pt x="8272" y="1087"/>
                  <a:pt x="8267" y="1109"/>
                  <a:pt x="8267" y="1561"/>
                </a:cubicBezTo>
                <a:cubicBezTo>
                  <a:pt x="8267" y="2073"/>
                  <a:pt x="8442" y="2987"/>
                  <a:pt x="8700" y="3815"/>
                </a:cubicBezTo>
                <a:cubicBezTo>
                  <a:pt x="8838" y="4259"/>
                  <a:pt x="9201" y="4905"/>
                  <a:pt x="9440" y="5134"/>
                </a:cubicBezTo>
                <a:cubicBezTo>
                  <a:pt x="9549" y="5238"/>
                  <a:pt x="9549" y="5240"/>
                  <a:pt x="9294" y="5437"/>
                </a:cubicBezTo>
                <a:cubicBezTo>
                  <a:pt x="9153" y="5547"/>
                  <a:pt x="8944" y="5742"/>
                  <a:pt x="8829" y="5870"/>
                </a:cubicBezTo>
                <a:cubicBezTo>
                  <a:pt x="8715" y="5999"/>
                  <a:pt x="8507" y="6224"/>
                  <a:pt x="8368" y="6370"/>
                </a:cubicBezTo>
                <a:lnTo>
                  <a:pt x="8114" y="6639"/>
                </a:lnTo>
                <a:lnTo>
                  <a:pt x="7847" y="6219"/>
                </a:lnTo>
                <a:cubicBezTo>
                  <a:pt x="7563" y="5774"/>
                  <a:pt x="7219" y="5472"/>
                  <a:pt x="6690" y="5200"/>
                </a:cubicBezTo>
                <a:cubicBezTo>
                  <a:pt x="6424" y="5063"/>
                  <a:pt x="6383" y="5021"/>
                  <a:pt x="6455" y="4963"/>
                </a:cubicBezTo>
                <a:cubicBezTo>
                  <a:pt x="6884" y="4616"/>
                  <a:pt x="7381" y="3899"/>
                  <a:pt x="7639" y="3258"/>
                </a:cubicBezTo>
                <a:cubicBezTo>
                  <a:pt x="7744" y="2997"/>
                  <a:pt x="7936" y="2127"/>
                  <a:pt x="7936" y="1914"/>
                </a:cubicBezTo>
                <a:cubicBezTo>
                  <a:pt x="7936" y="1852"/>
                  <a:pt x="7845" y="1705"/>
                  <a:pt x="7733" y="1588"/>
                </a:cubicBezTo>
                <a:cubicBezTo>
                  <a:pt x="7622" y="1470"/>
                  <a:pt x="7443" y="1261"/>
                  <a:pt x="7336" y="1124"/>
                </a:cubicBezTo>
                <a:cubicBezTo>
                  <a:pt x="7155" y="893"/>
                  <a:pt x="7095" y="865"/>
                  <a:pt x="6486" y="721"/>
                </a:cubicBezTo>
                <a:cubicBezTo>
                  <a:pt x="6126" y="636"/>
                  <a:pt x="5737" y="552"/>
                  <a:pt x="5620" y="535"/>
                </a:cubicBezTo>
                <a:cubicBezTo>
                  <a:pt x="5503" y="518"/>
                  <a:pt x="5278" y="452"/>
                  <a:pt x="5122" y="389"/>
                </a:cubicBezTo>
                <a:cubicBezTo>
                  <a:pt x="4780" y="250"/>
                  <a:pt x="4419" y="239"/>
                  <a:pt x="4354" y="363"/>
                </a:cubicBezTo>
                <a:cubicBezTo>
                  <a:pt x="4241" y="580"/>
                  <a:pt x="3960" y="1713"/>
                  <a:pt x="3933" y="2060"/>
                </a:cubicBezTo>
                <a:cubicBezTo>
                  <a:pt x="3885" y="2691"/>
                  <a:pt x="4029" y="3328"/>
                  <a:pt x="4334" y="3836"/>
                </a:cubicBezTo>
                <a:cubicBezTo>
                  <a:pt x="4706" y="4455"/>
                  <a:pt x="4685" y="4551"/>
                  <a:pt x="4073" y="5024"/>
                </a:cubicBezTo>
                <a:cubicBezTo>
                  <a:pt x="3426" y="5524"/>
                  <a:pt x="2713" y="6377"/>
                  <a:pt x="2377" y="7051"/>
                </a:cubicBezTo>
                <a:cubicBezTo>
                  <a:pt x="2315" y="7177"/>
                  <a:pt x="2144" y="7761"/>
                  <a:pt x="2000" y="8349"/>
                </a:cubicBezTo>
                <a:cubicBezTo>
                  <a:pt x="1709" y="9530"/>
                  <a:pt x="1603" y="10395"/>
                  <a:pt x="1576" y="11799"/>
                </a:cubicBezTo>
                <a:cubicBezTo>
                  <a:pt x="1561" y="12549"/>
                  <a:pt x="1473" y="13409"/>
                  <a:pt x="1343" y="14046"/>
                </a:cubicBezTo>
                <a:cubicBezTo>
                  <a:pt x="1307" y="14226"/>
                  <a:pt x="1263" y="14493"/>
                  <a:pt x="1247" y="14639"/>
                </a:cubicBezTo>
                <a:cubicBezTo>
                  <a:pt x="1199" y="15083"/>
                  <a:pt x="696" y="16380"/>
                  <a:pt x="420" y="16771"/>
                </a:cubicBezTo>
                <a:cubicBezTo>
                  <a:pt x="-1" y="17367"/>
                  <a:pt x="-95" y="17855"/>
                  <a:pt x="90" y="18496"/>
                </a:cubicBezTo>
                <a:cubicBezTo>
                  <a:pt x="259" y="19083"/>
                  <a:pt x="237" y="19078"/>
                  <a:pt x="2093" y="18979"/>
                </a:cubicBezTo>
                <a:cubicBezTo>
                  <a:pt x="3478" y="18905"/>
                  <a:pt x="3870" y="18908"/>
                  <a:pt x="4882" y="19006"/>
                </a:cubicBezTo>
                <a:cubicBezTo>
                  <a:pt x="5529" y="19069"/>
                  <a:pt x="6067" y="19131"/>
                  <a:pt x="6075" y="19143"/>
                </a:cubicBezTo>
                <a:cubicBezTo>
                  <a:pt x="6083" y="19155"/>
                  <a:pt x="6073" y="19263"/>
                  <a:pt x="6053" y="19380"/>
                </a:cubicBezTo>
                <a:cubicBezTo>
                  <a:pt x="6028" y="19526"/>
                  <a:pt x="5941" y="19666"/>
                  <a:pt x="5781" y="19824"/>
                </a:cubicBezTo>
                <a:cubicBezTo>
                  <a:pt x="5227" y="20373"/>
                  <a:pt x="5095" y="20645"/>
                  <a:pt x="5213" y="20993"/>
                </a:cubicBezTo>
                <a:cubicBezTo>
                  <a:pt x="5323" y="21320"/>
                  <a:pt x="5472" y="21472"/>
                  <a:pt x="5730" y="21524"/>
                </a:cubicBezTo>
                <a:cubicBezTo>
                  <a:pt x="6104" y="21599"/>
                  <a:pt x="9633" y="21531"/>
                  <a:pt x="10300" y="21436"/>
                </a:cubicBezTo>
                <a:cubicBezTo>
                  <a:pt x="11097" y="21323"/>
                  <a:pt x="11518" y="21322"/>
                  <a:pt x="12357" y="21432"/>
                </a:cubicBezTo>
                <a:cubicBezTo>
                  <a:pt x="12781" y="21488"/>
                  <a:pt x="13312" y="21508"/>
                  <a:pt x="13679" y="21481"/>
                </a:cubicBezTo>
                <a:cubicBezTo>
                  <a:pt x="14017" y="21457"/>
                  <a:pt x="14489" y="21464"/>
                  <a:pt x="14726" y="21500"/>
                </a:cubicBezTo>
                <a:cubicBezTo>
                  <a:pt x="14963" y="21535"/>
                  <a:pt x="15282" y="21538"/>
                  <a:pt x="15435" y="21507"/>
                </a:cubicBezTo>
                <a:cubicBezTo>
                  <a:pt x="15696" y="21454"/>
                  <a:pt x="15729" y="21427"/>
                  <a:pt x="15966" y="21031"/>
                </a:cubicBezTo>
                <a:cubicBezTo>
                  <a:pt x="16105" y="20799"/>
                  <a:pt x="16258" y="20487"/>
                  <a:pt x="16308" y="20339"/>
                </a:cubicBezTo>
                <a:cubicBezTo>
                  <a:pt x="16393" y="20085"/>
                  <a:pt x="16395" y="20051"/>
                  <a:pt x="16323" y="19723"/>
                </a:cubicBezTo>
                <a:cubicBezTo>
                  <a:pt x="16281" y="19532"/>
                  <a:pt x="16214" y="19318"/>
                  <a:pt x="16173" y="19248"/>
                </a:cubicBezTo>
                <a:cubicBezTo>
                  <a:pt x="16103" y="19126"/>
                  <a:pt x="16172" y="19123"/>
                  <a:pt x="17679" y="19159"/>
                </a:cubicBezTo>
                <a:cubicBezTo>
                  <a:pt x="18548" y="19181"/>
                  <a:pt x="19647" y="19235"/>
                  <a:pt x="20120" y="19280"/>
                </a:cubicBezTo>
                <a:cubicBezTo>
                  <a:pt x="20907" y="19354"/>
                  <a:pt x="20991" y="19350"/>
                  <a:pt x="21104" y="19237"/>
                </a:cubicBezTo>
                <a:cubicBezTo>
                  <a:pt x="21286" y="19054"/>
                  <a:pt x="21505" y="18484"/>
                  <a:pt x="21505" y="18193"/>
                </a:cubicBezTo>
                <a:cubicBezTo>
                  <a:pt x="21505" y="17925"/>
                  <a:pt x="21281" y="17347"/>
                  <a:pt x="21108" y="17170"/>
                </a:cubicBezTo>
                <a:cubicBezTo>
                  <a:pt x="20859" y="16915"/>
                  <a:pt x="20566" y="16364"/>
                  <a:pt x="20470" y="15973"/>
                </a:cubicBezTo>
                <a:cubicBezTo>
                  <a:pt x="20273" y="15164"/>
                  <a:pt x="19945" y="13017"/>
                  <a:pt x="19944" y="12526"/>
                </a:cubicBezTo>
                <a:cubicBezTo>
                  <a:pt x="19943" y="12266"/>
                  <a:pt x="19924" y="11923"/>
                  <a:pt x="19900" y="11763"/>
                </a:cubicBezTo>
                <a:cubicBezTo>
                  <a:pt x="19877" y="11604"/>
                  <a:pt x="19832" y="11087"/>
                  <a:pt x="19802" y="10615"/>
                </a:cubicBezTo>
                <a:cubicBezTo>
                  <a:pt x="19773" y="10143"/>
                  <a:pt x="19688" y="9423"/>
                  <a:pt x="19615" y="9018"/>
                </a:cubicBezTo>
                <a:cubicBezTo>
                  <a:pt x="19541" y="8614"/>
                  <a:pt x="19448" y="8087"/>
                  <a:pt x="19409" y="7848"/>
                </a:cubicBezTo>
                <a:cubicBezTo>
                  <a:pt x="19369" y="7609"/>
                  <a:pt x="19282" y="7261"/>
                  <a:pt x="19214" y="7074"/>
                </a:cubicBezTo>
                <a:cubicBezTo>
                  <a:pt x="19060" y="6654"/>
                  <a:pt x="18538" y="5780"/>
                  <a:pt x="18355" y="5637"/>
                </a:cubicBezTo>
                <a:cubicBezTo>
                  <a:pt x="18280" y="5579"/>
                  <a:pt x="18144" y="5460"/>
                  <a:pt x="18053" y="5374"/>
                </a:cubicBezTo>
                <a:cubicBezTo>
                  <a:pt x="17962" y="5288"/>
                  <a:pt x="17771" y="5162"/>
                  <a:pt x="17628" y="5095"/>
                </a:cubicBezTo>
                <a:cubicBezTo>
                  <a:pt x="17485" y="5028"/>
                  <a:pt x="17234" y="4885"/>
                  <a:pt x="17070" y="4779"/>
                </a:cubicBezTo>
                <a:cubicBezTo>
                  <a:pt x="16797" y="4602"/>
                  <a:pt x="16774" y="4572"/>
                  <a:pt x="16801" y="4405"/>
                </a:cubicBezTo>
                <a:cubicBezTo>
                  <a:pt x="16817" y="4305"/>
                  <a:pt x="16926" y="4006"/>
                  <a:pt x="17043" y="3740"/>
                </a:cubicBezTo>
                <a:cubicBezTo>
                  <a:pt x="17275" y="3211"/>
                  <a:pt x="17438" y="2599"/>
                  <a:pt x="17593" y="1661"/>
                </a:cubicBezTo>
                <a:lnTo>
                  <a:pt x="17694" y="1053"/>
                </a:lnTo>
                <a:lnTo>
                  <a:pt x="17583" y="735"/>
                </a:lnTo>
                <a:cubicBezTo>
                  <a:pt x="17497" y="487"/>
                  <a:pt x="17435" y="401"/>
                  <a:pt x="17301" y="346"/>
                </a:cubicBezTo>
                <a:cubicBezTo>
                  <a:pt x="16747" y="117"/>
                  <a:pt x="15592" y="210"/>
                  <a:pt x="15154" y="518"/>
                </a:cubicBezTo>
                <a:cubicBezTo>
                  <a:pt x="15020" y="612"/>
                  <a:pt x="14771" y="731"/>
                  <a:pt x="14602" y="781"/>
                </a:cubicBezTo>
                <a:cubicBezTo>
                  <a:pt x="14231" y="893"/>
                  <a:pt x="14069" y="1010"/>
                  <a:pt x="13829" y="1340"/>
                </a:cubicBezTo>
                <a:cubicBezTo>
                  <a:pt x="13728" y="1478"/>
                  <a:pt x="13579" y="1634"/>
                  <a:pt x="13497" y="1687"/>
                </a:cubicBezTo>
                <a:cubicBezTo>
                  <a:pt x="13414" y="1740"/>
                  <a:pt x="13308" y="1849"/>
                  <a:pt x="13260" y="1930"/>
                </a:cubicBezTo>
                <a:cubicBezTo>
                  <a:pt x="13174" y="2075"/>
                  <a:pt x="13176" y="2088"/>
                  <a:pt x="13399" y="2607"/>
                </a:cubicBezTo>
                <a:cubicBezTo>
                  <a:pt x="13524" y="2898"/>
                  <a:pt x="13745" y="3312"/>
                  <a:pt x="13890" y="3526"/>
                </a:cubicBezTo>
                <a:cubicBezTo>
                  <a:pt x="14175" y="3948"/>
                  <a:pt x="14733" y="4622"/>
                  <a:pt x="14798" y="4622"/>
                </a:cubicBezTo>
                <a:cubicBezTo>
                  <a:pt x="14912" y="4622"/>
                  <a:pt x="14814" y="4754"/>
                  <a:pt x="14638" y="4840"/>
                </a:cubicBezTo>
                <a:cubicBezTo>
                  <a:pt x="14222" y="5041"/>
                  <a:pt x="13816" y="5406"/>
                  <a:pt x="13633" y="5741"/>
                </a:cubicBezTo>
                <a:cubicBezTo>
                  <a:pt x="13534" y="5923"/>
                  <a:pt x="13427" y="6072"/>
                  <a:pt x="13396" y="6072"/>
                </a:cubicBezTo>
                <a:cubicBezTo>
                  <a:pt x="13364" y="6072"/>
                  <a:pt x="13241" y="5989"/>
                  <a:pt x="13123" y="5887"/>
                </a:cubicBezTo>
                <a:cubicBezTo>
                  <a:pt x="12799" y="5610"/>
                  <a:pt x="12369" y="5369"/>
                  <a:pt x="12100" y="5312"/>
                </a:cubicBezTo>
                <a:cubicBezTo>
                  <a:pt x="11968" y="5284"/>
                  <a:pt x="11861" y="5243"/>
                  <a:pt x="11861" y="5220"/>
                </a:cubicBezTo>
                <a:cubicBezTo>
                  <a:pt x="11861" y="5198"/>
                  <a:pt x="11960" y="5011"/>
                  <a:pt x="12084" y="4806"/>
                </a:cubicBezTo>
                <a:cubicBezTo>
                  <a:pt x="12374" y="4322"/>
                  <a:pt x="12427" y="4218"/>
                  <a:pt x="12576" y="3825"/>
                </a:cubicBezTo>
                <a:cubicBezTo>
                  <a:pt x="12774" y="3301"/>
                  <a:pt x="12978" y="2511"/>
                  <a:pt x="13089" y="1834"/>
                </a:cubicBezTo>
                <a:cubicBezTo>
                  <a:pt x="13210" y="1093"/>
                  <a:pt x="13192" y="1013"/>
                  <a:pt x="12821" y="648"/>
                </a:cubicBezTo>
                <a:cubicBezTo>
                  <a:pt x="12474" y="307"/>
                  <a:pt x="11546" y="6"/>
                  <a:pt x="1090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557" name="Google Shape;557;p42"/>
          <p:cNvSpPr txBox="1"/>
          <p:nvPr/>
        </p:nvSpPr>
        <p:spPr>
          <a:xfrm>
            <a:off x="1395276" y="1121228"/>
            <a:ext cx="21593448" cy="2454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5996"/>
              </a:buClr>
              <a:buSzPts val="8000"/>
              <a:buFont typeface="Avenir"/>
              <a:buNone/>
            </a:pPr>
            <a:r>
              <a:rPr lang="en-US" sz="8000" b="1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New regulations prevent schools from withholding transcripts. Can GradGuard help?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42"/>
          <p:cNvSpPr txBox="1"/>
          <p:nvPr/>
        </p:nvSpPr>
        <p:spPr>
          <a:xfrm>
            <a:off x="13864293" y="3786204"/>
            <a:ext cx="8458414" cy="823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996"/>
              </a:buClr>
              <a:buSzPts val="4800"/>
              <a:buFont typeface="Avenir"/>
              <a:buNone/>
            </a:pPr>
            <a:r>
              <a:rPr lang="en-US" sz="4800" b="0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Starting in July 2024, </a:t>
            </a:r>
            <a:r>
              <a:rPr lang="en-US" sz="4800" b="1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schools will no longer be able to withhold transcripts</a:t>
            </a:r>
            <a:r>
              <a:rPr lang="en-US" sz="4800" b="0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 from students who have an outstanding account balance.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3600"/>
              </a:spcBef>
              <a:spcAft>
                <a:spcPts val="0"/>
              </a:spcAft>
              <a:buClr>
                <a:srgbClr val="005996"/>
              </a:buClr>
              <a:buSzPts val="4800"/>
              <a:buFont typeface="Avenir"/>
              <a:buNone/>
            </a:pPr>
            <a:r>
              <a:rPr lang="en-US" sz="4800" b="0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In California, </a:t>
            </a:r>
            <a:r>
              <a:rPr lang="en-US" sz="4800" b="1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schools are no longer able to sell-student debt</a:t>
            </a:r>
            <a:r>
              <a:rPr lang="en-US" sz="4800" b="0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 to third party collectors.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venir"/>
              <a:buNone/>
            </a:pPr>
            <a:endParaRPr sz="2400" b="0" i="0" u="none" strike="noStrike" cap="non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D80"/>
              </a:buClr>
              <a:buSzPts val="2400"/>
              <a:buFont typeface="Avenir"/>
              <a:buNone/>
            </a:pPr>
            <a:endParaRPr sz="2400" b="0" i="0" u="none" strike="noStrike" cap="non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D80"/>
              </a:buClr>
              <a:buSzPts val="2400"/>
              <a:buFont typeface="Avenir"/>
              <a:buNone/>
            </a:pPr>
            <a:r>
              <a:rPr lang="en-US" sz="2400" b="0" i="0" u="none" strike="noStrike" cap="none">
                <a:solidFill>
                  <a:srgbClr val="004D80"/>
                </a:solidFill>
                <a:latin typeface="Avenir"/>
                <a:ea typeface="Avenir"/>
                <a:cs typeface="Avenir"/>
                <a:sym typeface="Avenir"/>
              </a:rPr>
              <a:t>74653 of the </a:t>
            </a:r>
            <a:r>
              <a:rPr lang="en-US" sz="2400" b="0" i="1" u="none" strike="noStrike" cap="none">
                <a:solidFill>
                  <a:srgbClr val="004D80"/>
                </a:solidFill>
                <a:latin typeface="Avenir"/>
                <a:ea typeface="Avenir"/>
                <a:cs typeface="Avenir"/>
                <a:sym typeface="Avenir"/>
              </a:rPr>
              <a:t>Federal Register</a:t>
            </a:r>
            <a:r>
              <a:rPr lang="en-US" sz="2400" b="0" i="0" u="none" strike="noStrike" cap="none">
                <a:solidFill>
                  <a:srgbClr val="004D80"/>
                </a:solidFill>
                <a:latin typeface="Avenir"/>
                <a:ea typeface="Avenir"/>
                <a:cs typeface="Avenir"/>
                <a:sym typeface="Avenir"/>
              </a:rPr>
              <a:t> notice October 31, 2023.  Page 86 - 34 CFR 668.14(b)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9" name="Google Shape;559;p42" descr="Screenshot 2024-02-04 at 9.00.57 AM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14966" y="3706831"/>
            <a:ext cx="4805600" cy="1571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42" descr="GGLandscap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1395" y="12614299"/>
            <a:ext cx="4295067" cy="822878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42"/>
          <p:cNvSpPr txBox="1"/>
          <p:nvPr/>
        </p:nvSpPr>
        <p:spPr>
          <a:xfrm>
            <a:off x="7531100" y="13061950"/>
            <a:ext cx="160909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53464"/>
              </a:buClr>
              <a:buSzPts val="1600"/>
              <a:buFont typeface="Avenir"/>
              <a:buNone/>
            </a:pPr>
            <a:r>
              <a:rPr lang="en-US" sz="1600" b="0" i="0" u="none" strike="noStrike" cap="none">
                <a:solidFill>
                  <a:srgbClr val="153464"/>
                </a:solidFill>
                <a:latin typeface="Avenir"/>
                <a:ea typeface="Avenir"/>
                <a:cs typeface="Avenir"/>
                <a:sym typeface="Avenir"/>
              </a:rPr>
              <a:t>Confidential and proprietary information © 2024 GradGuard. All rights reserved.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42"/>
          <p:cNvSpPr txBox="1">
            <a:spLocks noGrp="1"/>
          </p:cNvSpPr>
          <p:nvPr>
            <p:ph type="sldNum" idx="4294967295"/>
          </p:nvPr>
        </p:nvSpPr>
        <p:spPr>
          <a:xfrm>
            <a:off x="23749000" y="13061950"/>
            <a:ext cx="350013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53464"/>
              </a:buClr>
              <a:buSzPts val="1600"/>
              <a:buFont typeface="Avenir"/>
              <a:buNone/>
            </a:pPr>
            <a:fld id="{00000000-1234-1234-1234-123412341234}" type="slidenum">
              <a:rPr lang="en-US" sz="1600">
                <a:solidFill>
                  <a:srgbClr val="153464"/>
                </a:solidFill>
                <a:latin typeface="Avenir"/>
                <a:ea typeface="Avenir"/>
                <a:cs typeface="Avenir"/>
                <a:sym typeface="Avenir"/>
              </a:rPr>
              <a:t>24</a:t>
            </a:fld>
            <a:endParaRPr sz="1600" b="0" i="0" u="none" strike="noStrike" cap="none">
              <a:solidFill>
                <a:srgbClr val="153464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43"/>
          <p:cNvSpPr txBox="1">
            <a:spLocks noGrp="1"/>
          </p:cNvSpPr>
          <p:nvPr>
            <p:ph type="sldNum" idx="4294967295"/>
          </p:nvPr>
        </p:nvSpPr>
        <p:spPr>
          <a:xfrm>
            <a:off x="23749000" y="13061950"/>
            <a:ext cx="350013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33667"/>
              </a:buClr>
              <a:buSzPts val="1600"/>
              <a:buFont typeface="Avenir"/>
              <a:buNone/>
            </a:pPr>
            <a:fld id="{00000000-1234-1234-1234-123412341234}" type="slidenum">
              <a:rPr lang="en-US" sz="1600">
                <a:solidFill>
                  <a:srgbClr val="033667"/>
                </a:solidFill>
                <a:latin typeface="Avenir"/>
                <a:ea typeface="Avenir"/>
                <a:cs typeface="Avenir"/>
                <a:sym typeface="Avenir"/>
              </a:rPr>
              <a:t>25</a:t>
            </a:fld>
            <a:endParaRPr sz="1600" b="0" i="0" u="none" strike="noStrike" cap="none">
              <a:solidFill>
                <a:srgbClr val="03366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568" name="Google Shape;568;p43" descr="image118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1311" y="12614275"/>
            <a:ext cx="4294189" cy="822325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43"/>
          <p:cNvSpPr txBox="1"/>
          <p:nvPr/>
        </p:nvSpPr>
        <p:spPr>
          <a:xfrm>
            <a:off x="7531100" y="13061950"/>
            <a:ext cx="160909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53464"/>
              </a:buClr>
              <a:buSzPts val="1600"/>
              <a:buFont typeface="Avenir"/>
              <a:buNone/>
            </a:pPr>
            <a:r>
              <a:rPr lang="en-US" sz="1600" b="0" i="0" u="none" strike="noStrike" cap="none">
                <a:solidFill>
                  <a:srgbClr val="153464"/>
                </a:solidFill>
                <a:latin typeface="Avenir"/>
                <a:ea typeface="Avenir"/>
                <a:cs typeface="Avenir"/>
                <a:sym typeface="Avenir"/>
              </a:rPr>
              <a:t>Confidential and proprietary information © 2024 GradGuard. All rights reserved.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0" name="Google Shape;570;p43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19530" y="3628402"/>
            <a:ext cx="3907346" cy="1223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43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642217" y="3868639"/>
            <a:ext cx="4867503" cy="1348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43" descr="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82488" y="5634806"/>
            <a:ext cx="4526188" cy="1508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43" descr="logo.sv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00794" y="8001568"/>
            <a:ext cx="4867504" cy="933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43" descr="chapman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795470" y="7969174"/>
            <a:ext cx="4867503" cy="918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43" descr="cpp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03102" y="5589072"/>
            <a:ext cx="4140202" cy="160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43" descr="ttu.sv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30173" y="10045554"/>
            <a:ext cx="3810002" cy="1295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43" descr="occidental.sv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36348" y="8206250"/>
            <a:ext cx="4197652" cy="822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43" descr="du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660083" y="10104952"/>
            <a:ext cx="3170997" cy="1176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43" descr="uwyo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1751321" y="9895426"/>
            <a:ext cx="4955802" cy="1295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43" descr="baylor.sv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8570048" y="7833106"/>
            <a:ext cx="3810002" cy="1270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43" descr="rice.pn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7602445" y="5968708"/>
            <a:ext cx="5745207" cy="1143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43" descr="utahtech.png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8490867" y="3009820"/>
            <a:ext cx="3968364" cy="306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43" descr="tamu.png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7602445" y="9612303"/>
            <a:ext cx="5745207" cy="1915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43" descr="coloradomesa.png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486960" y="3241319"/>
            <a:ext cx="5895172" cy="2359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43" descr="csus.svg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1944014" y="5684322"/>
            <a:ext cx="4570415" cy="1409701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43"/>
          <p:cNvSpPr txBox="1"/>
          <p:nvPr/>
        </p:nvSpPr>
        <p:spPr>
          <a:xfrm>
            <a:off x="1395276" y="1165758"/>
            <a:ext cx="21593448" cy="2454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5996"/>
              </a:buClr>
              <a:buSzPts val="8000"/>
              <a:buFont typeface="Avenir"/>
              <a:buNone/>
            </a:pPr>
            <a:r>
              <a:rPr lang="en-US" sz="8000" b="1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More Than 500 School Partners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5996"/>
              </a:buClr>
              <a:buSzPts val="8000"/>
              <a:buFont typeface="Avenir"/>
              <a:buNone/>
            </a:pPr>
            <a:r>
              <a:rPr lang="en-US" sz="8000" b="1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Have Integrated GradGuard</a:t>
            </a:r>
            <a:endParaRPr sz="2400" b="0" i="0" u="none" strike="noStrike" cap="non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5696"/>
        </a:solidFill>
        <a:effectLst/>
      </p:bgPr>
    </p:bg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44"/>
          <p:cNvSpPr txBox="1"/>
          <p:nvPr/>
        </p:nvSpPr>
        <p:spPr>
          <a:xfrm>
            <a:off x="7531100" y="13061950"/>
            <a:ext cx="16091595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venir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Confidential and proprietary information ©2023 GradGuard. All rights reserved.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44"/>
          <p:cNvSpPr txBox="1">
            <a:spLocks noGrp="1"/>
          </p:cNvSpPr>
          <p:nvPr>
            <p:ph type="sldNum" idx="4294967295"/>
          </p:nvPr>
        </p:nvSpPr>
        <p:spPr>
          <a:xfrm>
            <a:off x="23817329" y="13061950"/>
            <a:ext cx="350013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venir"/>
              <a:buNone/>
            </a:pPr>
            <a:fld id="{00000000-1234-1234-1234-123412341234}" type="slidenum">
              <a:rPr lang="en-US" sz="16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26</a:t>
            </a:fld>
            <a:endParaRPr sz="16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593" name="Google Shape;593;p44" descr="GGLandscapeRev.png"/>
          <p:cNvPicPr preferRelativeResize="0"/>
          <p:nvPr/>
        </p:nvPicPr>
        <p:blipFill rotWithShape="1">
          <a:blip r:embed="rId3">
            <a:alphaModFix/>
          </a:blip>
          <a:srcRect t="41" b="41"/>
          <a:stretch/>
        </p:blipFill>
        <p:spPr>
          <a:xfrm>
            <a:off x="341394" y="12614299"/>
            <a:ext cx="4295067" cy="822878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44"/>
          <p:cNvSpPr txBox="1"/>
          <p:nvPr/>
        </p:nvSpPr>
        <p:spPr>
          <a:xfrm>
            <a:off x="1486745" y="4256616"/>
            <a:ext cx="9078719" cy="4130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200"/>
              <a:buFont typeface="Avenir"/>
              <a:buNone/>
            </a:pPr>
            <a:r>
              <a:rPr lang="en-US" sz="132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Questions &amp; Answers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5" name="Google Shape;595;p44" descr="shutterstock_2183780737.jpg"/>
          <p:cNvPicPr preferRelativeResize="0"/>
          <p:nvPr/>
        </p:nvPicPr>
        <p:blipFill rotWithShape="1">
          <a:blip r:embed="rId4">
            <a:alphaModFix/>
          </a:blip>
          <a:srcRect l="18525" t="4" r="6746"/>
          <a:stretch/>
        </p:blipFill>
        <p:spPr>
          <a:xfrm rot="8223">
            <a:off x="9845473" y="-293755"/>
            <a:ext cx="16636604" cy="1484907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121" y="0"/>
                </a:moveTo>
                <a:lnTo>
                  <a:pt x="4239" y="72"/>
                </a:lnTo>
                <a:lnTo>
                  <a:pt x="0" y="21600"/>
                </a:lnTo>
                <a:lnTo>
                  <a:pt x="5" y="21600"/>
                </a:lnTo>
                <a:lnTo>
                  <a:pt x="21600" y="21185"/>
                </a:lnTo>
                <a:lnTo>
                  <a:pt x="21121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596" name="Google Shape;596;p44"/>
          <p:cNvSpPr txBox="1"/>
          <p:nvPr/>
        </p:nvSpPr>
        <p:spPr>
          <a:xfrm>
            <a:off x="7531100" y="13061950"/>
            <a:ext cx="16090900" cy="381000"/>
          </a:xfrm>
          <a:prstGeom prst="rect">
            <a:avLst/>
          </a:prstGeom>
          <a:noFill/>
          <a:ln>
            <a:noFill/>
          </a:ln>
          <a:effectLst>
            <a:outerShdw blurRad="457200" rotWithShape="0">
              <a:srgbClr val="000000"/>
            </a:outerShdw>
          </a:effectLst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venir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Confidential and proprietary information © 2024 GradGuard. All rights reserved.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44"/>
          <p:cNvSpPr txBox="1"/>
          <p:nvPr/>
        </p:nvSpPr>
        <p:spPr>
          <a:xfrm>
            <a:off x="23749000" y="13061950"/>
            <a:ext cx="350013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venir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26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5696"/>
        </a:solidFill>
        <a:effectLst/>
      </p:bgPr>
    </p:bg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" name="Google Shape;602;p45" descr="GGLandscapeRev.png"/>
          <p:cNvPicPr preferRelativeResize="0"/>
          <p:nvPr/>
        </p:nvPicPr>
        <p:blipFill rotWithShape="1">
          <a:blip r:embed="rId3">
            <a:alphaModFix/>
          </a:blip>
          <a:srcRect t="41" b="41"/>
          <a:stretch/>
        </p:blipFill>
        <p:spPr>
          <a:xfrm>
            <a:off x="341394" y="12614299"/>
            <a:ext cx="4295067" cy="822878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45"/>
          <p:cNvSpPr txBox="1"/>
          <p:nvPr/>
        </p:nvSpPr>
        <p:spPr>
          <a:xfrm>
            <a:off x="-2447507" y="3317831"/>
            <a:ext cx="22006344" cy="3327401"/>
          </a:xfrm>
          <a:prstGeom prst="rect">
            <a:avLst/>
          </a:prstGeom>
          <a:noFill/>
          <a:ln>
            <a:noFill/>
          </a:ln>
          <a:effectLst>
            <a:outerShdw blurRad="101600" dist="50800" dir="5400000" rotWithShape="0">
              <a:srgbClr val="40749F">
                <a:alpha val="37254"/>
              </a:srgbClr>
            </a:outerShdw>
          </a:effectLst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600"/>
              <a:buFont typeface="Avenir"/>
              <a:buNone/>
            </a:pPr>
            <a:r>
              <a:rPr lang="en-US" sz="186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Thank you!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45"/>
          <p:cNvSpPr txBox="1"/>
          <p:nvPr/>
        </p:nvSpPr>
        <p:spPr>
          <a:xfrm>
            <a:off x="7531100" y="13061950"/>
            <a:ext cx="160909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venir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Confidential and proprietary information © 2024 GradGuard. All rights reserved.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45"/>
          <p:cNvSpPr txBox="1">
            <a:spLocks noGrp="1"/>
          </p:cNvSpPr>
          <p:nvPr>
            <p:ph type="sldNum" idx="4294967295"/>
          </p:nvPr>
        </p:nvSpPr>
        <p:spPr>
          <a:xfrm>
            <a:off x="23749000" y="13061950"/>
            <a:ext cx="350013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venir"/>
              <a:buNone/>
            </a:pPr>
            <a:fld id="{00000000-1234-1234-1234-123412341234}" type="slidenum">
              <a:rPr lang="en-US" sz="16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27</a:t>
            </a:fld>
            <a:endParaRPr sz="16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606" name="Google Shape;606;p45" descr="pasted-movi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95324" y="2698836"/>
            <a:ext cx="11640780" cy="95412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1" descr="graduate.jpg"/>
          <p:cNvPicPr preferRelativeResize="0"/>
          <p:nvPr/>
        </p:nvPicPr>
        <p:blipFill rotWithShape="1">
          <a:blip r:embed="rId3">
            <a:alphaModFix/>
          </a:blip>
          <a:srcRect l="17725" t="29368" b="5891"/>
          <a:stretch/>
        </p:blipFill>
        <p:spPr>
          <a:xfrm>
            <a:off x="-291407" y="-421792"/>
            <a:ext cx="24787723" cy="14395078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1"/>
          <p:cNvSpPr txBox="1"/>
          <p:nvPr/>
        </p:nvSpPr>
        <p:spPr>
          <a:xfrm>
            <a:off x="1178238" y="2043288"/>
            <a:ext cx="22027523" cy="2400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800"/>
              <a:buFont typeface="Avenir"/>
              <a:buNone/>
            </a:pPr>
            <a:r>
              <a:rPr lang="en-US" sz="138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Why are we here today?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" name="Google Shape;115;p21" descr="image11.png"/>
          <p:cNvPicPr preferRelativeResize="0"/>
          <p:nvPr/>
        </p:nvPicPr>
        <p:blipFill rotWithShape="1">
          <a:blip r:embed="rId4">
            <a:alphaModFix/>
          </a:blip>
          <a:srcRect t="41" b="41"/>
          <a:stretch/>
        </p:blipFill>
        <p:spPr>
          <a:xfrm>
            <a:off x="341394" y="12614299"/>
            <a:ext cx="4295067" cy="822878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1"/>
          <p:cNvSpPr txBox="1">
            <a:spLocks noGrp="1"/>
          </p:cNvSpPr>
          <p:nvPr>
            <p:ph type="sldNum" idx="4294967295"/>
          </p:nvPr>
        </p:nvSpPr>
        <p:spPr>
          <a:xfrm>
            <a:off x="23748998" y="13061950"/>
            <a:ext cx="232157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venir"/>
              <a:buNone/>
            </a:pPr>
            <a:fld id="{00000000-1234-1234-1234-123412341234}" type="slidenum">
              <a:rPr lang="en-US" sz="16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3</a:t>
            </a:fld>
            <a:endParaRPr sz="16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7" name="Google Shape;117;p21"/>
          <p:cNvSpPr txBox="1"/>
          <p:nvPr/>
        </p:nvSpPr>
        <p:spPr>
          <a:xfrm>
            <a:off x="7531100" y="13061950"/>
            <a:ext cx="16090900" cy="4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venir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Confidential and proprietary information © 2024 GradGuard. All rights reserved.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2" descr="image118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1311" y="12614275"/>
            <a:ext cx="4294189" cy="822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2"/>
          <p:cNvSpPr txBox="1"/>
          <p:nvPr/>
        </p:nvSpPr>
        <p:spPr>
          <a:xfrm>
            <a:off x="7531100" y="13061950"/>
            <a:ext cx="160909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996"/>
              </a:buClr>
              <a:buSzPts val="1600"/>
              <a:buFont typeface="Avenir"/>
              <a:buNone/>
            </a:pPr>
            <a:r>
              <a:rPr lang="en-US" sz="1600" b="0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Confidential and proprietary information © 2024 GradGuard. All rights reserved.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22"/>
          <p:cNvSpPr txBox="1">
            <a:spLocks noGrp="1"/>
          </p:cNvSpPr>
          <p:nvPr>
            <p:ph type="sldNum" idx="4294967295"/>
          </p:nvPr>
        </p:nvSpPr>
        <p:spPr>
          <a:xfrm>
            <a:off x="23748998" y="13061950"/>
            <a:ext cx="232157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996"/>
              </a:buClr>
              <a:buSzPts val="1600"/>
              <a:buFont typeface="Avenir"/>
              <a:buNone/>
            </a:pPr>
            <a:fld id="{00000000-1234-1234-1234-123412341234}" type="slidenum">
              <a:rPr lang="en-US" sz="1600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4</a:t>
            </a:fld>
            <a:endParaRPr sz="1600" b="0" i="0" u="none" strike="noStrike" cap="none">
              <a:solidFill>
                <a:srgbClr val="005996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25" name="Google Shape;125;p22"/>
          <p:cNvSpPr txBox="1"/>
          <p:nvPr/>
        </p:nvSpPr>
        <p:spPr>
          <a:xfrm>
            <a:off x="793" y="1238339"/>
            <a:ext cx="24382416" cy="2006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85696"/>
              </a:buClr>
              <a:buSzPts val="11600"/>
              <a:buFont typeface="Avenir"/>
              <a:buNone/>
            </a:pPr>
            <a:r>
              <a:rPr lang="en-US" sz="11600" b="1" i="0" u="none" strike="noStrike" cap="none">
                <a:solidFill>
                  <a:srgbClr val="085696"/>
                </a:solidFill>
                <a:latin typeface="Avenir"/>
                <a:ea typeface="Avenir"/>
                <a:cs typeface="Avenir"/>
                <a:sym typeface="Avenir"/>
              </a:rPr>
              <a:t>College is riskier than it looks.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22"/>
          <p:cNvSpPr txBox="1"/>
          <p:nvPr/>
        </p:nvSpPr>
        <p:spPr>
          <a:xfrm>
            <a:off x="19474332" y="6569003"/>
            <a:ext cx="3385457" cy="4168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75" tIns="27075" rIns="27075" bIns="27075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85696"/>
              </a:buClr>
              <a:buSzPts val="9600"/>
              <a:buFont typeface="Avenir"/>
              <a:buNone/>
            </a:pPr>
            <a:r>
              <a:rPr lang="en-US" sz="9600" b="1" i="0" u="none" strike="noStrike" cap="none">
                <a:solidFill>
                  <a:srgbClr val="085696"/>
                </a:solidFill>
                <a:latin typeface="Avenir"/>
                <a:ea typeface="Avenir"/>
                <a:cs typeface="Avenir"/>
                <a:sym typeface="Avenir"/>
              </a:rPr>
              <a:t>1 out of 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85696"/>
              </a:buClr>
              <a:buSzPts val="3200"/>
              <a:buFont typeface="Avenir"/>
              <a:buNone/>
            </a:pPr>
            <a:r>
              <a:rPr lang="en-US" sz="3200" b="0" i="0" u="none" strike="noStrike" cap="none">
                <a:solidFill>
                  <a:srgbClr val="085696"/>
                </a:solidFill>
                <a:latin typeface="Avenir"/>
                <a:ea typeface="Avenir"/>
                <a:cs typeface="Avenir"/>
                <a:sym typeface="Avenir"/>
              </a:rPr>
              <a:t>students who enroll don’t return for a second year.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22"/>
          <p:cNvSpPr txBox="1"/>
          <p:nvPr/>
        </p:nvSpPr>
        <p:spPr>
          <a:xfrm>
            <a:off x="6647745" y="7536741"/>
            <a:ext cx="3093487" cy="283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75" tIns="27075" rIns="27075" bIns="27075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85696"/>
              </a:buClr>
              <a:buSzPts val="9600"/>
              <a:buFont typeface="Avenir"/>
              <a:buNone/>
            </a:pPr>
            <a:r>
              <a:rPr lang="en-US" sz="9600" b="1" i="0" u="none" strike="noStrike" cap="none">
                <a:solidFill>
                  <a:srgbClr val="085696"/>
                </a:solidFill>
                <a:latin typeface="Avenir"/>
                <a:ea typeface="Avenir"/>
                <a:cs typeface="Avenir"/>
                <a:sym typeface="Avenir"/>
              </a:rPr>
              <a:t>70%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85696"/>
              </a:buClr>
              <a:buSzPts val="3200"/>
              <a:buFont typeface="Avenir"/>
              <a:buNone/>
            </a:pPr>
            <a:r>
              <a:rPr lang="en-US" sz="3200" b="0" i="0" u="none" strike="noStrike" cap="none">
                <a:solidFill>
                  <a:srgbClr val="085696"/>
                </a:solidFill>
                <a:latin typeface="Avenir"/>
                <a:ea typeface="Avenir"/>
                <a:cs typeface="Avenir"/>
                <a:sym typeface="Avenir"/>
              </a:rPr>
              <a:t>of schools report growth in withdrawals.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" name="Google Shape;128;p22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211" y="6963760"/>
            <a:ext cx="5043866" cy="4604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2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514239" y="6488433"/>
            <a:ext cx="8025800" cy="5185977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2"/>
          <p:cNvSpPr/>
          <p:nvPr/>
        </p:nvSpPr>
        <p:spPr>
          <a:xfrm>
            <a:off x="1309392" y="3341234"/>
            <a:ext cx="9680973" cy="2576167"/>
          </a:xfrm>
          <a:prstGeom prst="roundRect">
            <a:avLst>
              <a:gd name="adj" fmla="val 25098"/>
            </a:avLst>
          </a:prstGeom>
          <a:solidFill>
            <a:srgbClr val="004D80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0" i="0" u="none" strike="noStrike" cap="non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1" name="Google Shape;131;p22"/>
          <p:cNvSpPr txBox="1"/>
          <p:nvPr/>
        </p:nvSpPr>
        <p:spPr>
          <a:xfrm>
            <a:off x="1662375" y="3683577"/>
            <a:ext cx="8975007" cy="1891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"/>
              <a:buNone/>
            </a:pPr>
            <a:r>
              <a:rPr lang="en-US" sz="42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changes or trends have you seen over the past few years?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22"/>
          <p:cNvSpPr/>
          <p:nvPr/>
        </p:nvSpPr>
        <p:spPr>
          <a:xfrm>
            <a:off x="12459992" y="3312233"/>
            <a:ext cx="9680973" cy="2576167"/>
          </a:xfrm>
          <a:prstGeom prst="roundRect">
            <a:avLst>
              <a:gd name="adj" fmla="val 25098"/>
            </a:avLst>
          </a:prstGeom>
          <a:solidFill>
            <a:srgbClr val="004D80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0" i="0" u="none" strike="noStrike" cap="non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3" name="Google Shape;133;p22"/>
          <p:cNvSpPr txBox="1"/>
          <p:nvPr/>
        </p:nvSpPr>
        <p:spPr>
          <a:xfrm>
            <a:off x="12812975" y="3654576"/>
            <a:ext cx="8975006" cy="1891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"/>
              <a:buNone/>
            </a:pPr>
            <a:r>
              <a:rPr lang="en-US" sz="42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changes has your office gone through to accommodate the rise in withdrawals?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3" descr="image118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1311" y="12614275"/>
            <a:ext cx="4294189" cy="82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3" descr="shutterstock_477643099.jpg"/>
          <p:cNvPicPr preferRelativeResize="0"/>
          <p:nvPr/>
        </p:nvPicPr>
        <p:blipFill rotWithShape="1">
          <a:blip r:embed="rId4">
            <a:alphaModFix/>
          </a:blip>
          <a:srcRect l="24241"/>
          <a:stretch/>
        </p:blipFill>
        <p:spPr>
          <a:xfrm flipH="1">
            <a:off x="8420775" y="4217727"/>
            <a:ext cx="4039694" cy="7994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3" descr="shutterstock_672815293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742849" y="4201193"/>
            <a:ext cx="5422040" cy="8128994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3"/>
          <p:cNvSpPr txBox="1"/>
          <p:nvPr/>
        </p:nvSpPr>
        <p:spPr>
          <a:xfrm>
            <a:off x="2070966" y="1080408"/>
            <a:ext cx="19908913" cy="2668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5996"/>
              </a:buClr>
              <a:buSzPts val="12000"/>
              <a:buFont typeface="Avenir"/>
              <a:buNone/>
            </a:pPr>
            <a:r>
              <a:rPr lang="en-US" sz="12000" b="1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Are mental health issues a worry on your campus?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23"/>
          <p:cNvSpPr txBox="1"/>
          <p:nvPr/>
        </p:nvSpPr>
        <p:spPr>
          <a:xfrm>
            <a:off x="13179427" y="4813818"/>
            <a:ext cx="7506921" cy="4641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25" tIns="10525" rIns="10525" bIns="10525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DC63F"/>
              </a:buClr>
              <a:buSzPts val="7800"/>
              <a:buFont typeface="Avenir"/>
              <a:buNone/>
            </a:pPr>
            <a:r>
              <a:rPr lang="en-US" sz="7800" b="1" i="0" u="none" strike="noStrike" cap="none">
                <a:solidFill>
                  <a:srgbClr val="8DC63F"/>
                </a:solidFill>
                <a:latin typeface="Avenir"/>
                <a:ea typeface="Avenir"/>
                <a:cs typeface="Avenir"/>
                <a:sym typeface="Avenir"/>
              </a:rPr>
              <a:t>41% </a:t>
            </a:r>
            <a:r>
              <a:rPr lang="en-US" sz="7800" b="0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of students have considered</a:t>
            </a:r>
            <a:r>
              <a:rPr lang="en-US" sz="7800" b="1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  </a:t>
            </a:r>
            <a:r>
              <a:rPr lang="en-US" sz="7800" b="1" i="0" u="none" strike="noStrike" cap="none">
                <a:solidFill>
                  <a:srgbClr val="8DC63F"/>
                </a:solidFill>
                <a:latin typeface="Avenir"/>
                <a:ea typeface="Avenir"/>
                <a:cs typeface="Avenir"/>
                <a:sym typeface="Avenir"/>
              </a:rPr>
              <a:t>withdrawing</a:t>
            </a:r>
            <a:r>
              <a:rPr lang="en-US" sz="7800" b="1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7800" b="0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in the past year.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3"/>
          <p:cNvSpPr txBox="1"/>
          <p:nvPr/>
        </p:nvSpPr>
        <p:spPr>
          <a:xfrm>
            <a:off x="13347275" y="9350657"/>
            <a:ext cx="7171223" cy="2400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00" tIns="12700" rIns="12700" bIns="127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996"/>
              </a:buClr>
              <a:buSzPts val="4000"/>
              <a:buFont typeface="Avenir"/>
              <a:buNone/>
            </a:pPr>
            <a:r>
              <a:rPr lang="en-US" sz="4000" b="0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This is an increase from </a:t>
            </a:r>
            <a:r>
              <a:rPr lang="en-US" sz="4000" b="1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37%</a:t>
            </a:r>
            <a:r>
              <a:rPr lang="en-US" sz="4000" b="0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 in 2021 and </a:t>
            </a:r>
            <a:r>
              <a:rPr lang="en-US" sz="4000" b="1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34%</a:t>
            </a:r>
            <a:r>
              <a:rPr lang="en-US" sz="4000" b="0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 in 2020. And of those students, </a:t>
            </a:r>
            <a:r>
              <a:rPr lang="en-US" sz="4000" b="1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55%</a:t>
            </a:r>
            <a:r>
              <a:rPr lang="en-US" sz="4000" b="0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 say emotional stress is the reason.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23"/>
          <p:cNvSpPr txBox="1"/>
          <p:nvPr/>
        </p:nvSpPr>
        <p:spPr>
          <a:xfrm>
            <a:off x="1094866" y="4813818"/>
            <a:ext cx="8771450" cy="4641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25" tIns="10525" rIns="10525" bIns="10525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996"/>
              </a:buClr>
              <a:buSzPts val="7800"/>
              <a:buFont typeface="Avenir"/>
              <a:buNone/>
            </a:pPr>
            <a:r>
              <a:rPr lang="en-US" sz="7800" b="0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Why are nearly </a:t>
            </a:r>
            <a:r>
              <a:rPr lang="en-US" sz="7800" b="1" i="0" u="none" strike="noStrike" cap="none">
                <a:solidFill>
                  <a:srgbClr val="8DC63F"/>
                </a:solidFill>
                <a:latin typeface="Avenir"/>
                <a:ea typeface="Avenir"/>
                <a:cs typeface="Avenir"/>
                <a:sym typeface="Avenir"/>
              </a:rPr>
              <a:t>half</a:t>
            </a:r>
            <a:r>
              <a:rPr lang="en-US" sz="7800" b="0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  of today’s college students thinking of </a:t>
            </a:r>
            <a:r>
              <a:rPr lang="en-US" sz="7800" b="1" i="0" u="none" strike="noStrike" cap="none">
                <a:solidFill>
                  <a:srgbClr val="8DC63F"/>
                </a:solidFill>
                <a:latin typeface="Avenir"/>
                <a:ea typeface="Avenir"/>
                <a:cs typeface="Avenir"/>
                <a:sym typeface="Avenir"/>
              </a:rPr>
              <a:t>withdrawing?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5" name="Google Shape;145;p23"/>
          <p:cNvGrpSpPr/>
          <p:nvPr/>
        </p:nvGrpSpPr>
        <p:grpSpPr>
          <a:xfrm>
            <a:off x="1268679" y="9567395"/>
            <a:ext cx="4130812" cy="1828799"/>
            <a:chOff x="0" y="0"/>
            <a:chExt cx="4130811" cy="1828798"/>
          </a:xfrm>
        </p:grpSpPr>
        <p:pic>
          <p:nvPicPr>
            <p:cNvPr id="146" name="Google Shape;146;p2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74547"/>
              <a:ext cx="1675463" cy="16754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7" name="Google Shape;147;p23"/>
            <p:cNvSpPr txBox="1"/>
            <p:nvPr/>
          </p:nvSpPr>
          <p:spPr>
            <a:xfrm>
              <a:off x="1635018" y="0"/>
              <a:ext cx="2495793" cy="18287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rtl="0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5996"/>
                </a:buClr>
                <a:buSzPts val="3800"/>
                <a:buFont typeface="Avenir"/>
                <a:buNone/>
              </a:pPr>
              <a:r>
                <a:rPr lang="en-US" sz="3800" b="0" i="0" u="none" strike="noStrike" cap="none">
                  <a:solidFill>
                    <a:srgbClr val="005996"/>
                  </a:solidFill>
                  <a:latin typeface="Avenir"/>
                  <a:ea typeface="Avenir"/>
                  <a:cs typeface="Avenir"/>
                  <a:sym typeface="Avenir"/>
                </a:rPr>
                <a:t>say emotional stress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3"/>
            <p:cNvSpPr txBox="1"/>
            <p:nvPr/>
          </p:nvSpPr>
          <p:spPr>
            <a:xfrm>
              <a:off x="177876" y="166982"/>
              <a:ext cx="1319707" cy="9042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800"/>
                <a:buFont typeface="Avenir"/>
                <a:buNone/>
              </a:pPr>
              <a:r>
                <a:rPr lang="en-US" sz="3800" b="1" i="0" u="none" strike="noStrike" cap="none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69%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9;p23"/>
          <p:cNvGrpSpPr/>
          <p:nvPr/>
        </p:nvGrpSpPr>
        <p:grpSpPr>
          <a:xfrm>
            <a:off x="5536417" y="9568677"/>
            <a:ext cx="4328648" cy="1828799"/>
            <a:chOff x="0" y="0"/>
            <a:chExt cx="4328646" cy="1828798"/>
          </a:xfrm>
        </p:grpSpPr>
        <p:pic>
          <p:nvPicPr>
            <p:cNvPr id="150" name="Google Shape;150;p2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0" y="72008"/>
              <a:ext cx="1680530" cy="16805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1" name="Google Shape;151;p23"/>
            <p:cNvSpPr txBox="1"/>
            <p:nvPr/>
          </p:nvSpPr>
          <p:spPr>
            <a:xfrm>
              <a:off x="1673574" y="0"/>
              <a:ext cx="2655072" cy="18287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rtl="0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5996"/>
                </a:buClr>
                <a:buSzPts val="3800"/>
                <a:buFont typeface="Avenir"/>
                <a:buNone/>
              </a:pPr>
              <a:r>
                <a:rPr lang="en-US" sz="3800" b="0" i="0" u="none" strike="noStrike" cap="none">
                  <a:solidFill>
                    <a:srgbClr val="005996"/>
                  </a:solidFill>
                  <a:latin typeface="Avenir"/>
                  <a:ea typeface="Avenir"/>
                  <a:cs typeface="Avenir"/>
                  <a:sym typeface="Avenir"/>
                </a:rPr>
                <a:t>say mental health reasons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3"/>
            <p:cNvSpPr txBox="1"/>
            <p:nvPr/>
          </p:nvSpPr>
          <p:spPr>
            <a:xfrm>
              <a:off x="180410" y="165699"/>
              <a:ext cx="1319707" cy="9042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800"/>
                <a:buFont typeface="Avenir"/>
                <a:buNone/>
              </a:pPr>
              <a:r>
                <a:rPr lang="en-US" sz="3800" b="1" i="0" u="none" strike="noStrike" cap="none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"/>
                </a:rPr>
                <a:t>59%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3" name="Google Shape;153;p23"/>
          <p:cNvSpPr txBox="1"/>
          <p:nvPr/>
        </p:nvSpPr>
        <p:spPr>
          <a:xfrm>
            <a:off x="7531100" y="12782549"/>
            <a:ext cx="16090900" cy="660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996"/>
              </a:buClr>
              <a:buSzPts val="1600"/>
              <a:buFont typeface="Avenir"/>
              <a:buNone/>
            </a:pPr>
            <a:r>
              <a:rPr lang="en-US" sz="1600" b="0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Lumina Foundation - Gallup State of Higher Education 2023 Report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996"/>
              </a:buClr>
              <a:buSzPts val="1600"/>
              <a:buFont typeface="Avenir"/>
              <a:buNone/>
            </a:pPr>
            <a:r>
              <a:rPr lang="en-US" sz="1600" b="0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Confidential and proprietary information © 2024 GradGuard. All rights reserved.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23"/>
          <p:cNvSpPr txBox="1">
            <a:spLocks noGrp="1"/>
          </p:cNvSpPr>
          <p:nvPr>
            <p:ph type="sldNum" idx="4294967295"/>
          </p:nvPr>
        </p:nvSpPr>
        <p:spPr>
          <a:xfrm>
            <a:off x="23748998" y="13061950"/>
            <a:ext cx="232157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996"/>
              </a:buClr>
              <a:buSzPts val="1600"/>
              <a:buFont typeface="Avenir"/>
              <a:buNone/>
            </a:pPr>
            <a:fld id="{00000000-1234-1234-1234-123412341234}" type="slidenum">
              <a:rPr lang="en-US" sz="1600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5</a:t>
            </a:fld>
            <a:endParaRPr sz="1600" b="0" i="0" u="none" strike="noStrike" cap="none">
              <a:solidFill>
                <a:srgbClr val="005996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4" descr="shutterstock_1390480217.jpg"/>
          <p:cNvPicPr preferRelativeResize="0"/>
          <p:nvPr/>
        </p:nvPicPr>
        <p:blipFill rotWithShape="1">
          <a:blip r:embed="rId3">
            <a:alphaModFix/>
          </a:blip>
          <a:srcRect l="13061" t="5780" r="13239" b="3390"/>
          <a:stretch/>
        </p:blipFill>
        <p:spPr>
          <a:xfrm>
            <a:off x="6229313" y="3818164"/>
            <a:ext cx="3469005" cy="4275207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4"/>
          <p:cNvSpPr txBox="1">
            <a:spLocks noGrp="1"/>
          </p:cNvSpPr>
          <p:nvPr>
            <p:ph type="sldNum" idx="4294967295"/>
          </p:nvPr>
        </p:nvSpPr>
        <p:spPr>
          <a:xfrm>
            <a:off x="23748998" y="13061950"/>
            <a:ext cx="232157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33667"/>
              </a:buClr>
              <a:buSzPts val="1600"/>
              <a:buFont typeface="Avenir"/>
              <a:buNone/>
            </a:pPr>
            <a:fld id="{00000000-1234-1234-1234-123412341234}" type="slidenum">
              <a:rPr lang="en-US" sz="1600">
                <a:solidFill>
                  <a:srgbClr val="033667"/>
                </a:solidFill>
                <a:latin typeface="Avenir"/>
                <a:ea typeface="Avenir"/>
                <a:cs typeface="Avenir"/>
                <a:sym typeface="Avenir"/>
              </a:rPr>
              <a:t>6</a:t>
            </a:fld>
            <a:endParaRPr sz="1600" b="0" i="0" u="none" strike="noStrike" cap="none">
              <a:solidFill>
                <a:srgbClr val="03366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61" name="Google Shape;161;p24" descr="image118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311" y="12614275"/>
            <a:ext cx="4294189" cy="82232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4"/>
          <p:cNvSpPr txBox="1"/>
          <p:nvPr/>
        </p:nvSpPr>
        <p:spPr>
          <a:xfrm>
            <a:off x="15538715" y="13061950"/>
            <a:ext cx="8117153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53464"/>
              </a:buClr>
              <a:buSzPts val="1600"/>
              <a:buFont typeface="Avenir"/>
              <a:buNone/>
            </a:pPr>
            <a:r>
              <a:rPr lang="en-US" sz="1600" b="0" i="0" u="none" strike="noStrike" cap="none">
                <a:solidFill>
                  <a:srgbClr val="153464"/>
                </a:solidFill>
                <a:latin typeface="Avenir"/>
                <a:ea typeface="Avenir"/>
                <a:cs typeface="Avenir"/>
                <a:sym typeface="Avenir"/>
              </a:rPr>
              <a:t>Confidential and proprietary information © 2024 GradGuard. All rights reserved.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3" name="Google Shape;163;p24" descr="shutterstock_215287474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43618" y="3267991"/>
            <a:ext cx="4727076" cy="4727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4" descr="shutterstock_242635081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97908" y="3887359"/>
            <a:ext cx="4546200" cy="4009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4" descr="shutterstock_525014359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3477" y="3710372"/>
            <a:ext cx="4727075" cy="4490722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4"/>
          <p:cNvSpPr txBox="1"/>
          <p:nvPr/>
        </p:nvSpPr>
        <p:spPr>
          <a:xfrm>
            <a:off x="1150340" y="980738"/>
            <a:ext cx="22083320" cy="3040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996"/>
              </a:buClr>
              <a:buSzPts val="9700"/>
              <a:buFont typeface="Avenir"/>
              <a:buNone/>
            </a:pPr>
            <a:r>
              <a:rPr lang="en-US" sz="9700" b="1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How does your campus currently support students’ mental health?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24"/>
          <p:cNvSpPr txBox="1"/>
          <p:nvPr/>
        </p:nvSpPr>
        <p:spPr>
          <a:xfrm>
            <a:off x="6357203" y="8202121"/>
            <a:ext cx="3830980" cy="32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996"/>
              </a:buClr>
              <a:buSzPts val="3600"/>
              <a:buFont typeface="Avenir"/>
              <a:buNone/>
            </a:pPr>
            <a:r>
              <a:rPr lang="en-US" sz="3600" b="0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73% of presidents indicated student mental health is </a:t>
            </a:r>
            <a:r>
              <a:rPr lang="en-US" sz="3600" b="1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the most pressing issue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005996"/>
              </a:buClr>
              <a:buSzPts val="1800"/>
              <a:buFont typeface="Avenir"/>
              <a:buNone/>
            </a:pPr>
            <a:r>
              <a:rPr lang="en-US" sz="1800" b="0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ACE Fall 2021 November Pulse Point Survey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24"/>
          <p:cNvSpPr txBox="1"/>
          <p:nvPr/>
        </p:nvSpPr>
        <p:spPr>
          <a:xfrm>
            <a:off x="1219458" y="8320654"/>
            <a:ext cx="3939632" cy="32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996"/>
              </a:buClr>
              <a:buSzPts val="3600"/>
              <a:buFont typeface="Avenir"/>
              <a:buNone/>
            </a:pPr>
            <a:r>
              <a:rPr lang="en-US" sz="3600" b="1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Enrollment decline</a:t>
            </a:r>
            <a:r>
              <a:rPr lang="en-US" sz="3600" b="0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 has led to a loss of almost 1.3M students since spring 2021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005996"/>
              </a:buClr>
              <a:buSzPts val="1800"/>
              <a:buFont typeface="Avenir"/>
              <a:buNone/>
            </a:pPr>
            <a:r>
              <a:rPr lang="en-US" sz="1800" b="0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National Student Clearinghouse Research Center, May 2022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24"/>
          <p:cNvSpPr txBox="1"/>
          <p:nvPr/>
        </p:nvSpPr>
        <p:spPr>
          <a:xfrm>
            <a:off x="17582921" y="8083588"/>
            <a:ext cx="5800800" cy="4490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996"/>
              </a:buClr>
              <a:buSzPts val="3600"/>
              <a:buFont typeface="Avenir"/>
              <a:buNone/>
            </a:pPr>
            <a:r>
              <a:rPr lang="en-US" sz="3600" b="1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Emotional stress is the most common reason for withdrawal. </a:t>
            </a:r>
            <a:r>
              <a:rPr lang="en-US" sz="3600" b="0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69% of bachelor’s degree students have considered dropping because of emotional stress. 59% for personal mental health reasons.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005996"/>
              </a:buClr>
              <a:buSzPts val="1800"/>
              <a:buFont typeface="Avenir"/>
              <a:buNone/>
            </a:pPr>
            <a:r>
              <a:rPr lang="en-US" sz="1800" b="0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Lumina-Gallup Poll 2022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24"/>
          <p:cNvSpPr txBox="1"/>
          <p:nvPr/>
        </p:nvSpPr>
        <p:spPr>
          <a:xfrm>
            <a:off x="11386297" y="8175448"/>
            <a:ext cx="5515440" cy="3992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996"/>
              </a:buClr>
              <a:buSzPts val="3600"/>
              <a:buFont typeface="Avenir"/>
              <a:buNone/>
            </a:pPr>
            <a:r>
              <a:rPr lang="en-US" sz="3600" b="0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Most adults 18-24 who have </a:t>
            </a:r>
            <a:r>
              <a:rPr lang="en-US" sz="3600" b="1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never</a:t>
            </a:r>
            <a:r>
              <a:rPr lang="en-US" sz="3600" b="0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 enrolled in post-secondary education cite </a:t>
            </a:r>
            <a:r>
              <a:rPr lang="en-US" sz="3600" b="1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emotional stress</a:t>
            </a:r>
            <a:r>
              <a:rPr lang="en-US" sz="3600" b="0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 (77%) and </a:t>
            </a:r>
            <a:r>
              <a:rPr lang="en-US" sz="3600" b="1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personal mental health</a:t>
            </a:r>
            <a:r>
              <a:rPr lang="en-US" sz="3600" b="0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 (73%) as reasons why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005996"/>
              </a:buClr>
              <a:buSzPts val="1800"/>
              <a:buFont typeface="Avenir"/>
              <a:buNone/>
            </a:pPr>
            <a:r>
              <a:rPr lang="en-US" sz="1800" b="0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Lumina-Gallup Poll 2022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5" descr="image118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1311" y="12614275"/>
            <a:ext cx="4294189" cy="82232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5"/>
          <p:cNvSpPr txBox="1"/>
          <p:nvPr/>
        </p:nvSpPr>
        <p:spPr>
          <a:xfrm>
            <a:off x="1240643" y="962252"/>
            <a:ext cx="21902714" cy="3087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85696"/>
              </a:buClr>
              <a:buSzPts val="10500"/>
              <a:buFont typeface="Avenir"/>
              <a:buNone/>
            </a:pPr>
            <a:r>
              <a:rPr lang="en-US" sz="10500" b="1" i="0" u="none" strike="noStrike" cap="none">
                <a:solidFill>
                  <a:srgbClr val="085696"/>
                </a:solidFill>
                <a:latin typeface="Avenir"/>
                <a:ea typeface="Avenir"/>
                <a:cs typeface="Avenir"/>
                <a:sym typeface="Avenir"/>
              </a:rPr>
              <a:t>Undergraduates Diagnosed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85696"/>
              </a:buClr>
              <a:buSzPts val="10500"/>
              <a:buFont typeface="Avenir"/>
              <a:buNone/>
            </a:pPr>
            <a:r>
              <a:rPr lang="en-US" sz="10500" b="1" i="0" u="none" strike="noStrike" cap="none">
                <a:solidFill>
                  <a:srgbClr val="085696"/>
                </a:solidFill>
                <a:latin typeface="Avenir"/>
                <a:ea typeface="Avenir"/>
                <a:cs typeface="Avenir"/>
                <a:sym typeface="Avenir"/>
              </a:rPr>
              <a:t>with a Mental Health Condition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" name="Google Shape;177;p25" descr="ACHA Health Trends 2022.png"/>
          <p:cNvPicPr preferRelativeResize="0"/>
          <p:nvPr/>
        </p:nvPicPr>
        <p:blipFill rotWithShape="1">
          <a:blip r:embed="rId4">
            <a:alphaModFix/>
          </a:blip>
          <a:srcRect t="9795" b="25402"/>
          <a:stretch/>
        </p:blipFill>
        <p:spPr>
          <a:xfrm>
            <a:off x="9077952" y="3654971"/>
            <a:ext cx="14918698" cy="8095942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5"/>
          <p:cNvSpPr/>
          <p:nvPr/>
        </p:nvSpPr>
        <p:spPr>
          <a:xfrm>
            <a:off x="1114087" y="3864767"/>
            <a:ext cx="8887932" cy="8166729"/>
          </a:xfrm>
          <a:prstGeom prst="roundRect">
            <a:avLst>
              <a:gd name="adj" fmla="val 7350"/>
            </a:avLst>
          </a:prstGeom>
          <a:solidFill>
            <a:srgbClr val="085696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venir"/>
              <a:buNone/>
            </a:pPr>
            <a:endParaRPr sz="2400" b="0" i="0" u="none" strike="noStrike" cap="non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9" name="Google Shape;179;p25"/>
          <p:cNvSpPr txBox="1"/>
          <p:nvPr/>
        </p:nvSpPr>
        <p:spPr>
          <a:xfrm>
            <a:off x="1875109" y="4564852"/>
            <a:ext cx="7202843" cy="5882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700"/>
              <a:buFont typeface="Avenir"/>
              <a:buNone/>
            </a:pPr>
            <a:r>
              <a:rPr lang="en-US" sz="47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Schools are serving students with </a:t>
            </a:r>
            <a:r>
              <a:rPr lang="en-US" sz="47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more diverse health conditions</a:t>
            </a:r>
            <a:r>
              <a:rPr lang="en-US" sz="47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 then ever before. </a:t>
            </a:r>
            <a:endParaRPr sz="4000" b="0" i="0" u="none" strike="noStrike" cap="non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venir"/>
              <a:buNone/>
            </a:pPr>
            <a:endParaRPr sz="4000" b="0" i="0" u="none" strike="noStrike" cap="non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700"/>
              <a:buFont typeface="Avenir"/>
              <a:buNone/>
            </a:pPr>
            <a:r>
              <a:rPr lang="en-US" sz="47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The </a:t>
            </a:r>
            <a:r>
              <a:rPr lang="en-US" sz="47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growth in student  withdrawals</a:t>
            </a:r>
            <a:r>
              <a:rPr lang="en-US" sz="47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 due to medical conditions should not be a surprise.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25"/>
          <p:cNvSpPr txBox="1"/>
          <p:nvPr/>
        </p:nvSpPr>
        <p:spPr>
          <a:xfrm>
            <a:off x="10418850" y="11470154"/>
            <a:ext cx="10315396" cy="56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A5A5A"/>
              </a:buClr>
              <a:buSzPts val="1800"/>
              <a:buFont typeface="Avenir"/>
              <a:buNone/>
            </a:pPr>
            <a:r>
              <a:rPr lang="en-US" sz="1800" b="0" i="0" u="none" strike="noStrike" cap="none">
                <a:solidFill>
                  <a:srgbClr val="5A5A5A"/>
                </a:solidFill>
                <a:latin typeface="Avenir"/>
                <a:ea typeface="Avenir"/>
                <a:cs typeface="Avenir"/>
                <a:sym typeface="Avenir"/>
              </a:rPr>
              <a:t>ACHA 2019, National College Health Assessment. Study 1.1.17, p. 36 of the Collaborative Review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25"/>
          <p:cNvSpPr txBox="1"/>
          <p:nvPr/>
        </p:nvSpPr>
        <p:spPr>
          <a:xfrm>
            <a:off x="7531100" y="13061950"/>
            <a:ext cx="160909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996"/>
              </a:buClr>
              <a:buSzPts val="1600"/>
              <a:buFont typeface="Avenir"/>
              <a:buNone/>
            </a:pPr>
            <a:r>
              <a:rPr lang="en-US" sz="1600" b="0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Confidential and proprietary information © 2024 GradGuard. All rights reserved.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25"/>
          <p:cNvSpPr txBox="1">
            <a:spLocks noGrp="1"/>
          </p:cNvSpPr>
          <p:nvPr>
            <p:ph type="sldNum" idx="4294967295"/>
          </p:nvPr>
        </p:nvSpPr>
        <p:spPr>
          <a:xfrm>
            <a:off x="23748998" y="13061950"/>
            <a:ext cx="232157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996"/>
              </a:buClr>
              <a:buSzPts val="1600"/>
              <a:buFont typeface="Avenir"/>
              <a:buNone/>
            </a:pPr>
            <a:fld id="{00000000-1234-1234-1234-123412341234}" type="slidenum">
              <a:rPr lang="en-US" sz="1600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7</a:t>
            </a:fld>
            <a:endParaRPr sz="1600" b="0" i="0" u="none" strike="noStrike" cap="none">
              <a:solidFill>
                <a:srgbClr val="005996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26" descr="shutterstock_10588454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26577" y="3892666"/>
            <a:ext cx="7055125" cy="475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6" descr="shutterstock_146240318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272742" y="4134606"/>
            <a:ext cx="3901813" cy="3901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6" descr="shutterstock_1999697210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52759" y="2188697"/>
            <a:ext cx="4885602" cy="5654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6" descr="shutterstock_730309678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5160" y="4527081"/>
            <a:ext cx="5569207" cy="348632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6"/>
          <p:cNvSpPr txBox="1">
            <a:spLocks noGrp="1"/>
          </p:cNvSpPr>
          <p:nvPr>
            <p:ph type="sldNum" idx="4294967295"/>
          </p:nvPr>
        </p:nvSpPr>
        <p:spPr>
          <a:xfrm>
            <a:off x="23748998" y="13061950"/>
            <a:ext cx="232157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33667"/>
              </a:buClr>
              <a:buSzPts val="1600"/>
              <a:buFont typeface="Avenir"/>
              <a:buNone/>
            </a:pPr>
            <a:fld id="{00000000-1234-1234-1234-123412341234}" type="slidenum">
              <a:rPr lang="en-US" sz="1600">
                <a:solidFill>
                  <a:srgbClr val="033667"/>
                </a:solidFill>
                <a:latin typeface="Avenir"/>
                <a:ea typeface="Avenir"/>
                <a:cs typeface="Avenir"/>
                <a:sym typeface="Avenir"/>
              </a:rPr>
              <a:t>8</a:t>
            </a:fld>
            <a:endParaRPr sz="1600" b="0" i="0" u="none" strike="noStrike" cap="none">
              <a:solidFill>
                <a:srgbClr val="03366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92" name="Google Shape;192;p26" descr="image118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1311" y="12614275"/>
            <a:ext cx="4294189" cy="822325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6"/>
          <p:cNvSpPr txBox="1"/>
          <p:nvPr/>
        </p:nvSpPr>
        <p:spPr>
          <a:xfrm>
            <a:off x="844746" y="881892"/>
            <a:ext cx="22694508" cy="2743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996"/>
              </a:buClr>
              <a:buSzPts val="8800"/>
              <a:buFont typeface="Avenir"/>
              <a:buNone/>
            </a:pPr>
            <a:r>
              <a:rPr lang="en-US" sz="8800" b="1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Universities and Colleges need help.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996"/>
              </a:buClr>
              <a:buSzPts val="8800"/>
              <a:buFont typeface="Avenir"/>
              <a:buNone/>
            </a:pPr>
            <a:r>
              <a:rPr lang="en-US" sz="8800" b="1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What is your current refund process?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26"/>
          <p:cNvSpPr txBox="1"/>
          <p:nvPr/>
        </p:nvSpPr>
        <p:spPr>
          <a:xfrm>
            <a:off x="7531100" y="13061950"/>
            <a:ext cx="160909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53464"/>
              </a:buClr>
              <a:buSzPts val="1600"/>
              <a:buFont typeface="Avenir"/>
              <a:buNone/>
            </a:pPr>
            <a:r>
              <a:rPr lang="en-US" sz="1600" b="0" i="0" u="none" strike="noStrike" cap="none">
                <a:solidFill>
                  <a:srgbClr val="153464"/>
                </a:solidFill>
                <a:latin typeface="Avenir"/>
                <a:ea typeface="Avenir"/>
                <a:cs typeface="Avenir"/>
                <a:sym typeface="Avenir"/>
              </a:rPr>
              <a:t>Confidential and proprietary information © 2024 GradGuard. All rights reserved.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26"/>
          <p:cNvSpPr txBox="1"/>
          <p:nvPr/>
        </p:nvSpPr>
        <p:spPr>
          <a:xfrm>
            <a:off x="18171119" y="7734356"/>
            <a:ext cx="4796136" cy="4381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996"/>
              </a:buClr>
              <a:buSzPts val="4800"/>
              <a:buFont typeface="Avenir"/>
              <a:buNone/>
            </a:pPr>
            <a:r>
              <a:rPr lang="en-US" sz="4800" b="1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New Restrictions on Accounts Receivables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2100"/>
              </a:spcBef>
              <a:spcAft>
                <a:spcPts val="0"/>
              </a:spcAft>
              <a:buClr>
                <a:srgbClr val="005996"/>
              </a:buClr>
              <a:buSzPts val="2600"/>
              <a:buFont typeface="Avenir"/>
              <a:buNone/>
            </a:pPr>
            <a:r>
              <a:rPr lang="en-US" sz="2600" b="0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New laws prohibit schools from withholding transcripts &amp; from debt sales.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26"/>
          <p:cNvSpPr txBox="1"/>
          <p:nvPr/>
        </p:nvSpPr>
        <p:spPr>
          <a:xfrm>
            <a:off x="6924584" y="7734356"/>
            <a:ext cx="4796136" cy="3771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996"/>
              </a:buClr>
              <a:buSzPts val="4800"/>
              <a:buFont typeface="Avenir"/>
              <a:buNone/>
            </a:pPr>
            <a:r>
              <a:rPr lang="en-US" sz="4800" b="1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Growing financial losses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2100"/>
              </a:spcBef>
              <a:spcAft>
                <a:spcPts val="0"/>
              </a:spcAft>
              <a:buClr>
                <a:srgbClr val="005996"/>
              </a:buClr>
              <a:buSzPts val="2600"/>
              <a:buFont typeface="Avenir"/>
              <a:buNone/>
            </a:pPr>
            <a:r>
              <a:rPr lang="en-US" sz="2600" b="0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The cost of college increases creating greater need for schools to implement insurance requirements &amp; collect COI.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26"/>
          <p:cNvSpPr txBox="1"/>
          <p:nvPr/>
        </p:nvSpPr>
        <p:spPr>
          <a:xfrm>
            <a:off x="12499696" y="7734356"/>
            <a:ext cx="4410088" cy="4076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996"/>
              </a:buClr>
              <a:buSzPts val="4800"/>
              <a:buFont typeface="Avenir"/>
              <a:buNone/>
            </a:pPr>
            <a:r>
              <a:rPr lang="en-US" sz="4800" b="1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Enrollment &amp; financial challenges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2100"/>
              </a:spcBef>
              <a:spcAft>
                <a:spcPts val="0"/>
              </a:spcAft>
              <a:buClr>
                <a:srgbClr val="005996"/>
              </a:buClr>
              <a:buSzPts val="2600"/>
              <a:buFont typeface="Avenir"/>
              <a:buNone/>
            </a:pPr>
            <a:r>
              <a:rPr lang="en-US" sz="2600" b="0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Recruiting, enrolling and retaining high-quality students within a budget has never been harder.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26"/>
          <p:cNvSpPr txBox="1"/>
          <p:nvPr/>
        </p:nvSpPr>
        <p:spPr>
          <a:xfrm>
            <a:off x="1416745" y="7734356"/>
            <a:ext cx="4796136" cy="4137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996"/>
              </a:buClr>
              <a:buSzPts val="4800"/>
              <a:buFont typeface="Avenir"/>
              <a:buNone/>
            </a:pPr>
            <a:r>
              <a:rPr lang="en-US" sz="4800" b="1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Declining Confidence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2100"/>
              </a:spcBef>
              <a:spcAft>
                <a:spcPts val="0"/>
              </a:spcAft>
              <a:buClr>
                <a:srgbClr val="005996"/>
              </a:buClr>
              <a:buSzPts val="2600"/>
              <a:buFont typeface="Avenir"/>
              <a:buNone/>
            </a:pPr>
            <a:r>
              <a:rPr lang="en-US" sz="2600" b="0" i="0" u="none" strike="noStrike" cap="none">
                <a:solidFill>
                  <a:srgbClr val="005996"/>
                </a:solidFill>
                <a:latin typeface="Avenir"/>
                <a:ea typeface="Avenir"/>
                <a:cs typeface="Avenir"/>
                <a:sym typeface="Avenir"/>
              </a:rPr>
              <a:t>Americans’ confidence in higher education has fallen to 36%, sharply lower than in two prior readings in 2015 (57%) and 2018 (48%) - Gallup Lumina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7"/>
          <p:cNvSpPr txBox="1">
            <a:spLocks noGrp="1"/>
          </p:cNvSpPr>
          <p:nvPr>
            <p:ph type="sldNum" idx="4294967295"/>
          </p:nvPr>
        </p:nvSpPr>
        <p:spPr>
          <a:xfrm>
            <a:off x="23748998" y="13061950"/>
            <a:ext cx="232157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33667"/>
              </a:buClr>
              <a:buSzPts val="1600"/>
              <a:buFont typeface="Avenir"/>
              <a:buNone/>
            </a:pPr>
            <a:fld id="{00000000-1234-1234-1234-123412341234}" type="slidenum">
              <a:rPr lang="en-US" sz="1600">
                <a:solidFill>
                  <a:srgbClr val="033667"/>
                </a:solidFill>
                <a:latin typeface="Avenir"/>
                <a:ea typeface="Avenir"/>
                <a:cs typeface="Avenir"/>
                <a:sym typeface="Avenir"/>
              </a:rPr>
              <a:t>9</a:t>
            </a:fld>
            <a:endParaRPr sz="1600" b="0" i="0" u="none" strike="noStrike" cap="none">
              <a:solidFill>
                <a:srgbClr val="03366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04" name="Google Shape;204;p27" descr="image118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1311" y="12614275"/>
            <a:ext cx="4294189" cy="82232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7"/>
          <p:cNvSpPr txBox="1"/>
          <p:nvPr/>
        </p:nvSpPr>
        <p:spPr>
          <a:xfrm>
            <a:off x="7531100" y="12782549"/>
            <a:ext cx="16090900" cy="660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3464"/>
              </a:buClr>
              <a:buSzPts val="1600"/>
              <a:buFont typeface="Avenir"/>
              <a:buNone/>
            </a:pPr>
            <a:r>
              <a:rPr lang="en-US" sz="1600" b="0" i="0" u="none" strike="noStrike" cap="none">
                <a:solidFill>
                  <a:srgbClr val="153464"/>
                </a:solidFill>
                <a:latin typeface="Avenir"/>
                <a:ea typeface="Avenir"/>
                <a:cs typeface="Avenir"/>
                <a:sym typeface="Avenir"/>
              </a:rPr>
              <a:t>*College Confidence Index, GradGuard/ College Pulse survey conducted June 2022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3464"/>
              </a:buClr>
              <a:buSzPts val="1600"/>
              <a:buFont typeface="Avenir"/>
              <a:buNone/>
            </a:pPr>
            <a:r>
              <a:rPr lang="en-US" sz="1600" b="0" i="0" u="none" strike="noStrike" cap="none">
                <a:solidFill>
                  <a:srgbClr val="153464"/>
                </a:solidFill>
                <a:latin typeface="Avenir"/>
                <a:ea typeface="Avenir"/>
                <a:cs typeface="Avenir"/>
                <a:sym typeface="Avenir"/>
              </a:rPr>
              <a:t>Confidential and proprietary information © 2024 GradGuard. All rights reserved.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27"/>
          <p:cNvSpPr txBox="1"/>
          <p:nvPr/>
        </p:nvSpPr>
        <p:spPr>
          <a:xfrm>
            <a:off x="792" y="1094577"/>
            <a:ext cx="24382416" cy="1905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85696"/>
              </a:buClr>
              <a:buSzPts val="11000"/>
              <a:buFont typeface="Avenir"/>
              <a:buNone/>
            </a:pPr>
            <a:r>
              <a:rPr lang="en-US" sz="11000" b="1" i="0" u="none" strike="noStrike" cap="none">
                <a:solidFill>
                  <a:srgbClr val="085696"/>
                </a:solidFill>
                <a:latin typeface="Avenir"/>
                <a:ea typeface="Avenir"/>
                <a:cs typeface="Avenir"/>
                <a:sym typeface="Avenir"/>
              </a:rPr>
              <a:t>And families are not prepared.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27"/>
          <p:cNvSpPr txBox="1"/>
          <p:nvPr/>
        </p:nvSpPr>
        <p:spPr>
          <a:xfrm>
            <a:off x="1273705" y="4574614"/>
            <a:ext cx="6257397" cy="6150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75" tIns="27075" rIns="27075" bIns="270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5696"/>
              </a:buClr>
              <a:buSzPts val="4400"/>
              <a:buFont typeface="Avenir"/>
              <a:buNone/>
            </a:pPr>
            <a:r>
              <a:rPr lang="en-US" sz="4400" b="0" i="0" u="none" strike="noStrike" cap="none">
                <a:solidFill>
                  <a:srgbClr val="085696"/>
                </a:solidFill>
                <a:latin typeface="Avenir"/>
                <a:ea typeface="Avenir"/>
                <a:cs typeface="Avenir"/>
                <a:sym typeface="Avenir"/>
              </a:rPr>
              <a:t>Schools who do not provide 100% refunds are prudent to have an electronic verification that “notice” has been provided to each student of the institution refund policy.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27"/>
          <p:cNvSpPr txBox="1"/>
          <p:nvPr/>
        </p:nvSpPr>
        <p:spPr>
          <a:xfrm>
            <a:off x="15017418" y="3190088"/>
            <a:ext cx="7960454" cy="3362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75" tIns="27075" rIns="27075" bIns="2707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5696"/>
              </a:buClr>
              <a:buSzPts val="10000"/>
              <a:buFont typeface="Avenir"/>
              <a:buNone/>
            </a:pPr>
            <a:r>
              <a:rPr lang="en-US" sz="10000" b="1" i="0" u="none" strike="noStrike" cap="none">
                <a:solidFill>
                  <a:srgbClr val="085696"/>
                </a:solidFill>
                <a:latin typeface="Avenir"/>
                <a:ea typeface="Avenir"/>
                <a:cs typeface="Avenir"/>
                <a:sym typeface="Avenir"/>
              </a:rPr>
              <a:t>25%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5696"/>
              </a:buClr>
              <a:buSzPts val="3600"/>
              <a:buFont typeface="Avenir"/>
              <a:buNone/>
            </a:pPr>
            <a:r>
              <a:rPr lang="en-US" sz="3600" b="0" i="0" u="none" strike="noStrike" cap="none">
                <a:solidFill>
                  <a:srgbClr val="085696"/>
                </a:solidFill>
                <a:latin typeface="Avenir"/>
                <a:ea typeface="Avenir"/>
                <a:cs typeface="Avenir"/>
                <a:sym typeface="Avenir"/>
              </a:rPr>
              <a:t>of parents surveyed indicate that they</a:t>
            </a:r>
            <a:r>
              <a:rPr lang="en-US" sz="3600" b="1" i="0" u="none" strike="noStrike" cap="none">
                <a:solidFill>
                  <a:srgbClr val="085696"/>
                </a:solidFill>
                <a:latin typeface="Avenir"/>
                <a:ea typeface="Avenir"/>
                <a:cs typeface="Avenir"/>
                <a:sym typeface="Avenir"/>
              </a:rPr>
              <a:t> could not pay</a:t>
            </a:r>
            <a:r>
              <a:rPr lang="en-US" sz="3600" b="0" i="0" u="none" strike="noStrike" cap="none">
                <a:solidFill>
                  <a:srgbClr val="085696"/>
                </a:solidFill>
                <a:latin typeface="Avenir"/>
                <a:ea typeface="Avenir"/>
                <a:cs typeface="Avenir"/>
                <a:sym typeface="Avenir"/>
              </a:rPr>
              <a:t> for an additional semester of classes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27"/>
          <p:cNvSpPr txBox="1"/>
          <p:nvPr/>
        </p:nvSpPr>
        <p:spPr>
          <a:xfrm>
            <a:off x="15017418" y="6625771"/>
            <a:ext cx="7960454" cy="2242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75" tIns="27075" rIns="27075" bIns="2707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5696"/>
              </a:buClr>
              <a:buSzPts val="10000"/>
              <a:buFont typeface="Avenir"/>
              <a:buNone/>
            </a:pPr>
            <a:r>
              <a:rPr lang="en-US" sz="10000" b="1" i="0" u="none" strike="noStrike" cap="none">
                <a:solidFill>
                  <a:srgbClr val="085696"/>
                </a:solidFill>
                <a:latin typeface="Avenir"/>
                <a:ea typeface="Avenir"/>
                <a:cs typeface="Avenir"/>
                <a:sym typeface="Avenir"/>
              </a:rPr>
              <a:t>46%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5696"/>
              </a:buClr>
              <a:buSzPts val="3600"/>
              <a:buFont typeface="Avenir"/>
              <a:buNone/>
            </a:pPr>
            <a:r>
              <a:rPr lang="en-US" sz="3600" b="0" i="0" u="none" strike="noStrike" cap="none">
                <a:solidFill>
                  <a:srgbClr val="085696"/>
                </a:solidFill>
                <a:latin typeface="Avenir"/>
                <a:ea typeface="Avenir"/>
                <a:cs typeface="Avenir"/>
                <a:sym typeface="Avenir"/>
              </a:rPr>
              <a:t>indicate that it </a:t>
            </a:r>
            <a:r>
              <a:rPr lang="en-US" sz="3600" b="1" i="0" u="none" strike="noStrike" cap="none">
                <a:solidFill>
                  <a:srgbClr val="085696"/>
                </a:solidFill>
                <a:latin typeface="Avenir"/>
                <a:ea typeface="Avenir"/>
                <a:cs typeface="Avenir"/>
                <a:sym typeface="Avenir"/>
              </a:rPr>
              <a:t>would be difficult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0" name="Google Shape;210;p27"/>
          <p:cNvGrpSpPr/>
          <p:nvPr/>
        </p:nvGrpSpPr>
        <p:grpSpPr>
          <a:xfrm>
            <a:off x="8538632" y="3036153"/>
            <a:ext cx="5920864" cy="8874987"/>
            <a:chOff x="-1" y="0"/>
            <a:chExt cx="5920863" cy="8874986"/>
          </a:xfrm>
        </p:grpSpPr>
        <p:pic>
          <p:nvPicPr>
            <p:cNvPr id="211" name="Google Shape;211;p27" descr="Imag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327519" y="0"/>
              <a:ext cx="3593343" cy="88749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27" descr="Imag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" y="793738"/>
              <a:ext cx="2504375" cy="802369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3" name="Google Shape;213;p27"/>
          <p:cNvSpPr txBox="1"/>
          <p:nvPr/>
        </p:nvSpPr>
        <p:spPr>
          <a:xfrm>
            <a:off x="15017418" y="8941314"/>
            <a:ext cx="7333507" cy="2802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75" tIns="27075" rIns="27075" bIns="2707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5696"/>
              </a:buClr>
              <a:buSzPts val="10000"/>
              <a:buFont typeface="Avenir"/>
              <a:buNone/>
            </a:pPr>
            <a:r>
              <a:rPr lang="en-US" sz="10000" b="1" i="0" u="none" strike="noStrike" cap="none">
                <a:solidFill>
                  <a:srgbClr val="085696"/>
                </a:solidFill>
                <a:latin typeface="Avenir"/>
                <a:ea typeface="Avenir"/>
                <a:cs typeface="Avenir"/>
                <a:sym typeface="Avenir"/>
              </a:rPr>
              <a:t>81%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5696"/>
              </a:buClr>
              <a:buSzPts val="3600"/>
              <a:buFont typeface="Avenir"/>
              <a:buNone/>
            </a:pPr>
            <a:r>
              <a:rPr lang="en-US" sz="3600" b="0" i="0" u="none" strike="noStrike" cap="none">
                <a:solidFill>
                  <a:srgbClr val="085696"/>
                </a:solidFill>
                <a:latin typeface="Avenir"/>
                <a:ea typeface="Avenir"/>
                <a:cs typeface="Avenir"/>
                <a:sym typeface="Avenir"/>
              </a:rPr>
              <a:t>of parents do not know their school’s refund policy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1876</Words>
  <Application>Microsoft Office PowerPoint</Application>
  <PresentationFormat>Custom</PresentationFormat>
  <Paragraphs>220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Helvetica Neue</vt:lpstr>
      <vt:lpstr>Arial</vt:lpstr>
      <vt:lpstr>Avenir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 Degree + Debt = Worst Case Scenario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But for GradGuard’s Integrated partnerships, students would not have the opportunity to protect themselves.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Brett Cassell</dc:creator>
  <cp:lastModifiedBy>Brett Cassell</cp:lastModifiedBy>
  <cp:revision>1</cp:revision>
  <dcterms:modified xsi:type="dcterms:W3CDTF">2024-05-10T15:58:10Z</dcterms:modified>
</cp:coreProperties>
</file>