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2" r:id="rId3"/>
    <p:sldId id="281" r:id="rId4"/>
    <p:sldId id="280" r:id="rId5"/>
    <p:sldId id="282" r:id="rId6"/>
    <p:sldId id="271" r:id="rId7"/>
    <p:sldId id="274" r:id="rId8"/>
    <p:sldId id="275" r:id="rId9"/>
    <p:sldId id="277" r:id="rId10"/>
    <p:sldId id="276" r:id="rId11"/>
    <p:sldId id="283" r:id="rId12"/>
    <p:sldId id="284" r:id="rId13"/>
    <p:sldId id="28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66978-5485-EFBA-5E55-B35BCD60D043}" v="116" dt="2024-04-22T06:42:10.300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4/23/2024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nelson@msmu.edu" TargetMode="External"/><Relationship Id="rId2" Type="http://schemas.openxmlformats.org/officeDocument/2006/relationships/hyperlink" Target="mailto:Lhousley@msmu.ed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oe.Weglarz@maris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sapartners.ed.gov/knowledge-center/library/dear-colleague-letters/2023-08-04/fafsa-simplification-act-changes-implementation-2024-2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64008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1592580"/>
            <a:ext cx="8683625" cy="2421464"/>
          </a:xfrm>
        </p:spPr>
        <p:txBody>
          <a:bodyPr/>
          <a:lstStyle/>
          <a:p>
            <a:r>
              <a:rPr lang="en-US" dirty="0"/>
              <a:t>24-25 FAFSA changes impacting business offices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906" y="4761781"/>
            <a:ext cx="10211219" cy="184605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300" dirty="0"/>
              <a:t>Presented by: </a:t>
            </a:r>
          </a:p>
          <a:p>
            <a:pPr algn="l"/>
            <a:r>
              <a:rPr lang="en-US" sz="3300" dirty="0"/>
              <a:t>Susanna Nelson, Mount Saint Mary’s University, Los Angeles, CA</a:t>
            </a:r>
          </a:p>
          <a:p>
            <a:pPr algn="l"/>
            <a:r>
              <a:rPr lang="en-US" sz="3300" dirty="0"/>
              <a:t> La Royce Housley, Mount Saint Mary’s University, Los Angeles, CA </a:t>
            </a:r>
          </a:p>
          <a:p>
            <a:pPr algn="l"/>
            <a:r>
              <a:rPr lang="en-US" sz="3300" dirty="0"/>
              <a:t>Joe Weglarz, Marist College, Poughkeepsie, NY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A199-95B7-41B3-9A72-44BD819B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MSMU Strategies for Confronting the Changes</a:t>
            </a:r>
          </a:p>
        </p:txBody>
      </p:sp>
      <p:pic>
        <p:nvPicPr>
          <p:cNvPr id="10" name="Picture 9" descr="gavel icon ">
            <a:extLst>
              <a:ext uri="{FF2B5EF4-FFF2-40B4-BE49-F238E27FC236}">
                <a16:creationId xmlns:a16="http://schemas.microsoft.com/office/drawing/2014/main" id="{4CC9C727-CD5E-461F-9DE1-B579A54D1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4" y="315544"/>
            <a:ext cx="1171575" cy="1171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0985-002E-41EF-80D7-888D432617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Adjust communication to a softer approach during the summer. </a:t>
            </a:r>
          </a:p>
          <a:p>
            <a:r>
              <a:rPr lang="en-US" sz="2000" dirty="0"/>
              <a:t>Adjust deadlines for financial clearance if prior to start of the term. </a:t>
            </a:r>
          </a:p>
          <a:p>
            <a:r>
              <a:rPr lang="en-US" sz="2000" dirty="0"/>
              <a:t>Adjust timeline for applying late fees or consider removing late clearance fees for Fall altogether. </a:t>
            </a:r>
          </a:p>
          <a:p>
            <a:r>
              <a:rPr lang="en-US" sz="2000" dirty="0"/>
              <a:t>Collaborate with various departments who have contact with students, including faculty.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FF52-309D-45FC-A407-74955F1E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240" y="1869601"/>
            <a:ext cx="5290404" cy="3921600"/>
          </a:xfrm>
        </p:spPr>
        <p:txBody>
          <a:bodyPr>
            <a:noAutofit/>
          </a:bodyPr>
          <a:lstStyle/>
          <a:p>
            <a:r>
              <a:rPr lang="en-US" sz="2000" dirty="0"/>
              <a:t>Be PATIENT with everyone (students, parents, financial aid staff, admissions)</a:t>
            </a:r>
          </a:p>
          <a:p>
            <a:r>
              <a:rPr lang="en-US" sz="2000" dirty="0"/>
              <a:t>Provide financial literacy workshops through First Year Seminar courses as well as for continuing students. </a:t>
            </a:r>
          </a:p>
          <a:p>
            <a:r>
              <a:rPr lang="en-US" sz="2000" dirty="0"/>
              <a:t>Clearance reminders (mail postcards?)</a:t>
            </a:r>
          </a:p>
          <a:p>
            <a:r>
              <a:rPr lang="en-US" sz="2000" dirty="0"/>
              <a:t>Direct personal outreach by Student Accounts staff to students who aren’t financially cleared.</a:t>
            </a:r>
          </a:p>
          <a:p>
            <a:r>
              <a:rPr lang="en-US" sz="2000" dirty="0"/>
              <a:t>Train student workers and staff with talking points on addressing student concerns.  </a:t>
            </a:r>
          </a:p>
        </p:txBody>
      </p:sp>
    </p:spTree>
    <p:extLst>
      <p:ext uri="{BB962C8B-B14F-4D97-AF65-F5344CB8AC3E}">
        <p14:creationId xmlns:p14="http://schemas.microsoft.com/office/powerpoint/2010/main" val="133014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85776-ABB6-2BFC-CA60-EA02B308C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1006-C921-07B9-AD86-F3FEC137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MARIST ACTION PLAN</a:t>
            </a:r>
          </a:p>
        </p:txBody>
      </p:sp>
      <p:pic>
        <p:nvPicPr>
          <p:cNvPr id="7" name="Picture 6" descr="magnifying glass icon">
            <a:extLst>
              <a:ext uri="{FF2B5EF4-FFF2-40B4-BE49-F238E27FC236}">
                <a16:creationId xmlns:a16="http://schemas.microsoft.com/office/drawing/2014/main" id="{168B9A1A-0D59-4CFA-4201-9A049090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760" y="1066799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8CD4-64F5-49FF-C6B4-3B9D35FD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14820"/>
            <a:ext cx="10840914" cy="4552630"/>
          </a:xfrm>
        </p:spPr>
        <p:txBody>
          <a:bodyPr>
            <a:normAutofit/>
          </a:bodyPr>
          <a:lstStyle/>
          <a:p>
            <a:r>
              <a:rPr lang="en-US" sz="2400" dirty="0"/>
              <a:t>Typical Timeline: Financial aid notifications sent starting in January</a:t>
            </a:r>
          </a:p>
          <a:p>
            <a:pPr marL="0" indent="0">
              <a:buClr>
                <a:srgbClr val="FFFFFF"/>
              </a:buClr>
              <a:buNone/>
            </a:pPr>
            <a:endParaRPr lang="en-US" sz="2400" dirty="0"/>
          </a:p>
          <a:p>
            <a:pPr>
              <a:buClr>
                <a:srgbClr val="FFFFFF"/>
              </a:buClr>
            </a:pPr>
            <a:r>
              <a:rPr lang="en-US" sz="2400" dirty="0"/>
              <a:t>Due to delayed FAFSA submissions, Marist developed a one-page Estimated Financial Aid Application and offered families the option to submit the CSS PROFILE</a:t>
            </a:r>
          </a:p>
          <a:p>
            <a:pPr>
              <a:buClr>
                <a:srgbClr val="FFFFFF"/>
              </a:buClr>
            </a:pPr>
            <a:endParaRPr lang="en-US" sz="2400" dirty="0"/>
          </a:p>
          <a:p>
            <a:pPr>
              <a:buClr>
                <a:srgbClr val="FFFFFF"/>
              </a:buClr>
            </a:pPr>
            <a:r>
              <a:rPr lang="en-US" sz="2400" dirty="0"/>
              <a:t>Federal Student Aid Estimator was used to estimate the SAI for families and sent estimated financial aid notifications</a:t>
            </a:r>
          </a:p>
          <a:p>
            <a:pPr>
              <a:buClr>
                <a:srgbClr val="FFFFFF"/>
              </a:buClr>
            </a:pPr>
            <a:endParaRPr lang="en-US" sz="2400" dirty="0"/>
          </a:p>
          <a:p>
            <a:pPr>
              <a:buClr>
                <a:srgbClr val="FFFFFF"/>
              </a:buClr>
            </a:pPr>
            <a:r>
              <a:rPr lang="en-US" sz="2400" dirty="0"/>
              <a:t>Minimal discrepancies between the estimated SAI and SAI from the official FAFSA</a:t>
            </a:r>
          </a:p>
        </p:txBody>
      </p:sp>
    </p:spTree>
    <p:extLst>
      <p:ext uri="{BB962C8B-B14F-4D97-AF65-F5344CB8AC3E}">
        <p14:creationId xmlns:p14="http://schemas.microsoft.com/office/powerpoint/2010/main" val="137982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A2CB-5993-B1B2-C3DE-1A7F79BF7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EC5F7-3BDC-E4D7-E866-70EB975C0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uilding with chairs in front of it&#10;&#10;Description automatically generated">
            <a:extLst>
              <a:ext uri="{FF2B5EF4-FFF2-40B4-BE49-F238E27FC236}">
                <a16:creationId xmlns:a16="http://schemas.microsoft.com/office/drawing/2014/main" id="{F424A6F7-C940-A31B-0479-5F780D8B9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17" y="2"/>
            <a:ext cx="1244441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9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85776-ABB6-2BFC-CA60-EA02B308C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1006-C921-07B9-AD86-F3FEC137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Engagement</a:t>
            </a:r>
          </a:p>
        </p:txBody>
      </p:sp>
      <p:pic>
        <p:nvPicPr>
          <p:cNvPr id="7" name="Picture 6" descr="magnifying glass icon">
            <a:extLst>
              <a:ext uri="{FF2B5EF4-FFF2-40B4-BE49-F238E27FC236}">
                <a16:creationId xmlns:a16="http://schemas.microsoft.com/office/drawing/2014/main" id="{168B9A1A-0D59-4CFA-4201-9A049090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760" y="1066799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8CD4-64F5-49FF-C6B4-3B9D35FD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14820"/>
            <a:ext cx="10840914" cy="4552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r>
              <a:rPr lang="en-US" sz="3600" dirty="0"/>
              <a:t>What other/creative action plans or strategies have you implemented or going to implement on your campus?</a:t>
            </a:r>
          </a:p>
          <a:p>
            <a:endParaRPr lang="en-US" sz="3600" dirty="0"/>
          </a:p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2814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BD1A4-2BF3-5376-83D3-A3FE07FE8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346C-8FB6-3508-B661-FC658480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6" y="995967"/>
            <a:ext cx="9271634" cy="1260000"/>
          </a:xfrm>
        </p:spPr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C4B5B-8650-A564-5F76-5B272F034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5680" y="2591247"/>
            <a:ext cx="7904479" cy="3476618"/>
          </a:xfrm>
        </p:spPr>
        <p:txBody>
          <a:bodyPr/>
          <a:lstStyle/>
          <a:p>
            <a:pPr algn="ctr"/>
            <a:r>
              <a:rPr lang="en-US" sz="3200" dirty="0"/>
              <a:t>La Royce Housley – </a:t>
            </a:r>
            <a:r>
              <a:rPr lang="en-US" sz="3200" dirty="0">
                <a:hlinkClick r:id="rId2"/>
              </a:rPr>
              <a:t>Lhousley@msmu.edu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Susanna Nelson – </a:t>
            </a:r>
            <a:r>
              <a:rPr lang="en-US" sz="3200" dirty="0">
                <a:hlinkClick r:id="rId3"/>
              </a:rPr>
              <a:t>Snelson@msmu.edu</a:t>
            </a:r>
            <a:endParaRPr lang="en-US" sz="3200" dirty="0"/>
          </a:p>
          <a:p>
            <a:pPr algn="ctr"/>
            <a:r>
              <a:rPr lang="en-US" sz="3200" dirty="0"/>
              <a:t>Joe Weglarz </a:t>
            </a:r>
            <a:r>
              <a:rPr lang="en-US" sz="3200"/>
              <a:t>– </a:t>
            </a:r>
            <a:r>
              <a:rPr lang="en-US" sz="3200">
                <a:hlinkClick r:id="rId4"/>
              </a:rPr>
              <a:t>Joe</a:t>
            </a:r>
            <a:r>
              <a:rPr lang="en-US" sz="3200" dirty="0">
                <a:hlinkClick r:id="rId4"/>
              </a:rPr>
              <a:t>.Weglarz@marist.edu</a:t>
            </a:r>
            <a:r>
              <a:rPr lang="en-US" sz="3200" dirty="0"/>
              <a:t> 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9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Introductions</a:t>
            </a:r>
          </a:p>
          <a:p>
            <a:pPr marL="285750" indent="-285750" algn="l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/>
              <a:t>FAFSA Simplification Act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Terminology Changes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Changes Impacting Students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Changes for Institutions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Financial Aid &amp; Student Accounts Prospectives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Strategies for Confronting the Change</a:t>
            </a:r>
          </a:p>
          <a:p>
            <a:endParaRPr lang="en-US" dirty="0"/>
          </a:p>
        </p:txBody>
      </p:sp>
      <p:pic>
        <p:nvPicPr>
          <p:cNvPr id="6" name="Picture Placeholder 5" descr="Albert Einstein">
            <a:extLst>
              <a:ext uri="{FF2B5EF4-FFF2-40B4-BE49-F238E27FC236}">
                <a16:creationId xmlns:a16="http://schemas.microsoft.com/office/drawing/2014/main" id="{BB3F722D-B373-4F21-B889-3DAB0655E5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r="827"/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D469C-4996-7E42-5535-66AE605D0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FBC9-C3F0-A029-9647-32866964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49" y="0"/>
            <a:ext cx="6238874" cy="1260000"/>
          </a:xfrm>
        </p:spPr>
        <p:txBody>
          <a:bodyPr/>
          <a:lstStyle/>
          <a:p>
            <a:pPr algn="l"/>
            <a:r>
              <a:rPr lang="en-US" dirty="0"/>
              <a:t>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822AB-BC98-7D07-669E-34498EFD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4969" y="1260000"/>
            <a:ext cx="10079991" cy="515096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/>
              <a:t>La Royce Housley</a:t>
            </a:r>
          </a:p>
          <a:p>
            <a:pPr algn="l"/>
            <a:r>
              <a:rPr lang="en-US" sz="2400" dirty="0"/>
              <a:t>Director of Financial Aid</a:t>
            </a:r>
          </a:p>
          <a:p>
            <a:pPr algn="l"/>
            <a:r>
              <a:rPr lang="en-US" sz="2400" dirty="0"/>
              <a:t>Mount Saint Mary’s University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Susanna Nelson </a:t>
            </a:r>
          </a:p>
          <a:p>
            <a:pPr algn="l"/>
            <a:r>
              <a:rPr lang="en-US" sz="2400" dirty="0"/>
              <a:t>Director of Student Accounts &amp; Business Services </a:t>
            </a:r>
          </a:p>
          <a:p>
            <a:pPr algn="l"/>
            <a:r>
              <a:rPr lang="en-US" sz="2400" dirty="0"/>
              <a:t>Mount Saint Mary’s University</a:t>
            </a:r>
          </a:p>
          <a:p>
            <a:pPr algn="l"/>
            <a:endParaRPr lang="en-US" sz="2400" dirty="0"/>
          </a:p>
          <a:p>
            <a:pPr algn="l"/>
            <a:r>
              <a:rPr lang="en-US" sz="2400" b="1" dirty="0"/>
              <a:t>Joe Weglarz </a:t>
            </a:r>
          </a:p>
          <a:p>
            <a:pPr algn="l"/>
            <a:r>
              <a:rPr lang="en-US" sz="2400" dirty="0"/>
              <a:t>Executive Director, Student Financial Services </a:t>
            </a:r>
          </a:p>
          <a:p>
            <a:pPr algn="l"/>
            <a:r>
              <a:rPr lang="en-US" sz="2400" dirty="0"/>
              <a:t>Marist College</a:t>
            </a:r>
          </a:p>
          <a:p>
            <a:pPr algn="l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D469C-4996-7E42-5535-66AE605D0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FBC9-C3F0-A029-9647-32866964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49" y="0"/>
            <a:ext cx="6238874" cy="1260000"/>
          </a:xfrm>
        </p:spPr>
        <p:txBody>
          <a:bodyPr/>
          <a:lstStyle/>
          <a:p>
            <a:pPr algn="l"/>
            <a:r>
              <a:rPr lang="en-US" dirty="0"/>
              <a:t>FAFSA SIMPLIFICATION 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822AB-BC98-7D07-669E-34498EFD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376" y="1260000"/>
            <a:ext cx="11020584" cy="5150960"/>
          </a:xfrm>
        </p:spPr>
        <p:txBody>
          <a:bodyPr>
            <a:normAutofit/>
          </a:bodyPr>
          <a:lstStyle/>
          <a:p>
            <a:pPr marL="342900" indent="-342900" algn="l">
              <a:buChar char="•"/>
            </a:pPr>
            <a:r>
              <a:rPr lang="en-US" sz="2400" b="1" dirty="0"/>
              <a:t>Congress passed the Consolidated Appropriations Act in Dec 2020, which included the FAFSA Simplification Act</a:t>
            </a:r>
          </a:p>
          <a:p>
            <a:pPr marL="342900" indent="-342900" algn="l">
              <a:buClr>
                <a:srgbClr val="FFFFFF"/>
              </a:buClr>
              <a:buChar char="•"/>
            </a:pPr>
            <a:endParaRPr lang="en-US" sz="2400" b="1" dirty="0"/>
          </a:p>
          <a:p>
            <a:pPr marL="342900" indent="-342900" algn="l">
              <a:buClr>
                <a:srgbClr val="FFFFFF"/>
              </a:buClr>
              <a:buChar char="•"/>
            </a:pPr>
            <a:r>
              <a:rPr lang="en-US" sz="2400" b="1" dirty="0"/>
              <a:t>Phased Implementation of Changes</a:t>
            </a:r>
          </a:p>
          <a:p>
            <a:pPr marL="800100" lvl="1" indent="-342900">
              <a:buClr>
                <a:srgbClr val="FFFFFF"/>
              </a:buClr>
              <a:buFont typeface="Courier New"/>
              <a:buChar char="o"/>
            </a:pPr>
            <a:r>
              <a:rPr lang="en-US" sz="2000" b="1" dirty="0"/>
              <a:t>2022-23 Award Year: Removed financial aid eligibility restrictions related to drug convictions &amp; failure to register with Selective Service</a:t>
            </a:r>
          </a:p>
          <a:p>
            <a:pPr marL="800100" lvl="1" indent="-342900">
              <a:buClr>
                <a:srgbClr val="FFFFFF"/>
              </a:buClr>
              <a:buFont typeface="Courier New"/>
              <a:buChar char="o"/>
            </a:pPr>
            <a:r>
              <a:rPr lang="en-US" sz="2000" b="1" dirty="0"/>
              <a:t>2023-24 Award Year: Institutions were required to update the components included in COA &amp; make all COA components publicly available on their website where tuition &amp; fee costs are published</a:t>
            </a:r>
          </a:p>
          <a:p>
            <a:pPr marL="800100" lvl="1" indent="-342900">
              <a:buClr>
                <a:srgbClr val="FFFFFF"/>
              </a:buClr>
              <a:buFont typeface="Courier New"/>
              <a:buChar char="o"/>
            </a:pPr>
            <a:r>
              <a:rPr lang="en-US" sz="2000" b="1" dirty="0"/>
              <a:t>Additional flexibility provided to financial aid offices in adjusting federal aid eligibility due to special or unusual circumstances</a:t>
            </a:r>
          </a:p>
          <a:p>
            <a:pPr algn="l">
              <a:buClr>
                <a:srgbClr val="FFFFFF"/>
              </a:buClr>
            </a:pPr>
            <a:endParaRPr lang="en-US" sz="2400" b="1" dirty="0"/>
          </a:p>
          <a:p>
            <a:pPr marL="342900" indent="-342900" algn="l">
              <a:buClr>
                <a:srgbClr val="FFFFFF"/>
              </a:buClr>
              <a:buChar char="•"/>
            </a:pPr>
            <a:endParaRPr lang="en-US" sz="2400" b="1" dirty="0"/>
          </a:p>
          <a:p>
            <a:pPr algn="l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8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A199-95B7-41B3-9A72-44BD819B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24-25 FAFSA PROCESSING</a:t>
            </a:r>
          </a:p>
        </p:txBody>
      </p:sp>
      <p:pic>
        <p:nvPicPr>
          <p:cNvPr id="10" name="Picture 9" descr="gavel icon ">
            <a:extLst>
              <a:ext uri="{FF2B5EF4-FFF2-40B4-BE49-F238E27FC236}">
                <a16:creationId xmlns:a16="http://schemas.microsoft.com/office/drawing/2014/main" id="{4CC9C727-CD5E-461F-9DE1-B579A54D1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644" y="264744"/>
            <a:ext cx="1171575" cy="1171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0985-002E-41EF-80D7-888D43261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10826437" cy="3921601"/>
          </a:xfrm>
        </p:spPr>
        <p:txBody>
          <a:bodyPr>
            <a:normAutofit/>
          </a:bodyPr>
          <a:lstStyle/>
          <a:p>
            <a:r>
              <a:rPr lang="en-US" sz="2400" dirty="0"/>
              <a:t>DECEMBER 31st- 24-25 FAFSA opened  (delay from the usual October 1st submission date)</a:t>
            </a:r>
          </a:p>
          <a:p>
            <a:pPr marL="0" indent="0">
              <a:buClr>
                <a:srgbClr val="FFFFFF"/>
              </a:buClr>
              <a:buNone/>
            </a:pPr>
            <a:endParaRPr lang="en-US" sz="2400" dirty="0"/>
          </a:p>
          <a:p>
            <a:pPr>
              <a:buClr>
                <a:srgbClr val="FFFFFF"/>
              </a:buClr>
            </a:pPr>
            <a:r>
              <a:rPr lang="en-US" sz="2400" dirty="0"/>
              <a:t>JANUARY- Soft launch period </a:t>
            </a:r>
          </a:p>
          <a:p>
            <a:pPr marL="0" indent="0">
              <a:buClr>
                <a:srgbClr val="FFFFFF"/>
              </a:buClr>
              <a:buNone/>
            </a:pPr>
            <a:endParaRPr lang="en-US" sz="2400" dirty="0"/>
          </a:p>
          <a:p>
            <a:pPr>
              <a:buClr>
                <a:srgbClr val="FFFFFF"/>
              </a:buClr>
            </a:pPr>
            <a:r>
              <a:rPr lang="en-US" sz="2400" dirty="0"/>
              <a:t>MID-MARCH- Schools began receiving ISIR records </a:t>
            </a:r>
          </a:p>
          <a:p>
            <a:pPr marL="0" indent="0">
              <a:buClr>
                <a:srgbClr val="FFFFFF"/>
              </a:buClr>
              <a:buNone/>
            </a:pPr>
            <a:endParaRPr lang="en-US" sz="2400" dirty="0"/>
          </a:p>
          <a:p>
            <a:pPr>
              <a:buClr>
                <a:srgbClr val="FFFFFF"/>
              </a:buClr>
            </a:pPr>
            <a:r>
              <a:rPr lang="en-US" sz="2400" dirty="0"/>
              <a:t>MID-APRIL- Corrections became available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FF52-309D-45FC-A407-74955F1E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2708" y="1869601"/>
            <a:ext cx="15936" cy="39216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841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Changes</a:t>
            </a:r>
          </a:p>
        </p:txBody>
      </p:sp>
      <p:sp>
        <p:nvSpPr>
          <p:cNvPr id="11" name="Oval 9" descr="decorative element">
            <a:extLst>
              <a:ext uri="{FF2B5EF4-FFF2-40B4-BE49-F238E27FC236}">
                <a16:creationId xmlns:a16="http://schemas.microsoft.com/office/drawing/2014/main" id="{6A7147D9-5182-4F63-A1F6-2C7F380BC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940" y="578367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709" y="578367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398" y="578367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293" y="578367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3" name="Oval 11" descr="decorative element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188" y="5747676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83B79A1-E0E8-D30D-AFFD-10C74382E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94276"/>
              </p:ext>
            </p:extLst>
          </p:nvPr>
        </p:nvGraphicFramePr>
        <p:xfrm>
          <a:off x="1922940" y="1999826"/>
          <a:ext cx="8429248" cy="3793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4624">
                  <a:extLst>
                    <a:ext uri="{9D8B030D-6E8A-4147-A177-3AD203B41FA5}">
                      <a16:colId xmlns:a16="http://schemas.microsoft.com/office/drawing/2014/main" val="4000683239"/>
                    </a:ext>
                  </a:extLst>
                </a:gridCol>
                <a:gridCol w="4214624">
                  <a:extLst>
                    <a:ext uri="{9D8B030D-6E8A-4147-A177-3AD203B41FA5}">
                      <a16:colId xmlns:a16="http://schemas.microsoft.com/office/drawing/2014/main" val="293616885"/>
                    </a:ext>
                  </a:extLst>
                </a:gridCol>
              </a:tblGrid>
              <a:tr h="6306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Old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163344"/>
                  </a:ext>
                </a:extLst>
              </a:tr>
              <a:tr h="630642">
                <a:tc>
                  <a:txBody>
                    <a:bodyPr/>
                    <a:lstStyle/>
                    <a:p>
                      <a:r>
                        <a:rPr lang="en-US" dirty="0"/>
                        <a:t>Expected Family Contribution (EFC)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Aid Index (SAI)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303725"/>
                  </a:ext>
                </a:extLst>
              </a:tr>
              <a:tr h="630642">
                <a:tc>
                  <a:txBody>
                    <a:bodyPr/>
                    <a:lstStyle/>
                    <a:p>
                      <a:r>
                        <a:rPr lang="en-US" dirty="0"/>
                        <a:t>Professional Judgements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 Circumstances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40619"/>
                  </a:ext>
                </a:extLst>
              </a:tr>
              <a:tr h="630642">
                <a:tc>
                  <a:txBody>
                    <a:bodyPr/>
                    <a:lstStyle/>
                    <a:p>
                      <a:r>
                        <a:rPr lang="en-US" dirty="0"/>
                        <a:t>Dependency Override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Unusual Circumstances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95708"/>
                  </a:ext>
                </a:extLst>
              </a:tr>
              <a:tr h="630642">
                <a:tc>
                  <a:txBody>
                    <a:bodyPr/>
                    <a:lstStyle/>
                    <a:p>
                      <a:r>
                        <a:rPr lang="en-US" dirty="0"/>
                        <a:t>Student Aid Report (SAR)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FAFSA Submission Summary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0443"/>
                  </a:ext>
                </a:extLst>
              </a:tr>
              <a:tr h="630642">
                <a:tc>
                  <a:txBody>
                    <a:bodyPr/>
                    <a:lstStyle/>
                    <a:p>
                      <a:r>
                        <a:rPr lang="en-US" dirty="0"/>
                        <a:t>Data Retrieval Tool (DRT)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Act Direct Data Exchange (FA-DDX)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5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E1DA-3FCD-4498-BCBB-3618ED9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impacting students</a:t>
            </a:r>
          </a:p>
        </p:txBody>
      </p:sp>
      <p:pic>
        <p:nvPicPr>
          <p:cNvPr id="13" name="Picture 12" descr="pen and paper icon">
            <a:extLst>
              <a:ext uri="{FF2B5EF4-FFF2-40B4-BE49-F238E27FC236}">
                <a16:creationId xmlns:a16="http://schemas.microsoft.com/office/drawing/2014/main" id="{CE889C08-FD1F-4AE0-9D82-E718A6E9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806" y="778138"/>
            <a:ext cx="814387" cy="8143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CD2AB-7B57-4093-A2C5-E0BA92038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7639" y="1869599"/>
            <a:ext cx="5202071" cy="400288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Number of students who qualify for Pell Grant will be higher than before.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Some who previously qualified for Pell will no longer qualify.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Working farm assets have to be reported unless the farm is also the primary residence of the student.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Reduction of untaxed income items included in the needs 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Significant changes to asset contribution components – including business net worth and child support received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B01CB-70D1-4DA6-A9BF-B0BA77A1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3710" y="1940719"/>
            <a:ext cx="5228444" cy="348472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Removal of number of family members in college from the eligibility calculation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Possibility of SAI to be a negative number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Requires the use of FA-DDX to retrieve IRS data whenever possible. Consent required at time of application.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Reduction in number of questions on the FAFSA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Applicants may view information provided on the FAFSA by requesting a copy from the school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Family size changed to align with number of individuals reported as dependents on tax return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70599-0846-FA47-822D-65D2A332F689}"/>
              </a:ext>
            </a:extLst>
          </p:cNvPr>
          <p:cNvSpPr txBox="1"/>
          <p:nvPr/>
        </p:nvSpPr>
        <p:spPr>
          <a:xfrm>
            <a:off x="472290" y="5943600"/>
            <a:ext cx="1050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FAFSA Simplification Act Changes for Implementation in 2024-2025</a:t>
            </a:r>
            <a:r>
              <a:rPr lang="en-US" dirty="0"/>
              <a:t>, FSA.ed.gov</a:t>
            </a:r>
          </a:p>
        </p:txBody>
      </p:sp>
    </p:spTree>
    <p:extLst>
      <p:ext uri="{BB962C8B-B14F-4D97-AF65-F5344CB8AC3E}">
        <p14:creationId xmlns:p14="http://schemas.microsoft.com/office/powerpoint/2010/main" val="144521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impacting institutions</a:t>
            </a:r>
            <a:br>
              <a:rPr lang="en-US" dirty="0"/>
            </a:br>
            <a:r>
              <a:rPr lang="en-US" dirty="0"/>
              <a:t>Financial Aid Office</a:t>
            </a:r>
          </a:p>
        </p:txBody>
      </p:sp>
      <p:pic>
        <p:nvPicPr>
          <p:cNvPr id="7" name="Picture 6" descr="magnifying glass icon">
            <a:extLst>
              <a:ext uri="{FF2B5EF4-FFF2-40B4-BE49-F238E27FC236}">
                <a16:creationId xmlns:a16="http://schemas.microsoft.com/office/drawing/2014/main" id="{AAE36621-6FAB-4009-9D5C-CE767DF1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760" y="1066799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554480"/>
            <a:ext cx="11633200" cy="54965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Delay in ability to update SIS programming due to multiple spec updates from ED</a:t>
            </a:r>
          </a:p>
          <a:p>
            <a:r>
              <a:rPr lang="en-US" dirty="0"/>
              <a:t>FAFSA  data field changes required  additional vendor support for customized fields </a:t>
            </a:r>
          </a:p>
          <a:p>
            <a:r>
              <a:rPr lang="en-US" dirty="0"/>
              <a:t>Late and restricted delivery of initial ISIRs to schools</a:t>
            </a:r>
          </a:p>
          <a:p>
            <a:r>
              <a:rPr lang="en-US" dirty="0"/>
              <a:t>Increased volume of invalid ISIRs</a:t>
            </a:r>
          </a:p>
          <a:p>
            <a:r>
              <a:rPr lang="en-US" dirty="0"/>
              <a:t>Schools have to use other measures to determine COA due to the absence of housing preference question on  FAFSA</a:t>
            </a:r>
          </a:p>
          <a:p>
            <a:r>
              <a:rPr lang="en-US" dirty="0"/>
              <a:t>Inability  to send corrections that impact awarding process</a:t>
            </a:r>
          </a:p>
          <a:p>
            <a:r>
              <a:rPr lang="en-US" dirty="0"/>
              <a:t>Applicants may view an unredacted copy of ISIR. Contributors may only view information they provided on the FAFSA. </a:t>
            </a:r>
          </a:p>
          <a:p>
            <a:r>
              <a:rPr lang="en-US" dirty="0"/>
              <a:t>Students who have had their Pell eliminated will be left with a potential gap in funding. </a:t>
            </a:r>
          </a:p>
          <a:p>
            <a:r>
              <a:rPr lang="en-US" dirty="0"/>
              <a:t>Continued unresolved issues that impact successful FAFSA submissions </a:t>
            </a:r>
          </a:p>
          <a:p>
            <a:r>
              <a:rPr lang="en-US" dirty="0"/>
              <a:t>Increased inquiries from families </a:t>
            </a:r>
          </a:p>
          <a:p>
            <a:r>
              <a:rPr lang="en-US" dirty="0"/>
              <a:t>Overall delay in ability to award students in a timely manner</a:t>
            </a:r>
          </a:p>
          <a:p>
            <a:pPr>
              <a:buClr>
                <a:srgbClr val="FFFFF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85776-ABB6-2BFC-CA60-EA02B308C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1006-C921-07B9-AD86-F3FEC137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impacting institutions</a:t>
            </a:r>
            <a:br>
              <a:rPr lang="en-US" dirty="0"/>
            </a:br>
            <a:r>
              <a:rPr lang="en-US" dirty="0"/>
              <a:t>Student Accounts</a:t>
            </a:r>
          </a:p>
        </p:txBody>
      </p:sp>
      <p:pic>
        <p:nvPicPr>
          <p:cNvPr id="7" name="Picture 6" descr="magnifying glass icon">
            <a:extLst>
              <a:ext uri="{FF2B5EF4-FFF2-40B4-BE49-F238E27FC236}">
                <a16:creationId xmlns:a16="http://schemas.microsoft.com/office/drawing/2014/main" id="{168B9A1A-0D59-4CFA-4201-9A049090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760" y="1066799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8CD4-64F5-49FF-C6B4-3B9D35FD5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Students with a higher gap may struggle to enroll in payment plans and will need additional resources </a:t>
            </a:r>
          </a:p>
          <a:p>
            <a:r>
              <a:rPr lang="en-US" sz="2400" dirty="0"/>
              <a:t>Delays in receiving award letter will impact financial clearance deadlines</a:t>
            </a:r>
          </a:p>
          <a:p>
            <a:r>
              <a:rPr lang="en-US" sz="2400" dirty="0"/>
              <a:t>Students will have less time to evaluate all their financial options </a:t>
            </a:r>
          </a:p>
          <a:p>
            <a:r>
              <a:rPr lang="en-US" sz="2400" dirty="0"/>
              <a:t>Communication timeline needs to be adjusted to accommodate delays and reporting errors</a:t>
            </a:r>
          </a:p>
        </p:txBody>
      </p:sp>
    </p:spTree>
    <p:extLst>
      <p:ext uri="{BB962C8B-B14F-4D97-AF65-F5344CB8AC3E}">
        <p14:creationId xmlns:p14="http://schemas.microsoft.com/office/powerpoint/2010/main" val="225117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win32_fixed.potx" id="{BC2F7F5B-4979-4A54-84D5-4000EC3D9661}" vid="{81E89C45-4B49-4C30-91F6-68DD81BA8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106</TotalTime>
  <Words>872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Courier New</vt:lpstr>
      <vt:lpstr>Celestial</vt:lpstr>
      <vt:lpstr>24-25 FAFSA changes impacting business offices</vt:lpstr>
      <vt:lpstr>Agenda</vt:lpstr>
      <vt:lpstr>Introductions</vt:lpstr>
      <vt:lpstr>FAFSA SIMPLIFICATION ACT</vt:lpstr>
      <vt:lpstr>24-25 FAFSA PROCESSING</vt:lpstr>
      <vt:lpstr>Terminology Changes</vt:lpstr>
      <vt:lpstr>Changes impacting students</vt:lpstr>
      <vt:lpstr>Changes impacting institutions Financial Aid Office</vt:lpstr>
      <vt:lpstr>Changes impacting institutions Student Accounts</vt:lpstr>
      <vt:lpstr>MSMU Strategies for Confronting the Changes</vt:lpstr>
      <vt:lpstr>MARIST ACTION PLAN</vt:lpstr>
      <vt:lpstr>PowerPoint Presentation</vt:lpstr>
      <vt:lpstr>Audience Engagement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Susanna Nelson</dc:creator>
  <cp:lastModifiedBy>Brett Cassell</cp:lastModifiedBy>
  <cp:revision>212</cp:revision>
  <dcterms:created xsi:type="dcterms:W3CDTF">2024-03-05T23:57:43Z</dcterms:created>
  <dcterms:modified xsi:type="dcterms:W3CDTF">2024-04-23T19:19:31Z</dcterms:modified>
</cp:coreProperties>
</file>