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3ugbStqyEc7wrNsYLFh8iXp7X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c10a8e96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cc10a8e96c_0_5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cc10a8e96c_0_5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6f328f6fe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6f328f6fe1_0_4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6f328f6fe1_0_4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f328f6fe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6f328f6fe1_0_5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6f328f6fe1_0_5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c10a8e9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cc10a8e96c_0_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cc10a8e96c_0_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c10a8e96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cc10a8e96c_0_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cc10a8e96c_0_1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f328f6fe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6f328f6fe1_0_1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26f328f6fe1_0_1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c10a8e96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cc10a8e96c_0_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cc10a8e96c_0_2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f328f6f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6f328f6fe1_0_2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6f328f6fe1_0_2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c10a8e96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cc10a8e96c_0_4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cc10a8e96c_0_4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f328f6fe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6f328f6fe1_0_3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6f328f6fe1_0_3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ywire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>
            <a:hlinkClick r:id="rId2"/>
          </p:cNvPr>
          <p:cNvSpPr txBox="1">
            <a:spLocks noGrp="1"/>
          </p:cNvSpPr>
          <p:nvPr>
            <p:ph type="ctrTitle"/>
          </p:nvPr>
        </p:nvSpPr>
        <p:spPr>
          <a:xfrm>
            <a:off x="-1979" y="126548"/>
            <a:ext cx="12433500" cy="1653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-1"/>
            <a:ext cx="6208641" cy="6858000"/>
          </a:xfrm>
          <a:custGeom>
            <a:avLst/>
            <a:gdLst/>
            <a:ahLst/>
            <a:cxnLst/>
            <a:rect l="l" t="t" r="r" b="b"/>
            <a:pathLst>
              <a:path w="6208641" h="6858000" extrusionOk="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6203325" cy="6858000"/>
          </a:xfrm>
          <a:custGeom>
            <a:avLst/>
            <a:gdLst/>
            <a:ahLst/>
            <a:cxnLst/>
            <a:rect l="l" t="t" r="r" b="b"/>
            <a:pathLst>
              <a:path w="6203325" h="6858000" extrusionOk="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433850" y="3226325"/>
            <a:ext cx="50136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/>
              <a:t>Measuring Success in a Hybrid Environment</a:t>
            </a:r>
            <a:endParaRPr sz="3600" b="1"/>
          </a:p>
        </p:txBody>
      </p:sp>
      <p:sp>
        <p:nvSpPr>
          <p:cNvPr id="92" name="Google Shape;92;p1"/>
          <p:cNvSpPr/>
          <p:nvPr/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4071" y="4303875"/>
            <a:ext cx="4708833" cy="12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000" y="0"/>
            <a:ext cx="5921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850" y="205750"/>
            <a:ext cx="4888200" cy="17802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c10a8e96c_0_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cc10a8e96c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cc10a8e96c_0_52"/>
          <p:cNvSpPr txBox="1"/>
          <p:nvPr/>
        </p:nvSpPr>
        <p:spPr>
          <a:xfrm>
            <a:off x="1430725" y="1537164"/>
            <a:ext cx="90549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Satisfaction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sick time used- 75% reduction in Sick Days (PDG Conference, 2024)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Reductions in Cost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life Balance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Carbon Emission- Sustainable Living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less Turn over (PDG Conference, 2024)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productivity (51%) and (67%) Better Use of Time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Gallup Poll (June 13-23, 2022)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cc10a8e96c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0" name="Google Shape;200;g2cc10a8e96c_0_52"/>
          <p:cNvSpPr txBox="1"/>
          <p:nvPr/>
        </p:nvSpPr>
        <p:spPr>
          <a:xfrm>
            <a:off x="-9850" y="19700"/>
            <a:ext cx="121395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to Hybrid/Remote Schedule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f328f6fe1_0_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6f328f6fe1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6f328f6fe1_0_45"/>
          <p:cNvSpPr txBox="1"/>
          <p:nvPr/>
        </p:nvSpPr>
        <p:spPr>
          <a:xfrm>
            <a:off x="1361725" y="1300689"/>
            <a:ext cx="9054900" cy="5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team building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Technology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interpersonal communication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and Personal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Socializing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 rounded skill set and networking for career advancement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Scheduling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Training and New Learning Opportunities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 Customer Support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6f328f6fe1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0" name="Google Shape;210;g26f328f6fe1_0_45"/>
          <p:cNvSpPr txBox="1"/>
          <p:nvPr/>
        </p:nvSpPr>
        <p:spPr>
          <a:xfrm>
            <a:off x="-9850" y="19700"/>
            <a:ext cx="121395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to In-Person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f328f6fe1_0_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26f328f6fe1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6f328f6fe1_0_54"/>
          <p:cNvSpPr txBox="1"/>
          <p:nvPr/>
        </p:nvSpPr>
        <p:spPr>
          <a:xfrm>
            <a:off x="1328825" y="1284266"/>
            <a:ext cx="9054900" cy="4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❖"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❖"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Concerns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❖"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26f328f6fe1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20" name="Google Shape;220;g26f328f6fe1_0_54"/>
          <p:cNvSpPr txBox="1"/>
          <p:nvPr/>
        </p:nvSpPr>
        <p:spPr>
          <a:xfrm>
            <a:off x="-9850" y="19700"/>
            <a:ext cx="121395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-16981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50" u="sng">
              <a:solidFill>
                <a:srgbClr val="0883BF"/>
              </a:solidFill>
              <a:highlight>
                <a:srgbClr val="FFFFFF"/>
              </a:highlight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7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305375" y="5308439"/>
            <a:ext cx="905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775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79850"/>
            <a:ext cx="2954525" cy="1098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1942" y="1047950"/>
            <a:ext cx="2818634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0575" y="1064975"/>
            <a:ext cx="3082750" cy="1098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9501" y="2163725"/>
            <a:ext cx="2506550" cy="20385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7825" y="2175025"/>
            <a:ext cx="2343150" cy="23741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1702275" y="196588"/>
            <a:ext cx="86580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73325" y="1049425"/>
            <a:ext cx="3318675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1">
            <a:alphaModFix/>
          </a:blip>
          <a:srcRect l="31263" t="7875" r="1082" b="48826"/>
          <a:stretch/>
        </p:blipFill>
        <p:spPr>
          <a:xfrm>
            <a:off x="9860300" y="2307750"/>
            <a:ext cx="2036100" cy="190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2">
            <a:alphaModFix/>
          </a:blip>
          <a:srcRect l="18265" t="32384" r="2249" b="30809"/>
          <a:stretch/>
        </p:blipFill>
        <p:spPr>
          <a:xfrm>
            <a:off x="6553450" y="2299250"/>
            <a:ext cx="2036100" cy="190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166325" y="4422000"/>
            <a:ext cx="27099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Rosemary Irvine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of Student Financial Services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061025" y="4453400"/>
            <a:ext cx="32394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Kathleen Brown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Billing Manager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6191575" y="4433850"/>
            <a:ext cx="33666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Marisa Martin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Director Student Fiscal Services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064200" y="4480700"/>
            <a:ext cx="30828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Amanda Bierbrauer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of Client Development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c10a8e96c_0_7"/>
          <p:cNvSpPr/>
          <p:nvPr/>
        </p:nvSpPr>
        <p:spPr>
          <a:xfrm>
            <a:off x="0" y="-177350"/>
            <a:ext cx="12192000" cy="54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cc10a8e96c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cc10a8e96c_0_7"/>
          <p:cNvSpPr txBox="1"/>
          <p:nvPr/>
        </p:nvSpPr>
        <p:spPr>
          <a:xfrm>
            <a:off x="1371600" y="2098814"/>
            <a:ext cx="905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2cc10a8e96c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7" name="Google Shape;127;g2cc10a8e96c_0_7"/>
          <p:cNvSpPr txBox="1"/>
          <p:nvPr/>
        </p:nvSpPr>
        <p:spPr>
          <a:xfrm>
            <a:off x="802200" y="249850"/>
            <a:ext cx="9157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Measuring Success in a Hybrid Environment</a:t>
            </a:r>
            <a:endParaRPr sz="3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cc10a8e96c_0_7"/>
          <p:cNvSpPr txBox="1"/>
          <p:nvPr/>
        </p:nvSpPr>
        <p:spPr>
          <a:xfrm>
            <a:off x="1809000" y="1537150"/>
            <a:ext cx="85740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Statistics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70.5 percent—believe that most of their work duties can be performed from a distance (CUPA-HR, 2022)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71% of Remote employees say it helps with their work life balance (Forbes, June 2023)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32% of Hybrid employees reporting they would take a pay cut to continue to work remotely full time (Forbes, June 2023)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c10a8e96c_0_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cc10a8e96c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cc10a8e96c_0_15"/>
          <p:cNvSpPr txBox="1"/>
          <p:nvPr/>
        </p:nvSpPr>
        <p:spPr>
          <a:xfrm>
            <a:off x="1371600" y="2098923"/>
            <a:ext cx="90549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❖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Engagement/Team Morale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❖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Communication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❖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Advancement &amp; Progression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❖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Service and Feedback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2cc10a8e96c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8" name="Google Shape;138;g2cc10a8e96c_0_15"/>
          <p:cNvSpPr txBox="1"/>
          <p:nvPr/>
        </p:nvSpPr>
        <p:spPr>
          <a:xfrm>
            <a:off x="1555525" y="283700"/>
            <a:ext cx="8237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Areas of Measurement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f328f6fe1_0_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26f328f6fe1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6f328f6fe1_0_17"/>
          <p:cNvSpPr txBox="1"/>
          <p:nvPr/>
        </p:nvSpPr>
        <p:spPr>
          <a:xfrm>
            <a:off x="1322325" y="1330348"/>
            <a:ext cx="90549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Efficiencies and Productivity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Goals, Metrics, feedback, recognition practices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clear performance goals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Clear Expectations for day to day tasks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■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in via team (start of day, lunch, breaks)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■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out via team (end of day, lunch, breaks)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a culture of feedback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Reliance on technology (software for tracking)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6f328f6fe1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8" name="Google Shape;148;g26f328f6fe1_0_17"/>
          <p:cNvSpPr txBox="1"/>
          <p:nvPr/>
        </p:nvSpPr>
        <p:spPr>
          <a:xfrm>
            <a:off x="1555525" y="283700"/>
            <a:ext cx="8237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to Measure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c10a8e96c_0_23"/>
          <p:cNvSpPr/>
          <p:nvPr/>
        </p:nvSpPr>
        <p:spPr>
          <a:xfrm>
            <a:off x="-601050" y="-5320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ffff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cc10a8e96c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cc10a8e96c_0_23"/>
          <p:cNvSpPr txBox="1"/>
          <p:nvPr/>
        </p:nvSpPr>
        <p:spPr>
          <a:xfrm>
            <a:off x="1371600" y="2098814"/>
            <a:ext cx="905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2cc10a8e96c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8" name="Google Shape;158;g2cc10a8e96c_0_23"/>
          <p:cNvSpPr txBox="1"/>
          <p:nvPr/>
        </p:nvSpPr>
        <p:spPr>
          <a:xfrm>
            <a:off x="1202125" y="1320350"/>
            <a:ext cx="78630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❖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Interviews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❖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 Interviews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❖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Satisfaction and Customer Surveys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❖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Retention Numbers (staff)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❖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Evaluations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cc10a8e96c_0_23"/>
          <p:cNvSpPr txBox="1"/>
          <p:nvPr/>
        </p:nvSpPr>
        <p:spPr>
          <a:xfrm>
            <a:off x="-108425" y="19663"/>
            <a:ext cx="121722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Measure? Tools to Use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f328f6fe1_0_26"/>
          <p:cNvSpPr/>
          <p:nvPr/>
        </p:nvSpPr>
        <p:spPr>
          <a:xfrm>
            <a:off x="-601050" y="-5320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ffff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6f328f6fe1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6f328f6fe1_0_26"/>
          <p:cNvSpPr txBox="1"/>
          <p:nvPr/>
        </p:nvSpPr>
        <p:spPr>
          <a:xfrm>
            <a:off x="1371600" y="2098814"/>
            <a:ext cx="905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6f328f6fe1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9" name="Google Shape;169;g26f328f6fe1_0_26"/>
          <p:cNvSpPr txBox="1"/>
          <p:nvPr/>
        </p:nvSpPr>
        <p:spPr>
          <a:xfrm>
            <a:off x="1202125" y="1320350"/>
            <a:ext cx="9833700" cy="4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❖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to Staff Accountability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❖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OnSite Activities (what are your in person employees spending their time on?)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❖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from Home activities (what is the majority of the time spent on?)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Gallup Polls from 2022 say 86% of staff work independently while at home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6f328f6fe1_0_26"/>
          <p:cNvSpPr txBox="1"/>
          <p:nvPr/>
        </p:nvSpPr>
        <p:spPr>
          <a:xfrm>
            <a:off x="32875" y="-38075"/>
            <a:ext cx="121722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Ask 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c10a8e96c_0_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cc10a8e96c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cc10a8e96c_0_44"/>
          <p:cNvSpPr txBox="1"/>
          <p:nvPr/>
        </p:nvSpPr>
        <p:spPr>
          <a:xfrm>
            <a:off x="1460275" y="1281054"/>
            <a:ext cx="90549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Tracking staff during an emergency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our Business Community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Struggling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 in where people do business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 Cohesive Connected Team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Entitlement to Hybrid Schedule and Inequality for Hybrid and non-Hybrid schedules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responsible for cost?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Addressing and Measuring performance requirements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 concerns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Flexibility “I can’t come in today because…” Calling out on in person days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Burnout and creating proper work boundaries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hours/Blurred lines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cc10a8e96c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80" name="Google Shape;180;g2cc10a8e96c_0_44"/>
          <p:cNvSpPr txBox="1"/>
          <p:nvPr/>
        </p:nvSpPr>
        <p:spPr>
          <a:xfrm>
            <a:off x="29550" y="19700"/>
            <a:ext cx="121197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Addressing  Challenges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f328f6fe1_0_36"/>
          <p:cNvSpPr/>
          <p:nvPr/>
        </p:nvSpPr>
        <p:spPr>
          <a:xfrm>
            <a:off x="2955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26f328f6fe1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663" y="3509433"/>
            <a:ext cx="4662486" cy="12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6f328f6fe1_0_36"/>
          <p:cNvSpPr txBox="1"/>
          <p:nvPr/>
        </p:nvSpPr>
        <p:spPr>
          <a:xfrm>
            <a:off x="1450425" y="1135104"/>
            <a:ext cx="90549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Revamping payments and payment tendered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threatening to Leave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 Security Threats and Digital education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Onboarding to a team in a remote environment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Gatekeeping versus Gossip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work resources and equipment (including Mentors and CoWorkers)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Opting to work from home while sick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 of work from home for self, for family commitments, or sick family time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❖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Removing someone from Hybrid due to performance issues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6f328f6fe1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115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0" name="Google Shape;190;g26f328f6fe1_0_36"/>
          <p:cNvSpPr txBox="1"/>
          <p:nvPr/>
        </p:nvSpPr>
        <p:spPr>
          <a:xfrm>
            <a:off x="29550" y="19700"/>
            <a:ext cx="121197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Addressing  Challenges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Bierbrauer</dc:creator>
  <cp:lastModifiedBy>Brett Cassell</cp:lastModifiedBy>
  <cp:revision>1</cp:revision>
  <dcterms:created xsi:type="dcterms:W3CDTF">2023-06-27T00:44:02Z</dcterms:created>
  <dcterms:modified xsi:type="dcterms:W3CDTF">2024-05-07T21:21:21Z</dcterms:modified>
</cp:coreProperties>
</file>