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7" r:id="rId1"/>
    <p:sldMasterId id="2147483718" r:id="rId2"/>
    <p:sldMasterId id="2147483719" r:id="rId3"/>
  </p:sldMasterIdLst>
  <p:notesMasterIdLst>
    <p:notesMasterId r:id="rId17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5143500" type="screen16x9"/>
  <p:notesSz cx="6858000" cy="9144000"/>
  <p:embeddedFontLst>
    <p:embeddedFont>
      <p:font typeface="Chivo" pitchFamily="2" charset="77"/>
      <p:regular r:id="rId18"/>
      <p:bold r:id="rId19"/>
      <p:italic r:id="rId20"/>
      <p:boldItalic r:id="rId21"/>
    </p:embeddedFont>
    <p:embeddedFont>
      <p:font typeface="Chivo Light" pitchFamily="2" charset="77"/>
      <p:regular r:id="rId22"/>
      <p:bold r:id="rId23"/>
      <p:italic r:id="rId24"/>
      <p:boldItalic r:id="rId25"/>
    </p:embeddedFont>
    <p:embeddedFont>
      <p:font typeface="Lato" panose="020F0502020204030203" pitchFamily="34" charset="0"/>
      <p:regular r:id="rId26"/>
      <p:bold r:id="rId27"/>
      <p:italic r:id="rId28"/>
      <p:boldItalic r:id="rId29"/>
    </p:embeddedFont>
    <p:embeddedFont>
      <p:font typeface="Lato Light" panose="020F0302020204030204" pitchFamily="34" charset="0"/>
      <p:regular r:id="rId30"/>
      <p:bold r:id="rId31"/>
      <p:italic r:id="rId32"/>
      <p:boldItalic r:id="rId33"/>
    </p:embeddedFont>
    <p:embeddedFont>
      <p:font typeface="Open Sans" panose="020B0606030504020204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racy Courtemanche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94"/>
  </p:normalViewPr>
  <p:slideViewPr>
    <p:cSldViewPr snapToGrid="0">
      <p:cViewPr varScale="1">
        <p:scale>
          <a:sx n="124" d="100"/>
          <a:sy n="124" d="100"/>
        </p:scale>
        <p:origin x="176" y="7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presProps" Target="presProps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7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4-05-10T19:25:40.065" idx="1">
    <p:pos x="2166" y="1639"/>
    <p:text>@stacy@flywire.com don't forget to populate with client emails
_Assigned to stacy@flywire.com_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2d021bb65c9_0_7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2d021bb65c9_0_7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2d021bb65c9_0_4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2d021bb65c9_0_4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Pop Quiz at the End</a:t>
            </a:r>
            <a:endParaRPr sz="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Open Sans"/>
              <a:buChar char="●"/>
            </a:pPr>
            <a:r>
              <a:rPr lang="en-GB" sz="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What are key practices for handling refunds, sponsor payments, and embassy interactions?</a:t>
            </a:r>
            <a:endParaRPr sz="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Open Sans"/>
              <a:buChar char="●"/>
            </a:pPr>
            <a:r>
              <a:rPr lang="en-GB" sz="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Offer Prizes</a:t>
            </a:r>
            <a:endParaRPr sz="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2bad04d54a5_0_3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2bad04d54a5_0_3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Open Sans"/>
              <a:buChar char="●"/>
            </a:pPr>
            <a:r>
              <a:rPr lang="en-GB" sz="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Key takeaways and strategies for mitigating financial risks for international students.</a:t>
            </a:r>
            <a:endParaRPr sz="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Open Sans"/>
              <a:buChar char="●"/>
            </a:pPr>
            <a:r>
              <a:rPr lang="en-GB" sz="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Encouragement for continued collaboration and learning among professionals in the field.</a:t>
            </a:r>
            <a:endParaRPr sz="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Open Sans"/>
              <a:buChar char="●"/>
            </a:pPr>
            <a:r>
              <a:rPr lang="en-GB" sz="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Open the floor for questions and discussion.</a:t>
            </a:r>
            <a:endParaRPr sz="1200" b="1">
              <a:solidFill>
                <a:srgbClr val="0F476B"/>
              </a:solidFill>
              <a:latin typeface="Chivo"/>
              <a:ea typeface="Chivo"/>
              <a:cs typeface="Chivo"/>
              <a:sym typeface="Chivo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2d021bb65c9_0_4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2d021bb65c9_0_4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2d021bb65c9_0_6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0" name="Google Shape;460;g2d021bb65c9_0_6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hivo"/>
              <a:buNone/>
            </a:pPr>
            <a:r>
              <a:rPr lang="en-GB" sz="1400">
                <a:latin typeface="Chivo"/>
                <a:ea typeface="Chivo"/>
                <a:cs typeface="Chivo"/>
                <a:sym typeface="Chivo"/>
              </a:rPr>
              <a:t>Thanks for your time today. If you have any follow-up questions, please feel free to contact me directly.</a:t>
            </a:r>
            <a:br>
              <a:rPr lang="en-GB" sz="1400">
                <a:latin typeface="Chivo"/>
                <a:ea typeface="Chivo"/>
                <a:cs typeface="Chivo"/>
                <a:sym typeface="Chivo"/>
              </a:rPr>
            </a:br>
            <a:endParaRPr sz="1400">
              <a:latin typeface="Chivo"/>
              <a:ea typeface="Chivo"/>
              <a:cs typeface="Chivo"/>
              <a:sym typeface="Chivo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1ff9b58efe2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1ff9b58efe2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28ed25ea197_2_4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9" name="Google Shape;389;g28ed25ea197_2_4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Identifying the Risk</a:t>
            </a:r>
            <a:endParaRPr sz="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Open Sans"/>
              <a:buChar char="●"/>
            </a:pPr>
            <a:r>
              <a:rPr lang="en-GB" sz="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Student's Safety Story: Stacy (and maybe Ileana) share stories about students experiences.</a:t>
            </a:r>
            <a:endParaRPr sz="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Open Sans"/>
              <a:buChar char="○"/>
            </a:pPr>
            <a:r>
              <a:rPr lang="en-GB" sz="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Highlighting the risks associated with carrying cash and keeping funds in dorms.</a:t>
            </a:r>
            <a:endParaRPr sz="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Open Sans"/>
              <a:buChar char="●"/>
            </a:pPr>
            <a:r>
              <a:rPr lang="en-GB" sz="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Issues with Payments: Challenges with proof of payment, clearing holds, and confusion with direct wires.</a:t>
            </a:r>
            <a:endParaRPr sz="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Open Sans"/>
              <a:buChar char="●"/>
            </a:pPr>
            <a:r>
              <a:rPr lang="en-GB" sz="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Fraud and Compliance Issues: Addressing risks related to chargebacks, compliance in conflict-affected regions, and handling refunds to prevent money laundering</a:t>
            </a:r>
            <a:endParaRPr>
              <a:latin typeface="Chivo"/>
              <a:ea typeface="Chivo"/>
              <a:cs typeface="Chivo"/>
              <a:sym typeface="Chivo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28ed25ea197_2_9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28ed25ea197_2_9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Audience Engagement </a:t>
            </a:r>
            <a:endParaRPr sz="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Open Sans"/>
              <a:buChar char="●"/>
            </a:pPr>
            <a:r>
              <a:rPr lang="en-GB" sz="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Engaging the audience by testing their knowledge of sanction countries and popular countries for international students coming to the States.</a:t>
            </a:r>
            <a:endParaRPr sz="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Open Sans"/>
              <a:buChar char="●"/>
            </a:pPr>
            <a:r>
              <a:rPr lang="en-GB" sz="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Offer Prizes </a:t>
            </a:r>
            <a:endParaRPr sz="1200" b="1">
              <a:solidFill>
                <a:srgbClr val="0F476B"/>
              </a:solidFill>
              <a:latin typeface="Chivo"/>
              <a:ea typeface="Chivo"/>
              <a:cs typeface="Chivo"/>
              <a:sym typeface="Chivo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2db2ae06cf6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2db2ae06cf6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2db2ae06cf6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2db2ae06cf6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2db2ae06cf6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2db2ae06cf6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2d021bb65c9_0_7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2d021bb65c9_0_7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Ways to mitigate risk</a:t>
            </a:r>
            <a:endParaRPr sz="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Open Sans"/>
              <a:buChar char="●"/>
            </a:pPr>
            <a:r>
              <a:rPr lang="en-GB" sz="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Identified Risks &amp; Response</a:t>
            </a:r>
            <a:endParaRPr sz="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Open Sans"/>
              <a:buChar char="○"/>
            </a:pPr>
            <a:r>
              <a:rPr lang="en-GB" sz="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Issues with Payments</a:t>
            </a:r>
            <a:endParaRPr sz="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Open Sans"/>
              <a:buChar char="○"/>
            </a:pPr>
            <a:r>
              <a:rPr lang="en-GB" sz="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Fraud &amp; Compliance Issues</a:t>
            </a:r>
            <a:endParaRPr sz="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Open Sans"/>
              <a:buChar char="●"/>
            </a:pPr>
            <a:r>
              <a:rPr lang="en-GB" sz="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Being Responsible: Promoting financial responsibility among students and implementing standardized policies.</a:t>
            </a:r>
            <a:endParaRPr sz="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Open Sans"/>
              <a:buChar char="●"/>
            </a:pPr>
            <a:r>
              <a:rPr lang="en-GB" sz="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Vetting Payments: Strategies for verifying payment sources and navigating plans for payment.</a:t>
            </a:r>
            <a:endParaRPr sz="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2d021bb65c9_0_7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2d021bb65c9_0_7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Ways to mitigate risk (cont’d)</a:t>
            </a:r>
            <a:endParaRPr sz="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Open Sans"/>
              <a:buChar char="●"/>
            </a:pPr>
            <a:r>
              <a:rPr lang="en-GB" sz="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Building Relationships: Collaboration with the International Services Office, recruitment strategies, and engagement with parents for support are essential. </a:t>
            </a:r>
            <a:endParaRPr sz="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Open Sans"/>
              <a:buChar char="●"/>
            </a:pPr>
            <a:r>
              <a:rPr lang="en-GB" sz="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PreWork: Discuss the significance of pre-arrival communication and orientation programs.</a:t>
            </a:r>
            <a:endParaRPr sz="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Open Sans"/>
              <a:buChar char="●"/>
            </a:pPr>
            <a:r>
              <a:rPr lang="en-GB" sz="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International Conference Involvement: Strengthening relationships with teams supporting international students.</a:t>
            </a:r>
            <a:endParaRPr sz="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Open Sans"/>
              <a:buChar char="●"/>
            </a:pPr>
            <a:r>
              <a:rPr lang="en-GB" sz="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Not to Do: Highlight common pitfalls and emphasize the importance of representing your institution positively.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211"/>
            <a:ext cx="9143998" cy="513707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573225" y="1678163"/>
            <a:ext cx="4920600" cy="10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hivo"/>
              <a:buNone/>
              <a:defRPr sz="3600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78102" y="47798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800" y="1892400"/>
            <a:ext cx="2514600" cy="839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Google Shape;15;p2"/>
          <p:cNvCxnSpPr/>
          <p:nvPr/>
        </p:nvCxnSpPr>
        <p:spPr>
          <a:xfrm>
            <a:off x="3433129" y="1754375"/>
            <a:ext cx="6900" cy="11712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 Dark Blue">
  <p:cSld name="MAIN_POINT">
    <p:bg>
      <p:bgPr>
        <a:solidFill>
          <a:schemeClr val="accent3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78102" y="47798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3" name="Google Shape;53;p11">
            <a:hlinkClick r:id="" action="ppaction://noaction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/ List on Right">
  <p:cSld name="SECTION_TITLE_AND_DESCRI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/>
          <p:nvPr/>
        </p:nvSpPr>
        <p:spPr>
          <a:xfrm>
            <a:off x="0" y="0"/>
            <a:ext cx="36387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2679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20946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body" idx="2"/>
          </p:nvPr>
        </p:nvSpPr>
        <p:spPr>
          <a:xfrm>
            <a:off x="4191675" y="53347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78102" y="47798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0" name="Google Shape;60;p12">
            <a:hlinkClick r:id="" action="ppaction://noaction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/ List on Left">
  <p:cSld name="CAPTION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body" idx="1"/>
          </p:nvPr>
        </p:nvSpPr>
        <p:spPr>
          <a:xfrm>
            <a:off x="466250" y="551700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/>
          <p:nvPr/>
        </p:nvSpPr>
        <p:spPr>
          <a:xfrm>
            <a:off x="5296775" y="0"/>
            <a:ext cx="38472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ldNum" idx="12"/>
          </p:nvPr>
        </p:nvSpPr>
        <p:spPr>
          <a:xfrm>
            <a:off x="78102" y="47798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5611375" y="1270813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2"/>
          </p:nvPr>
        </p:nvSpPr>
        <p:spPr>
          <a:xfrm>
            <a:off x="5606325" y="3113688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>
                <a:solidFill>
                  <a:schemeClr val="accent6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67" name="Google Shape;6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41974" y="4851830"/>
            <a:ext cx="548700" cy="1832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with Logo" type="blank">
  <p:cSld name="BLANK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sldNum" idx="12"/>
          </p:nvPr>
        </p:nvSpPr>
        <p:spPr>
          <a:xfrm>
            <a:off x="78102" y="47798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0" name="Google Shape;70;p14">
            <a:hlinkClick r:id="" action="ppaction://noaction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 Blue with Currency Pattern">
  <p:cSld name="SECTION_HEADER_1">
    <p:bg>
      <p:bgPr>
        <a:solidFill>
          <a:schemeClr val="dk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211"/>
            <a:ext cx="9143998" cy="5137078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847725" y="1318650"/>
            <a:ext cx="75705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sldNum" idx="12"/>
          </p:nvPr>
        </p:nvSpPr>
        <p:spPr>
          <a:xfrm>
            <a:off x="78102" y="47798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 Dark Grey">
  <p:cSld name="SECTION_HEADER_2">
    <p:bg>
      <p:bgPr>
        <a:solidFill>
          <a:srgbClr val="434343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78102" y="47798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8" name="Google Shape;78;p16">
            <a:hlinkClick r:id="" action="ppaction://noaction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Side Bar Left">
  <p:cSld name="Blue Side Bar Lef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/>
          <p:nvPr/>
        </p:nvSpPr>
        <p:spPr>
          <a:xfrm>
            <a:off x="0" y="0"/>
            <a:ext cx="3123000" cy="514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3356810" y="485138"/>
            <a:ext cx="5396100" cy="36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6B788"/>
              </a:buClr>
              <a:buSzPts val="2100"/>
              <a:buFont typeface="Arial"/>
              <a:buChar char="•"/>
              <a:defRPr sz="2100" b="1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accent2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1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96130" y="485138"/>
            <a:ext cx="2337900" cy="18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hivo"/>
              <a:buNone/>
              <a:defRPr sz="2800" b="0" i="0" u="none" strike="noStrike" cap="none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ubTitle" idx="2"/>
          </p:nvPr>
        </p:nvSpPr>
        <p:spPr>
          <a:xfrm>
            <a:off x="391027" y="2455615"/>
            <a:ext cx="2337900" cy="16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700" b="0" i="0" u="none" strike="noStrike" cap="none">
                <a:solidFill>
                  <a:srgbClr val="B3E2CE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sldNum" idx="12"/>
          </p:nvPr>
        </p:nvSpPr>
        <p:spPr>
          <a:xfrm>
            <a:off x="152888" y="4767263"/>
            <a:ext cx="298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_2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ctrTitle"/>
          </p:nvPr>
        </p:nvSpPr>
        <p:spPr>
          <a:xfrm>
            <a:off x="686290" y="1597820"/>
            <a:ext cx="77715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subTitle" idx="1"/>
          </p:nvPr>
        </p:nvSpPr>
        <p:spPr>
          <a:xfrm>
            <a:off x="1371357" y="2914650"/>
            <a:ext cx="64014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939597"/>
              </a:buClr>
              <a:buSzPts val="2100"/>
              <a:buNone/>
              <a:defRPr>
                <a:solidFill>
                  <a:srgbClr val="939597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939597"/>
              </a:buClr>
              <a:buSzPts val="1800"/>
              <a:buNone/>
              <a:defRPr>
                <a:solidFill>
                  <a:srgbClr val="939597"/>
                </a:solidFill>
              </a:defRPr>
            </a:lvl2pPr>
            <a:lvl3pPr lvl="2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939597"/>
              </a:buClr>
              <a:buSzPts val="1500"/>
              <a:buNone/>
              <a:defRPr>
                <a:solidFill>
                  <a:srgbClr val="939597"/>
                </a:solidFill>
              </a:defRPr>
            </a:lvl3pPr>
            <a:lvl4pPr lvl="3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939597"/>
              </a:buClr>
              <a:buSzPts val="1400"/>
              <a:buNone/>
              <a:defRPr>
                <a:solidFill>
                  <a:srgbClr val="939597"/>
                </a:solidFill>
              </a:defRPr>
            </a:lvl4pPr>
            <a:lvl5pPr lvl="4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939597"/>
              </a:buClr>
              <a:buSzPts val="1400"/>
              <a:buNone/>
              <a:defRPr>
                <a:solidFill>
                  <a:srgbClr val="939597"/>
                </a:solidFill>
              </a:defRPr>
            </a:lvl5pPr>
            <a:lvl6pPr lvl="5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939597"/>
              </a:buClr>
              <a:buSzPts val="1400"/>
              <a:buNone/>
              <a:defRPr>
                <a:solidFill>
                  <a:srgbClr val="939597"/>
                </a:solidFill>
              </a:defRPr>
            </a:lvl6pPr>
            <a:lvl7pPr lvl="6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939597"/>
              </a:buClr>
              <a:buSzPts val="1400"/>
              <a:buNone/>
              <a:defRPr>
                <a:solidFill>
                  <a:srgbClr val="939597"/>
                </a:solidFill>
              </a:defRPr>
            </a:lvl7pPr>
            <a:lvl8pPr lvl="7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939597"/>
              </a:buClr>
              <a:buSzPts val="1400"/>
              <a:buNone/>
              <a:defRPr>
                <a:solidFill>
                  <a:srgbClr val="939597"/>
                </a:solidFill>
              </a:defRPr>
            </a:lvl8pPr>
            <a:lvl9pPr lvl="8" algn="ctr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rgbClr val="939597"/>
              </a:buClr>
              <a:buSzPts val="1400"/>
              <a:buNone/>
              <a:defRPr>
                <a:solidFill>
                  <a:srgbClr val="939597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dt" idx="10"/>
          </p:nvPr>
        </p:nvSpPr>
        <p:spPr>
          <a:xfrm>
            <a:off x="456713" y="4767263"/>
            <a:ext cx="2134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ftr" idx="11"/>
          </p:nvPr>
        </p:nvSpPr>
        <p:spPr>
          <a:xfrm>
            <a:off x="3123713" y="4767263"/>
            <a:ext cx="2896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, No Copy">
  <p:cSld name="Title Only, No Cop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Lato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body" idx="1"/>
          </p:nvPr>
        </p:nvSpPr>
        <p:spPr>
          <a:xfrm>
            <a:off x="1432322" y="4849485"/>
            <a:ext cx="4369500" cy="1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>
                <a:solidFill>
                  <a:schemeClr val="dk1"/>
                </a:solidFill>
              </a:defRPr>
            </a:lvl1pPr>
            <a:lvl2pPr marL="914400" lvl="1" indent="-2667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600"/>
              <a:buChar char="○"/>
              <a:defRPr sz="600">
                <a:solidFill>
                  <a:schemeClr val="dk1"/>
                </a:solidFill>
              </a:defRPr>
            </a:lvl2pPr>
            <a:lvl3pPr marL="1371600" lvl="2" indent="-2667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600"/>
              <a:buChar char="■"/>
              <a:defRPr sz="600">
                <a:solidFill>
                  <a:schemeClr val="dk1"/>
                </a:solidFill>
              </a:defRPr>
            </a:lvl3pPr>
            <a:lvl4pPr marL="1828800" lvl="3" indent="-2667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600"/>
              <a:buChar char="●"/>
              <a:defRPr sz="600">
                <a:solidFill>
                  <a:schemeClr val="dk1"/>
                </a:solidFill>
              </a:defRPr>
            </a:lvl4pPr>
            <a:lvl5pPr marL="2286000" lvl="4" indent="-2667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600"/>
              <a:buChar char="○"/>
              <a:defRPr sz="600">
                <a:solidFill>
                  <a:schemeClr val="dk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Transitition Slide">
  <p:cSld name="Blue Transitition Slide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/>
          <p:nvPr/>
        </p:nvSpPr>
        <p:spPr>
          <a:xfrm>
            <a:off x="8647771" y="4658422"/>
            <a:ext cx="426600" cy="48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pic>
        <p:nvPicPr>
          <p:cNvPr id="96" name="Google Shape;96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0293" y="4214708"/>
            <a:ext cx="8438321" cy="596802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0"/>
          <p:cNvSpPr txBox="1">
            <a:spLocks noGrp="1"/>
          </p:cNvSpPr>
          <p:nvPr>
            <p:ph type="sldNum" idx="12"/>
          </p:nvPr>
        </p:nvSpPr>
        <p:spPr>
          <a:xfrm>
            <a:off x="152888" y="4776287"/>
            <a:ext cx="298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8" name="Google Shape;9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212"/>
            <a:ext cx="9143998" cy="5137078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0"/>
          <p:cNvSpPr txBox="1">
            <a:spLocks noGrp="1"/>
          </p:cNvSpPr>
          <p:nvPr>
            <p:ph type="ctrTitle"/>
          </p:nvPr>
        </p:nvSpPr>
        <p:spPr>
          <a:xfrm>
            <a:off x="1181944" y="1705235"/>
            <a:ext cx="6948600" cy="10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Chivo"/>
              <a:buNone/>
              <a:defRPr sz="3300" b="0" i="0" u="none" strike="noStrike" cap="none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subTitle" idx="1"/>
          </p:nvPr>
        </p:nvSpPr>
        <p:spPr>
          <a:xfrm>
            <a:off x="1209392" y="2652673"/>
            <a:ext cx="6942600" cy="3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6B788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6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Alt 1">
  <p:cSld name="TITLE_1">
    <p:bg>
      <p:bgPr>
        <a:solidFill>
          <a:schemeClr val="lt2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Chivo"/>
              <a:buNone/>
              <a:defRPr sz="42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804152" y="2149925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hivo"/>
              <a:buNone/>
              <a:defRPr sz="1600">
                <a:latin typeface="Chivo"/>
                <a:ea typeface="Chivo"/>
                <a:cs typeface="Chivo"/>
                <a:sym typeface="Chiv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78102" y="47798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Bar Title &amp; Content ">
  <p:cSld name="Blue Bar Title &amp; Content 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>
            <a:spLocks noGrp="1"/>
          </p:cNvSpPr>
          <p:nvPr>
            <p:ph type="sldNum" idx="12"/>
          </p:nvPr>
        </p:nvSpPr>
        <p:spPr>
          <a:xfrm>
            <a:off x="152888" y="4767263"/>
            <a:ext cx="298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3" name="Google Shape;103;p21"/>
          <p:cNvSpPr/>
          <p:nvPr/>
        </p:nvSpPr>
        <p:spPr>
          <a:xfrm>
            <a:off x="0" y="0"/>
            <a:ext cx="9144000" cy="852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104" name="Google Shape;104;p21"/>
          <p:cNvSpPr txBox="1">
            <a:spLocks noGrp="1"/>
          </p:cNvSpPr>
          <p:nvPr>
            <p:ph type="title"/>
          </p:nvPr>
        </p:nvSpPr>
        <p:spPr>
          <a:xfrm>
            <a:off x="628650" y="153455"/>
            <a:ext cx="7886700" cy="5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hivo"/>
              <a:buNone/>
              <a:defRPr sz="2800" b="0" i="0" u="none" strike="noStrike" cap="none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body" idx="1"/>
          </p:nvPr>
        </p:nvSpPr>
        <p:spPr>
          <a:xfrm>
            <a:off x="628650" y="1008227"/>
            <a:ext cx="7886700" cy="35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6B788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2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chemeClr val="lt2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212"/>
            <a:ext cx="9143998" cy="5137078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3"/>
          <p:cNvSpPr txBox="1">
            <a:spLocks noGrp="1"/>
          </p:cNvSpPr>
          <p:nvPr>
            <p:ph type="ctrTitle"/>
          </p:nvPr>
        </p:nvSpPr>
        <p:spPr>
          <a:xfrm>
            <a:off x="3573225" y="1705235"/>
            <a:ext cx="4920600" cy="10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Chivo"/>
              <a:buNone/>
              <a:defRPr sz="3300" b="1" i="0" u="none" strike="noStrike" cap="none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12" name="Google Shape;11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6800" y="1892401"/>
            <a:ext cx="2514600" cy="839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3" name="Google Shape;113;p23"/>
          <p:cNvCxnSpPr/>
          <p:nvPr/>
        </p:nvCxnSpPr>
        <p:spPr>
          <a:xfrm>
            <a:off x="3433129" y="1754375"/>
            <a:ext cx="6900" cy="11712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4" name="Google Shape;114;p23"/>
          <p:cNvSpPr txBox="1">
            <a:spLocks noGrp="1"/>
          </p:cNvSpPr>
          <p:nvPr>
            <p:ph type="subTitle" idx="1"/>
          </p:nvPr>
        </p:nvSpPr>
        <p:spPr>
          <a:xfrm>
            <a:off x="3600673" y="2652673"/>
            <a:ext cx="4916400" cy="3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6B788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accent6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sldNum" idx="12"/>
          </p:nvPr>
        </p:nvSpPr>
        <p:spPr>
          <a:xfrm>
            <a:off x="152888" y="4767263"/>
            <a:ext cx="298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Side Bar Left">
  <p:cSld name="Blue Side Bar Lef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/>
          <p:nvPr/>
        </p:nvSpPr>
        <p:spPr>
          <a:xfrm>
            <a:off x="0" y="0"/>
            <a:ext cx="3123000" cy="514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118" name="Google Shape;118;p24"/>
          <p:cNvSpPr txBox="1">
            <a:spLocks noGrp="1"/>
          </p:cNvSpPr>
          <p:nvPr>
            <p:ph type="body" idx="1"/>
          </p:nvPr>
        </p:nvSpPr>
        <p:spPr>
          <a:xfrm>
            <a:off x="3356810" y="485138"/>
            <a:ext cx="5396100" cy="36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6B788"/>
              </a:buClr>
              <a:buSzPts val="2100"/>
              <a:buFont typeface="Arial"/>
              <a:buChar char="•"/>
              <a:defRPr sz="2100" b="1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accent2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1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title"/>
          </p:nvPr>
        </p:nvSpPr>
        <p:spPr>
          <a:xfrm>
            <a:off x="396130" y="485138"/>
            <a:ext cx="2337900" cy="18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hivo"/>
              <a:buNone/>
              <a:defRPr sz="2800" b="0" i="0" u="none" strike="noStrike" cap="none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0" name="Google Shape;120;p24"/>
          <p:cNvSpPr txBox="1">
            <a:spLocks noGrp="1"/>
          </p:cNvSpPr>
          <p:nvPr>
            <p:ph type="subTitle" idx="2"/>
          </p:nvPr>
        </p:nvSpPr>
        <p:spPr>
          <a:xfrm>
            <a:off x="391027" y="2455615"/>
            <a:ext cx="2337900" cy="16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700" b="0" i="0" u="none" strike="noStrike" cap="none">
                <a:solidFill>
                  <a:srgbClr val="B3E2CE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sldNum" idx="12"/>
          </p:nvPr>
        </p:nvSpPr>
        <p:spPr>
          <a:xfrm>
            <a:off x="152888" y="4767263"/>
            <a:ext cx="298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No Logo">
  <p:cSld name="1_Blank White No Logo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5"/>
          <p:cNvSpPr/>
          <p:nvPr/>
        </p:nvSpPr>
        <p:spPr>
          <a:xfrm>
            <a:off x="8314655" y="4407154"/>
            <a:ext cx="765900" cy="291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ivo"/>
              <a:buNone/>
            </a:pPr>
            <a:endParaRPr sz="1800" b="0" i="0" u="none" strike="noStrike" cap="none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124" name="Google Shape;124;p25"/>
          <p:cNvSpPr/>
          <p:nvPr/>
        </p:nvSpPr>
        <p:spPr>
          <a:xfrm>
            <a:off x="8647771" y="4658422"/>
            <a:ext cx="426600" cy="48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125" name="Google Shape;125;p25"/>
          <p:cNvSpPr txBox="1">
            <a:spLocks noGrp="1"/>
          </p:cNvSpPr>
          <p:nvPr>
            <p:ph type="sldNum" idx="12"/>
          </p:nvPr>
        </p:nvSpPr>
        <p:spPr>
          <a:xfrm>
            <a:off x="152888" y="4767263"/>
            <a:ext cx="298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ullet List 1">
  <p:cSld name="TITLE_AND_BODY_1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>
            <a:spLocks noGrp="1"/>
          </p:cNvSpPr>
          <p:nvPr>
            <p:ph type="title"/>
          </p:nvPr>
        </p:nvSpPr>
        <p:spPr>
          <a:xfrm>
            <a:off x="727650" y="42930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Google Shape;128;p26"/>
          <p:cNvSpPr txBox="1">
            <a:spLocks noGrp="1"/>
          </p:cNvSpPr>
          <p:nvPr>
            <p:ph type="body" idx="1"/>
          </p:nvPr>
        </p:nvSpPr>
        <p:spPr>
          <a:xfrm>
            <a:off x="653250" y="148832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Google Shape;129;p26"/>
          <p:cNvSpPr txBox="1">
            <a:spLocks noGrp="1"/>
          </p:cNvSpPr>
          <p:nvPr>
            <p:ph type="sldNum" idx="12"/>
          </p:nvPr>
        </p:nvSpPr>
        <p:spPr>
          <a:xfrm>
            <a:off x="78102" y="477982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Bar Title &amp; Content ">
  <p:cSld name="Blue Bar Title &amp; Content 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7"/>
          <p:cNvSpPr txBox="1">
            <a:spLocks noGrp="1"/>
          </p:cNvSpPr>
          <p:nvPr>
            <p:ph type="sldNum" idx="12"/>
          </p:nvPr>
        </p:nvSpPr>
        <p:spPr>
          <a:xfrm>
            <a:off x="152888" y="4767263"/>
            <a:ext cx="298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2" name="Google Shape;132;p27"/>
          <p:cNvSpPr/>
          <p:nvPr/>
        </p:nvSpPr>
        <p:spPr>
          <a:xfrm>
            <a:off x="0" y="0"/>
            <a:ext cx="9144000" cy="852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133" name="Google Shape;133;p27"/>
          <p:cNvSpPr txBox="1">
            <a:spLocks noGrp="1"/>
          </p:cNvSpPr>
          <p:nvPr>
            <p:ph type="title"/>
          </p:nvPr>
        </p:nvSpPr>
        <p:spPr>
          <a:xfrm>
            <a:off x="628650" y="153455"/>
            <a:ext cx="7886700" cy="5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hivo"/>
              <a:buNone/>
              <a:defRPr sz="2800" b="0" i="0" u="none" strike="noStrike" cap="none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Google Shape;134;p27"/>
          <p:cNvSpPr txBox="1">
            <a:spLocks noGrp="1"/>
          </p:cNvSpPr>
          <p:nvPr>
            <p:ph type="body" idx="1"/>
          </p:nvPr>
        </p:nvSpPr>
        <p:spPr>
          <a:xfrm>
            <a:off x="628650" y="1008227"/>
            <a:ext cx="7886700" cy="35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6B788"/>
              </a:buClr>
              <a:buSzPts val="2100"/>
              <a:buFont typeface="Arial"/>
              <a:buChar char="•"/>
              <a:defRPr sz="2100" b="1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accent2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1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Bar Title Only ">
  <p:cSld name="Blue Bar Title Only 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8"/>
          <p:cNvSpPr txBox="1">
            <a:spLocks noGrp="1"/>
          </p:cNvSpPr>
          <p:nvPr>
            <p:ph type="sldNum" idx="12"/>
          </p:nvPr>
        </p:nvSpPr>
        <p:spPr>
          <a:xfrm>
            <a:off x="152888" y="4767263"/>
            <a:ext cx="298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7" name="Google Shape;137;p28"/>
          <p:cNvSpPr/>
          <p:nvPr/>
        </p:nvSpPr>
        <p:spPr>
          <a:xfrm>
            <a:off x="0" y="0"/>
            <a:ext cx="9144000" cy="852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138" name="Google Shape;138;p28"/>
          <p:cNvSpPr txBox="1">
            <a:spLocks noGrp="1"/>
          </p:cNvSpPr>
          <p:nvPr>
            <p:ph type="title"/>
          </p:nvPr>
        </p:nvSpPr>
        <p:spPr>
          <a:xfrm>
            <a:off x="628650" y="153455"/>
            <a:ext cx="7886700" cy="5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hivo"/>
              <a:buNone/>
              <a:defRPr sz="2800" b="0" i="0" u="none" strike="noStrike" cap="none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PS Cloud Closing Slide">
  <p:cSld name="NPS Cloud Closing Slide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9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2408"/>
            <a:ext cx="9151145" cy="5141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1450"/>
            <a:ext cx="9144000" cy="48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Closing Slide">
  <p:cSld name="Blue Closing Slide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30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2408"/>
            <a:ext cx="9151145" cy="5141092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30"/>
          <p:cNvSpPr txBox="1">
            <a:spLocks noGrp="1"/>
          </p:cNvSpPr>
          <p:nvPr>
            <p:ph type="sldNum" idx="12"/>
          </p:nvPr>
        </p:nvSpPr>
        <p:spPr>
          <a:xfrm>
            <a:off x="152888" y="4767263"/>
            <a:ext cx="298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5" name="Google Shape;145;p30"/>
          <p:cNvSpPr txBox="1"/>
          <p:nvPr/>
        </p:nvSpPr>
        <p:spPr>
          <a:xfrm>
            <a:off x="847725" y="1013850"/>
            <a:ext cx="75705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hivo"/>
              <a:buNone/>
            </a:pPr>
            <a:r>
              <a:rPr lang="en-GB" sz="3300" b="0" i="0" u="none" strike="noStrike" cap="none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Thank You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30"/>
          <p:cNvSpPr txBox="1"/>
          <p:nvPr/>
        </p:nvSpPr>
        <p:spPr>
          <a:xfrm>
            <a:off x="920404" y="1834825"/>
            <a:ext cx="5775300" cy="6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1900" b="0" i="0" u="none" strike="noStrike" cap="none">
                <a:solidFill>
                  <a:srgbClr val="FFFFFF"/>
                </a:solidFill>
                <a:latin typeface="Chivo Light"/>
                <a:ea typeface="Chivo Light"/>
                <a:cs typeface="Chivo Light"/>
                <a:sym typeface="Chivo Light"/>
              </a:rPr>
              <a:t>edu.flywire.com</a:t>
            </a:r>
            <a:endParaRPr sz="1900" b="0" i="0" u="none" strike="noStrike" cap="none">
              <a:solidFill>
                <a:srgbClr val="FFFFFF"/>
              </a:solidFill>
              <a:latin typeface="Chivo Light"/>
              <a:ea typeface="Chivo Light"/>
              <a:cs typeface="Chivo Light"/>
              <a:sym typeface="Chivo Ligh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1900" b="0" i="0" u="none" strike="noStrike" cap="none">
                <a:solidFill>
                  <a:srgbClr val="FFFFFF"/>
                </a:solidFill>
                <a:latin typeface="Chivo Light"/>
                <a:ea typeface="Chivo Light"/>
                <a:cs typeface="Chivo Light"/>
                <a:sym typeface="Chivo Light"/>
              </a:rPr>
              <a:t>learnmore@flywire.com</a:t>
            </a:r>
            <a:endParaRPr sz="1500" b="0" i="0" u="none" strike="noStrike" cap="none">
              <a:solidFill>
                <a:srgbClr val="B1E4F9"/>
              </a:solidFill>
              <a:latin typeface="Chivo Light"/>
              <a:ea typeface="Chivo Light"/>
              <a:cs typeface="Chivo Light"/>
              <a:sym typeface="Chivo Light"/>
            </a:endParaRPr>
          </a:p>
        </p:txBody>
      </p:sp>
      <p:cxnSp>
        <p:nvCxnSpPr>
          <p:cNvPr id="147" name="Google Shape;147;p30"/>
          <p:cNvCxnSpPr/>
          <p:nvPr/>
        </p:nvCxnSpPr>
        <p:spPr>
          <a:xfrm rot="10800000" flipH="1">
            <a:off x="1016654" y="2877675"/>
            <a:ext cx="1544100" cy="9900"/>
          </a:xfrm>
          <a:prstGeom prst="straightConnector1">
            <a:avLst/>
          </a:prstGeom>
          <a:noFill/>
          <a:ln w="19050" cap="flat" cmpd="sng">
            <a:solidFill>
              <a:srgbClr val="FFDC2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8" name="Google Shape;148;p30"/>
          <p:cNvSpPr txBox="1">
            <a:spLocks noGrp="1"/>
          </p:cNvSpPr>
          <p:nvPr>
            <p:ph type="title"/>
          </p:nvPr>
        </p:nvSpPr>
        <p:spPr>
          <a:xfrm>
            <a:off x="960607" y="3136447"/>
            <a:ext cx="3027900" cy="6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E4F9"/>
              </a:buClr>
              <a:buSzPts val="1500"/>
              <a:buFont typeface="Chivo Light"/>
              <a:buNone/>
              <a:defRPr sz="1500" b="0" i="0" u="none" strike="noStrike" cap="none">
                <a:solidFill>
                  <a:srgbClr val="B1E4F9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Layout">
  <p:cSld name="Title Layou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1"/>
          <p:cNvSpPr txBox="1">
            <a:spLocks noGrp="1"/>
          </p:cNvSpPr>
          <p:nvPr>
            <p:ph type="title"/>
          </p:nvPr>
        </p:nvSpPr>
        <p:spPr>
          <a:xfrm>
            <a:off x="427546" y="1067941"/>
            <a:ext cx="5116200" cy="4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2673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 Blue" type="secHead">
  <p:cSld name="SECTION_HEADER">
    <p:bg>
      <p:bgPr>
        <a:solidFill>
          <a:schemeClr val="dk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78102" y="47798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2" name="Google Shape;22;p4">
            <a:hlinkClick r:id="" action="ppaction://noaction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25" name="Google Shape;25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41974" y="4851830"/>
            <a:ext cx="548700" cy="1832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2"/>
          <p:cNvSpPr/>
          <p:nvPr/>
        </p:nvSpPr>
        <p:spPr>
          <a:xfrm>
            <a:off x="0" y="0"/>
            <a:ext cx="9144000" cy="971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32"/>
          <p:cNvSpPr txBox="1">
            <a:spLocks noGrp="1"/>
          </p:cNvSpPr>
          <p:nvPr>
            <p:ph type="title"/>
          </p:nvPr>
        </p:nvSpPr>
        <p:spPr>
          <a:xfrm>
            <a:off x="665625" y="21840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Arial"/>
              <a:buChar char="●"/>
              <a:defRPr sz="2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○"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■"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●"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○"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■"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●"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○"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■"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4" name="Google Shape;154;p32"/>
          <p:cNvSpPr txBox="1">
            <a:spLocks noGrp="1"/>
          </p:cNvSpPr>
          <p:nvPr>
            <p:ph type="body" idx="1"/>
          </p:nvPr>
        </p:nvSpPr>
        <p:spPr>
          <a:xfrm>
            <a:off x="581188" y="123362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Google Shape;155;p32"/>
          <p:cNvSpPr txBox="1">
            <a:spLocks noGrp="1"/>
          </p:cNvSpPr>
          <p:nvPr>
            <p:ph type="body" idx="2"/>
          </p:nvPr>
        </p:nvSpPr>
        <p:spPr>
          <a:xfrm>
            <a:off x="4541066" y="123362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Google Shape;156;p32"/>
          <p:cNvSpPr txBox="1">
            <a:spLocks noGrp="1"/>
          </p:cNvSpPr>
          <p:nvPr>
            <p:ph type="sldNum" idx="12"/>
          </p:nvPr>
        </p:nvSpPr>
        <p:spPr>
          <a:xfrm>
            <a:off x="78102" y="47798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Transitition Slide">
  <p:cSld name="Blue Transitition Slide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3"/>
          <p:cNvSpPr/>
          <p:nvPr/>
        </p:nvSpPr>
        <p:spPr>
          <a:xfrm>
            <a:off x="8647771" y="4658422"/>
            <a:ext cx="426600" cy="48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pic>
        <p:nvPicPr>
          <p:cNvPr id="159" name="Google Shape;159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0293" y="4214708"/>
            <a:ext cx="8438321" cy="596802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33"/>
          <p:cNvSpPr txBox="1">
            <a:spLocks noGrp="1"/>
          </p:cNvSpPr>
          <p:nvPr>
            <p:ph type="sldNum" idx="12"/>
          </p:nvPr>
        </p:nvSpPr>
        <p:spPr>
          <a:xfrm>
            <a:off x="152888" y="4776287"/>
            <a:ext cx="298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61" name="Google Shape;161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212"/>
            <a:ext cx="9143998" cy="5137078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33"/>
          <p:cNvSpPr txBox="1">
            <a:spLocks noGrp="1"/>
          </p:cNvSpPr>
          <p:nvPr>
            <p:ph type="ctrTitle"/>
          </p:nvPr>
        </p:nvSpPr>
        <p:spPr>
          <a:xfrm>
            <a:off x="1181944" y="1705235"/>
            <a:ext cx="6948600" cy="10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Chivo"/>
              <a:buNone/>
              <a:defRPr sz="3300" b="0" i="0" u="none" strike="noStrike" cap="none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3" name="Google Shape;163;p33"/>
          <p:cNvSpPr txBox="1">
            <a:spLocks noGrp="1"/>
          </p:cNvSpPr>
          <p:nvPr>
            <p:ph type="subTitle" idx="1"/>
          </p:nvPr>
        </p:nvSpPr>
        <p:spPr>
          <a:xfrm>
            <a:off x="1209392" y="2652673"/>
            <a:ext cx="6942600" cy="3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6B788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6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 Blue with Currency Pattern">
  <p:cSld name="Blue Transition Slide ">
    <p:bg>
      <p:bgPr>
        <a:solidFill>
          <a:schemeClr val="dk1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212"/>
            <a:ext cx="9143998" cy="5137078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34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14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hivo"/>
              <a:buNone/>
              <a:defRPr sz="3300" b="1" i="0" u="none" strike="noStrike" cap="none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7" name="Google Shape;167;p34"/>
          <p:cNvSpPr txBox="1">
            <a:spLocks noGrp="1"/>
          </p:cNvSpPr>
          <p:nvPr>
            <p:ph type="sldNum" idx="12"/>
          </p:nvPr>
        </p:nvSpPr>
        <p:spPr>
          <a:xfrm>
            <a:off x="152888" y="4767263"/>
            <a:ext cx="298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/ List on Right">
  <p:cSld name="SECTION_TITLE_AND_DESCRIPTION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5"/>
          <p:cNvSpPr/>
          <p:nvPr/>
        </p:nvSpPr>
        <p:spPr>
          <a:xfrm>
            <a:off x="0" y="0"/>
            <a:ext cx="36387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35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2679900" cy="16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Arial"/>
              <a:buChar char="●"/>
              <a:defRPr sz="2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○"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■"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●"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○"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■"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●"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○"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■"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1" name="Google Shape;171;p35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20946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2" name="Google Shape;172;p35"/>
          <p:cNvSpPr txBox="1">
            <a:spLocks noGrp="1"/>
          </p:cNvSpPr>
          <p:nvPr>
            <p:ph type="body" idx="2"/>
          </p:nvPr>
        </p:nvSpPr>
        <p:spPr>
          <a:xfrm>
            <a:off x="4191675" y="533475"/>
            <a:ext cx="3374400" cy="30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3" name="Google Shape;173;p35"/>
          <p:cNvSpPr txBox="1">
            <a:spLocks noGrp="1"/>
          </p:cNvSpPr>
          <p:nvPr>
            <p:ph type="sldNum" idx="12"/>
          </p:nvPr>
        </p:nvSpPr>
        <p:spPr>
          <a:xfrm>
            <a:off x="78102" y="47798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4" name="Google Shape;174;p35"/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Logo" type="blank">
  <p:cSld name="BLANK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6"/>
          <p:cNvSpPr txBox="1">
            <a:spLocks noGrp="1"/>
          </p:cNvSpPr>
          <p:nvPr>
            <p:ph type="sldNum" idx="12"/>
          </p:nvPr>
        </p:nvSpPr>
        <p:spPr>
          <a:xfrm>
            <a:off x="152888" y="4767263"/>
            <a:ext cx="298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ullet List">
  <p:cSld name="Title &amp; Bullet Lis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7"/>
          <p:cNvSpPr txBox="1">
            <a:spLocks noGrp="1"/>
          </p:cNvSpPr>
          <p:nvPr>
            <p:ph type="body" idx="1"/>
          </p:nvPr>
        </p:nvSpPr>
        <p:spPr>
          <a:xfrm>
            <a:off x="628650" y="1008227"/>
            <a:ext cx="7886700" cy="35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6B788"/>
              </a:buClr>
              <a:buSzPts val="2100"/>
              <a:buFont typeface="Arial"/>
              <a:buChar char="•"/>
              <a:defRPr sz="2100" b="1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accent2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1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endParaRPr/>
          </a:p>
        </p:txBody>
      </p:sp>
      <p:sp>
        <p:nvSpPr>
          <p:cNvPr id="179" name="Google Shape;179;p37"/>
          <p:cNvSpPr txBox="1">
            <a:spLocks noGrp="1"/>
          </p:cNvSpPr>
          <p:nvPr>
            <p:ph type="sldNum" idx="12"/>
          </p:nvPr>
        </p:nvSpPr>
        <p:spPr>
          <a:xfrm>
            <a:off x="152888" y="4767263"/>
            <a:ext cx="298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0" name="Google Shape;180;p37"/>
          <p:cNvSpPr txBox="1">
            <a:spLocks noGrp="1"/>
          </p:cNvSpPr>
          <p:nvPr>
            <p:ph type="title"/>
          </p:nvPr>
        </p:nvSpPr>
        <p:spPr>
          <a:xfrm>
            <a:off x="628650" y="153455"/>
            <a:ext cx="7886700" cy="5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hivo"/>
              <a:buNone/>
              <a:defRPr sz="2800" b="0" i="0" u="none" strike="noStrike" cap="none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38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2408"/>
            <a:ext cx="9151145" cy="5141092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8"/>
          <p:cNvSpPr txBox="1">
            <a:spLocks noGrp="1"/>
          </p:cNvSpPr>
          <p:nvPr>
            <p:ph type="subTitle" idx="1"/>
          </p:nvPr>
        </p:nvSpPr>
        <p:spPr>
          <a:xfrm>
            <a:off x="794854" y="2313420"/>
            <a:ext cx="21702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6B788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endParaRPr/>
          </a:p>
        </p:txBody>
      </p:sp>
      <p:sp>
        <p:nvSpPr>
          <p:cNvPr id="184" name="Google Shape;184;p38"/>
          <p:cNvSpPr txBox="1"/>
          <p:nvPr/>
        </p:nvSpPr>
        <p:spPr>
          <a:xfrm>
            <a:off x="847725" y="1166250"/>
            <a:ext cx="75705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666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hivo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Agenda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38"/>
          <p:cNvSpPr txBox="1">
            <a:spLocks noGrp="1"/>
          </p:cNvSpPr>
          <p:nvPr>
            <p:ph type="body" idx="2"/>
          </p:nvPr>
        </p:nvSpPr>
        <p:spPr>
          <a:xfrm>
            <a:off x="794829" y="2705100"/>
            <a:ext cx="21702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6B788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endParaRPr/>
          </a:p>
        </p:txBody>
      </p:sp>
      <p:sp>
        <p:nvSpPr>
          <p:cNvPr id="186" name="Google Shape;186;p38"/>
          <p:cNvSpPr txBox="1">
            <a:spLocks noGrp="1"/>
          </p:cNvSpPr>
          <p:nvPr>
            <p:ph type="body" idx="3"/>
          </p:nvPr>
        </p:nvSpPr>
        <p:spPr>
          <a:xfrm>
            <a:off x="3231983" y="2714932"/>
            <a:ext cx="21702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6B788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endParaRPr/>
          </a:p>
        </p:txBody>
      </p:sp>
      <p:sp>
        <p:nvSpPr>
          <p:cNvPr id="187" name="Google Shape;187;p38"/>
          <p:cNvSpPr txBox="1">
            <a:spLocks noGrp="1"/>
          </p:cNvSpPr>
          <p:nvPr>
            <p:ph type="body" idx="4"/>
          </p:nvPr>
        </p:nvSpPr>
        <p:spPr>
          <a:xfrm>
            <a:off x="3241815" y="2313143"/>
            <a:ext cx="21702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6B788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endParaRPr/>
          </a:p>
        </p:txBody>
      </p:sp>
      <p:sp>
        <p:nvSpPr>
          <p:cNvPr id="188" name="Google Shape;188;p38"/>
          <p:cNvSpPr txBox="1">
            <a:spLocks noGrp="1"/>
          </p:cNvSpPr>
          <p:nvPr>
            <p:ph type="body" idx="5"/>
          </p:nvPr>
        </p:nvSpPr>
        <p:spPr>
          <a:xfrm>
            <a:off x="5697172" y="2713759"/>
            <a:ext cx="21702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6B788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endParaRPr/>
          </a:p>
        </p:txBody>
      </p:sp>
      <p:sp>
        <p:nvSpPr>
          <p:cNvPr id="189" name="Google Shape;189;p38"/>
          <p:cNvSpPr txBox="1">
            <a:spLocks noGrp="1"/>
          </p:cNvSpPr>
          <p:nvPr>
            <p:ph type="body" idx="6"/>
          </p:nvPr>
        </p:nvSpPr>
        <p:spPr>
          <a:xfrm>
            <a:off x="5697173" y="2311970"/>
            <a:ext cx="21702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6B788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Image Slide" type="title">
  <p:cSld name="TITLE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39"/>
          <p:cNvPicPr preferRelativeResize="0"/>
          <p:nvPr/>
        </p:nvPicPr>
        <p:blipFill rotWithShape="1">
          <a:blip r:embed="rId2">
            <a:alphaModFix/>
          </a:blip>
          <a:srcRect b="6699"/>
          <a:stretch/>
        </p:blipFill>
        <p:spPr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9"/>
          <p:cNvSpPr txBox="1">
            <a:spLocks noGrp="1"/>
          </p:cNvSpPr>
          <p:nvPr>
            <p:ph type="ctrTitle"/>
          </p:nvPr>
        </p:nvSpPr>
        <p:spPr>
          <a:xfrm>
            <a:off x="3266131" y="890929"/>
            <a:ext cx="5142900" cy="5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Chivo"/>
              <a:buNone/>
              <a:defRPr sz="2700" b="1" i="0" u="none" strike="noStrike" cap="none">
                <a:solidFill>
                  <a:schemeClr val="lt2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3" name="Google Shape;193;p39"/>
          <p:cNvSpPr txBox="1">
            <a:spLocks noGrp="1"/>
          </p:cNvSpPr>
          <p:nvPr>
            <p:ph type="subTitle" idx="1"/>
          </p:nvPr>
        </p:nvSpPr>
        <p:spPr>
          <a:xfrm>
            <a:off x="3274493" y="1513924"/>
            <a:ext cx="51255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6B788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accent2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endParaRPr/>
          </a:p>
        </p:txBody>
      </p:sp>
      <p:cxnSp>
        <p:nvCxnSpPr>
          <p:cNvPr id="194" name="Google Shape;194;p39"/>
          <p:cNvCxnSpPr/>
          <p:nvPr/>
        </p:nvCxnSpPr>
        <p:spPr>
          <a:xfrm>
            <a:off x="3061007" y="894884"/>
            <a:ext cx="0" cy="9597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95" name="Google Shape;195;p39" descr="A picture containing clock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0004" y="1061300"/>
            <a:ext cx="1889063" cy="626957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9"/>
          <p:cNvSpPr txBox="1">
            <a:spLocks noGrp="1"/>
          </p:cNvSpPr>
          <p:nvPr>
            <p:ph type="sldNum" idx="12"/>
          </p:nvPr>
        </p:nvSpPr>
        <p:spPr>
          <a:xfrm>
            <a:off x="152888" y="4767263"/>
            <a:ext cx="298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Bar Two Content Columns">
  <p:cSld name="Blue Bar Two Content Columns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0"/>
          <p:cNvSpPr txBox="1">
            <a:spLocks noGrp="1"/>
          </p:cNvSpPr>
          <p:nvPr>
            <p:ph type="sldNum" idx="12"/>
          </p:nvPr>
        </p:nvSpPr>
        <p:spPr>
          <a:xfrm>
            <a:off x="152888" y="4767263"/>
            <a:ext cx="298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9" name="Google Shape;199;p40"/>
          <p:cNvSpPr/>
          <p:nvPr/>
        </p:nvSpPr>
        <p:spPr>
          <a:xfrm>
            <a:off x="0" y="0"/>
            <a:ext cx="9144000" cy="852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200" name="Google Shape;200;p40"/>
          <p:cNvSpPr txBox="1">
            <a:spLocks noGrp="1"/>
          </p:cNvSpPr>
          <p:nvPr>
            <p:ph type="body" idx="1"/>
          </p:nvPr>
        </p:nvSpPr>
        <p:spPr>
          <a:xfrm>
            <a:off x="628650" y="1012190"/>
            <a:ext cx="3886200" cy="33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6B788"/>
              </a:buClr>
              <a:buSzPts val="2100"/>
              <a:buFont typeface="Arial"/>
              <a:buChar char="•"/>
              <a:defRPr sz="2100" b="1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accent2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1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endParaRPr/>
          </a:p>
        </p:txBody>
      </p:sp>
      <p:sp>
        <p:nvSpPr>
          <p:cNvPr id="201" name="Google Shape;201;p40"/>
          <p:cNvSpPr txBox="1">
            <a:spLocks noGrp="1"/>
          </p:cNvSpPr>
          <p:nvPr>
            <p:ph type="body" idx="2"/>
          </p:nvPr>
        </p:nvSpPr>
        <p:spPr>
          <a:xfrm>
            <a:off x="4629150" y="1012190"/>
            <a:ext cx="3886200" cy="33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6B788"/>
              </a:buClr>
              <a:buSzPts val="2100"/>
              <a:buFont typeface="Arial"/>
              <a:buChar char="•"/>
              <a:defRPr sz="2100" b="1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accent2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1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endParaRPr/>
          </a:p>
        </p:txBody>
      </p:sp>
      <p:sp>
        <p:nvSpPr>
          <p:cNvPr id="202" name="Google Shape;202;p40"/>
          <p:cNvSpPr txBox="1">
            <a:spLocks noGrp="1"/>
          </p:cNvSpPr>
          <p:nvPr>
            <p:ph type="title"/>
          </p:nvPr>
        </p:nvSpPr>
        <p:spPr>
          <a:xfrm>
            <a:off x="628650" y="153455"/>
            <a:ext cx="7886700" cy="5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hivo"/>
              <a:buNone/>
              <a:defRPr sz="2800" b="0" i="0" u="none" strike="noStrike" cap="none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Bar Top &amp; Bottom">
  <p:cSld name="Blue Bar Top &amp; Bottom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1"/>
          <p:cNvSpPr txBox="1">
            <a:spLocks noGrp="1"/>
          </p:cNvSpPr>
          <p:nvPr>
            <p:ph type="sldNum" idx="12"/>
          </p:nvPr>
        </p:nvSpPr>
        <p:spPr>
          <a:xfrm>
            <a:off x="152888" y="4767263"/>
            <a:ext cx="298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5" name="Google Shape;205;p41"/>
          <p:cNvSpPr/>
          <p:nvPr/>
        </p:nvSpPr>
        <p:spPr>
          <a:xfrm>
            <a:off x="0" y="0"/>
            <a:ext cx="9144000" cy="852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pic>
        <p:nvPicPr>
          <p:cNvPr id="206" name="Google Shape;206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494133"/>
            <a:ext cx="9144001" cy="649368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41"/>
          <p:cNvSpPr txBox="1">
            <a:spLocks noGrp="1"/>
          </p:cNvSpPr>
          <p:nvPr>
            <p:ph type="body" idx="1"/>
          </p:nvPr>
        </p:nvSpPr>
        <p:spPr>
          <a:xfrm>
            <a:off x="628650" y="1008227"/>
            <a:ext cx="7886700" cy="3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6B788"/>
              </a:buClr>
              <a:buSzPts val="2100"/>
              <a:buFont typeface="Arial"/>
              <a:buChar char="•"/>
              <a:defRPr sz="2100" b="1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accent2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1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endParaRPr/>
          </a:p>
        </p:txBody>
      </p:sp>
      <p:sp>
        <p:nvSpPr>
          <p:cNvPr id="208" name="Google Shape;208;p41"/>
          <p:cNvSpPr txBox="1">
            <a:spLocks noGrp="1"/>
          </p:cNvSpPr>
          <p:nvPr>
            <p:ph type="title"/>
          </p:nvPr>
        </p:nvSpPr>
        <p:spPr>
          <a:xfrm>
            <a:off x="628650" y="153455"/>
            <a:ext cx="7886700" cy="5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hivo"/>
              <a:buNone/>
              <a:defRPr sz="2800" b="0" i="0" u="none" strike="noStrike" cap="none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ullet List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727650" y="4293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653250" y="148832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78102" y="47798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Columns">
  <p:cSld name="Two Content Columns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2"/>
          <p:cNvSpPr txBox="1">
            <a:spLocks noGrp="1"/>
          </p:cNvSpPr>
          <p:nvPr>
            <p:ph type="sldNum" idx="12"/>
          </p:nvPr>
        </p:nvSpPr>
        <p:spPr>
          <a:xfrm>
            <a:off x="152888" y="4767263"/>
            <a:ext cx="298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1" name="Google Shape;211;p42"/>
          <p:cNvSpPr txBox="1">
            <a:spLocks noGrp="1"/>
          </p:cNvSpPr>
          <p:nvPr>
            <p:ph type="body" idx="1"/>
          </p:nvPr>
        </p:nvSpPr>
        <p:spPr>
          <a:xfrm>
            <a:off x="628650" y="1012190"/>
            <a:ext cx="3886200" cy="33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6B788"/>
              </a:buClr>
              <a:buSzPts val="2100"/>
              <a:buFont typeface="Arial"/>
              <a:buChar char="•"/>
              <a:defRPr sz="2100" b="1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accent2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1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endParaRPr/>
          </a:p>
        </p:txBody>
      </p:sp>
      <p:sp>
        <p:nvSpPr>
          <p:cNvPr id="212" name="Google Shape;212;p42"/>
          <p:cNvSpPr txBox="1">
            <a:spLocks noGrp="1"/>
          </p:cNvSpPr>
          <p:nvPr>
            <p:ph type="body" idx="2"/>
          </p:nvPr>
        </p:nvSpPr>
        <p:spPr>
          <a:xfrm>
            <a:off x="4629150" y="1012190"/>
            <a:ext cx="3886200" cy="33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6B788"/>
              </a:buClr>
              <a:buSzPts val="2100"/>
              <a:buFont typeface="Arial"/>
              <a:buChar char="•"/>
              <a:defRPr sz="2100" b="1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accent2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1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endParaRPr/>
          </a:p>
        </p:txBody>
      </p:sp>
      <p:sp>
        <p:nvSpPr>
          <p:cNvPr id="213" name="Google Shape;213;p42"/>
          <p:cNvSpPr txBox="1">
            <a:spLocks noGrp="1"/>
          </p:cNvSpPr>
          <p:nvPr>
            <p:ph type="title"/>
          </p:nvPr>
        </p:nvSpPr>
        <p:spPr>
          <a:xfrm>
            <a:off x="628650" y="153455"/>
            <a:ext cx="7886700" cy="5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hivo"/>
              <a:buNone/>
              <a:defRPr sz="2800" b="0" i="0" u="none" strike="noStrike" cap="none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 Bottom Bar">
  <p:cSld name="Title &amp; Content Bottom Bar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3"/>
          <p:cNvSpPr txBox="1">
            <a:spLocks noGrp="1"/>
          </p:cNvSpPr>
          <p:nvPr>
            <p:ph type="sldNum" idx="12"/>
          </p:nvPr>
        </p:nvSpPr>
        <p:spPr>
          <a:xfrm>
            <a:off x="152888" y="4767263"/>
            <a:ext cx="298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16" name="Google Shape;216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494133"/>
            <a:ext cx="9144001" cy="649368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43"/>
          <p:cNvSpPr txBox="1">
            <a:spLocks noGrp="1"/>
          </p:cNvSpPr>
          <p:nvPr>
            <p:ph type="body" idx="1"/>
          </p:nvPr>
        </p:nvSpPr>
        <p:spPr>
          <a:xfrm>
            <a:off x="628650" y="1008227"/>
            <a:ext cx="7886700" cy="3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6B788"/>
              </a:buClr>
              <a:buSzPts val="2100"/>
              <a:buFont typeface="Arial"/>
              <a:buChar char="•"/>
              <a:defRPr sz="2100" b="1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accent2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1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endParaRPr/>
          </a:p>
        </p:txBody>
      </p:sp>
      <p:sp>
        <p:nvSpPr>
          <p:cNvPr id="218" name="Google Shape;218;p43"/>
          <p:cNvSpPr txBox="1">
            <a:spLocks noGrp="1"/>
          </p:cNvSpPr>
          <p:nvPr>
            <p:ph type="title"/>
          </p:nvPr>
        </p:nvSpPr>
        <p:spPr>
          <a:xfrm>
            <a:off x="628650" y="153455"/>
            <a:ext cx="7886700" cy="5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hivo"/>
              <a:buNone/>
              <a:defRPr sz="2800" b="0" i="0" u="none" strike="noStrike" cap="none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Title Only">
  <p:cSld name="White Title Only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4"/>
          <p:cNvSpPr txBox="1">
            <a:spLocks noGrp="1"/>
          </p:cNvSpPr>
          <p:nvPr>
            <p:ph type="sldNum" idx="12"/>
          </p:nvPr>
        </p:nvSpPr>
        <p:spPr>
          <a:xfrm>
            <a:off x="152888" y="4767263"/>
            <a:ext cx="298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21" name="Google Shape;221;p44"/>
          <p:cNvSpPr txBox="1">
            <a:spLocks noGrp="1"/>
          </p:cNvSpPr>
          <p:nvPr>
            <p:ph type="title"/>
          </p:nvPr>
        </p:nvSpPr>
        <p:spPr>
          <a:xfrm>
            <a:off x="628650" y="153455"/>
            <a:ext cx="7886700" cy="5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hivo"/>
              <a:buNone/>
              <a:defRPr sz="2800" b="0" i="0" u="none" strike="noStrike" cap="none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/ List on Left">
  <p:cSld name="Blue Bar Right 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5"/>
          <p:cNvSpPr/>
          <p:nvPr/>
        </p:nvSpPr>
        <p:spPr>
          <a:xfrm>
            <a:off x="6018808" y="0"/>
            <a:ext cx="3123000" cy="514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224" name="Google Shape;224;p45"/>
          <p:cNvSpPr txBox="1">
            <a:spLocks noGrp="1"/>
          </p:cNvSpPr>
          <p:nvPr>
            <p:ph type="body" idx="1"/>
          </p:nvPr>
        </p:nvSpPr>
        <p:spPr>
          <a:xfrm>
            <a:off x="370664" y="497842"/>
            <a:ext cx="5373600" cy="33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6B788"/>
              </a:buClr>
              <a:buSzPts val="2100"/>
              <a:buFont typeface="Arial"/>
              <a:buChar char="•"/>
              <a:defRPr sz="2100" b="1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accent2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1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endParaRPr/>
          </a:p>
        </p:txBody>
      </p:sp>
      <p:sp>
        <p:nvSpPr>
          <p:cNvPr id="225" name="Google Shape;225;p45"/>
          <p:cNvSpPr txBox="1">
            <a:spLocks noGrp="1"/>
          </p:cNvSpPr>
          <p:nvPr>
            <p:ph type="title"/>
          </p:nvPr>
        </p:nvSpPr>
        <p:spPr>
          <a:xfrm>
            <a:off x="6406819" y="485138"/>
            <a:ext cx="2366700" cy="18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hivo"/>
              <a:buNone/>
              <a:defRPr sz="2800" b="0" i="0" u="none" strike="noStrike" cap="none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6" name="Google Shape;226;p45"/>
          <p:cNvSpPr txBox="1">
            <a:spLocks noGrp="1"/>
          </p:cNvSpPr>
          <p:nvPr>
            <p:ph type="subTitle" idx="2"/>
          </p:nvPr>
        </p:nvSpPr>
        <p:spPr>
          <a:xfrm>
            <a:off x="6409874" y="2455615"/>
            <a:ext cx="2363700" cy="16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700" b="0" i="0" u="none" strike="noStrike" cap="none">
                <a:solidFill>
                  <a:srgbClr val="B3E2CE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endParaRPr/>
          </a:p>
        </p:txBody>
      </p:sp>
      <p:pic>
        <p:nvPicPr>
          <p:cNvPr id="227" name="Google Shape;227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17728" y="4847500"/>
            <a:ext cx="548700" cy="183269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45"/>
          <p:cNvSpPr txBox="1">
            <a:spLocks noGrp="1"/>
          </p:cNvSpPr>
          <p:nvPr>
            <p:ph type="sldNum" idx="12"/>
          </p:nvPr>
        </p:nvSpPr>
        <p:spPr>
          <a:xfrm>
            <a:off x="152888" y="4767263"/>
            <a:ext cx="298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Transitition Slide">
  <p:cSld name="White Transitition Slide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6"/>
          <p:cNvSpPr/>
          <p:nvPr/>
        </p:nvSpPr>
        <p:spPr>
          <a:xfrm>
            <a:off x="8647771" y="4658422"/>
            <a:ext cx="426600" cy="48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231" name="Google Shape;231;p46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14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Chivo"/>
              <a:buNone/>
              <a:defRPr sz="3300" b="1" i="0" u="none" strike="noStrike" cap="none">
                <a:solidFill>
                  <a:schemeClr val="lt2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32" name="Google Shape;232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0293" y="4214708"/>
            <a:ext cx="8438321" cy="596802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46"/>
          <p:cNvSpPr txBox="1">
            <a:spLocks noGrp="1"/>
          </p:cNvSpPr>
          <p:nvPr>
            <p:ph type="sldNum" idx="12"/>
          </p:nvPr>
        </p:nvSpPr>
        <p:spPr>
          <a:xfrm>
            <a:off x="152888" y="4776287"/>
            <a:ext cx="298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No Logo 1">
  <p:cSld name="ONE_COLUMN_TEXT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7"/>
          <p:cNvSpPr txBox="1">
            <a:spLocks noGrp="1"/>
          </p:cNvSpPr>
          <p:nvPr>
            <p:ph type="sldNum" idx="12"/>
          </p:nvPr>
        </p:nvSpPr>
        <p:spPr>
          <a:xfrm>
            <a:off x="78102" y="4779826"/>
            <a:ext cx="548700" cy="393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6" name="Google Shape;236;p47"/>
          <p:cNvSpPr/>
          <p:nvPr/>
        </p:nvSpPr>
        <p:spPr>
          <a:xfrm>
            <a:off x="8341725" y="4777125"/>
            <a:ext cx="765900" cy="291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Transitition Slide">
  <p:cSld name="Blue Transitition Slide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9"/>
          <p:cNvSpPr/>
          <p:nvPr/>
        </p:nvSpPr>
        <p:spPr>
          <a:xfrm>
            <a:off x="8647771" y="4658422"/>
            <a:ext cx="426600" cy="48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pic>
        <p:nvPicPr>
          <p:cNvPr id="242" name="Google Shape;242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0293" y="4214708"/>
            <a:ext cx="8438321" cy="596802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49"/>
          <p:cNvSpPr txBox="1">
            <a:spLocks noGrp="1"/>
          </p:cNvSpPr>
          <p:nvPr>
            <p:ph type="sldNum" idx="12"/>
          </p:nvPr>
        </p:nvSpPr>
        <p:spPr>
          <a:xfrm>
            <a:off x="152888" y="4776287"/>
            <a:ext cx="298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44" name="Google Shape;244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212"/>
            <a:ext cx="9143998" cy="5137078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49"/>
          <p:cNvSpPr txBox="1">
            <a:spLocks noGrp="1"/>
          </p:cNvSpPr>
          <p:nvPr>
            <p:ph type="ctrTitle"/>
          </p:nvPr>
        </p:nvSpPr>
        <p:spPr>
          <a:xfrm>
            <a:off x="1181944" y="1705235"/>
            <a:ext cx="6948600" cy="10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Chivo"/>
              <a:buNone/>
              <a:defRPr sz="3300" b="0" i="0" u="none" strike="noStrike" cap="none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6" name="Google Shape;246;p49"/>
          <p:cNvSpPr txBox="1">
            <a:spLocks noGrp="1"/>
          </p:cNvSpPr>
          <p:nvPr>
            <p:ph type="subTitle" idx="1"/>
          </p:nvPr>
        </p:nvSpPr>
        <p:spPr>
          <a:xfrm>
            <a:off x="1209392" y="2652673"/>
            <a:ext cx="6942600" cy="3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6B788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6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 Blue with Currency Pattern">
  <p:cSld name="Blue Transition Slide ">
    <p:bg>
      <p:bgPr>
        <a:solidFill>
          <a:schemeClr val="dk1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212"/>
            <a:ext cx="9143998" cy="5137078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50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14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hivo"/>
              <a:buNone/>
              <a:defRPr sz="3300" b="1" i="0" u="none" strike="noStrike" cap="none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0" name="Google Shape;250;p50"/>
          <p:cNvSpPr txBox="1">
            <a:spLocks noGrp="1"/>
          </p:cNvSpPr>
          <p:nvPr>
            <p:ph type="sldNum" idx="12"/>
          </p:nvPr>
        </p:nvSpPr>
        <p:spPr>
          <a:xfrm>
            <a:off x="152888" y="4767263"/>
            <a:ext cx="298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Side Bar Left">
  <p:cSld name="Blue Side Bar Left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51"/>
          <p:cNvSpPr/>
          <p:nvPr/>
        </p:nvSpPr>
        <p:spPr>
          <a:xfrm>
            <a:off x="0" y="0"/>
            <a:ext cx="3123000" cy="514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253" name="Google Shape;253;p51"/>
          <p:cNvSpPr txBox="1">
            <a:spLocks noGrp="1"/>
          </p:cNvSpPr>
          <p:nvPr>
            <p:ph type="body" idx="1"/>
          </p:nvPr>
        </p:nvSpPr>
        <p:spPr>
          <a:xfrm>
            <a:off x="3356810" y="485138"/>
            <a:ext cx="5396100" cy="36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6B788"/>
              </a:buClr>
              <a:buSzPts val="2100"/>
              <a:buFont typeface="Arial"/>
              <a:buChar char="•"/>
              <a:defRPr sz="2100" b="1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accent2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1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endParaRPr/>
          </a:p>
        </p:txBody>
      </p:sp>
      <p:sp>
        <p:nvSpPr>
          <p:cNvPr id="254" name="Google Shape;254;p51"/>
          <p:cNvSpPr txBox="1">
            <a:spLocks noGrp="1"/>
          </p:cNvSpPr>
          <p:nvPr>
            <p:ph type="title"/>
          </p:nvPr>
        </p:nvSpPr>
        <p:spPr>
          <a:xfrm>
            <a:off x="396130" y="485138"/>
            <a:ext cx="2337900" cy="18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hivo"/>
              <a:buNone/>
              <a:defRPr sz="2800" b="0" i="0" u="none" strike="noStrike" cap="none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5" name="Google Shape;255;p51"/>
          <p:cNvSpPr txBox="1">
            <a:spLocks noGrp="1"/>
          </p:cNvSpPr>
          <p:nvPr>
            <p:ph type="subTitle" idx="2"/>
          </p:nvPr>
        </p:nvSpPr>
        <p:spPr>
          <a:xfrm>
            <a:off x="391027" y="2455615"/>
            <a:ext cx="2337900" cy="16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700" b="0" i="0" u="none" strike="noStrike" cap="none">
                <a:solidFill>
                  <a:srgbClr val="B3E2CE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endParaRPr/>
          </a:p>
        </p:txBody>
      </p:sp>
      <p:sp>
        <p:nvSpPr>
          <p:cNvPr id="256" name="Google Shape;256;p51"/>
          <p:cNvSpPr txBox="1">
            <a:spLocks noGrp="1"/>
          </p:cNvSpPr>
          <p:nvPr>
            <p:ph type="sldNum" idx="12"/>
          </p:nvPr>
        </p:nvSpPr>
        <p:spPr>
          <a:xfrm>
            <a:off x="152888" y="4767263"/>
            <a:ext cx="298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No Logo">
  <p:cSld name="1_Blank White No Logo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52"/>
          <p:cNvSpPr/>
          <p:nvPr/>
        </p:nvSpPr>
        <p:spPr>
          <a:xfrm>
            <a:off x="8314655" y="4407154"/>
            <a:ext cx="765900" cy="291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ivo"/>
              <a:buNone/>
            </a:pPr>
            <a:endParaRPr sz="1800" b="0" i="0" u="none" strike="noStrike" cap="none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259" name="Google Shape;259;p52"/>
          <p:cNvSpPr/>
          <p:nvPr/>
        </p:nvSpPr>
        <p:spPr>
          <a:xfrm>
            <a:off x="8647771" y="4658422"/>
            <a:ext cx="426600" cy="48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260" name="Google Shape;260;p52"/>
          <p:cNvSpPr txBox="1">
            <a:spLocks noGrp="1"/>
          </p:cNvSpPr>
          <p:nvPr>
            <p:ph type="sldNum" idx="12"/>
          </p:nvPr>
        </p:nvSpPr>
        <p:spPr>
          <a:xfrm>
            <a:off x="152888" y="4767263"/>
            <a:ext cx="298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ed List Only">
  <p:cSld name="TITLE_AND_BODY_1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78102" y="47798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729450" y="1068650"/>
            <a:ext cx="7688700" cy="10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Layout">
  <p:cSld name="Title Layout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53"/>
          <p:cNvSpPr txBox="1">
            <a:spLocks noGrp="1"/>
          </p:cNvSpPr>
          <p:nvPr>
            <p:ph type="title"/>
          </p:nvPr>
        </p:nvSpPr>
        <p:spPr>
          <a:xfrm>
            <a:off x="427546" y="1067941"/>
            <a:ext cx="5116200" cy="4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2673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/ List on Right">
  <p:cSld name="SECTION_TITLE_AND_DESCRIPTION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54"/>
          <p:cNvSpPr/>
          <p:nvPr/>
        </p:nvSpPr>
        <p:spPr>
          <a:xfrm>
            <a:off x="0" y="0"/>
            <a:ext cx="36387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54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2679900" cy="16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Arial"/>
              <a:buChar char="●"/>
              <a:defRPr sz="2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○"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■"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●"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○"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■"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●"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○"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■"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6" name="Google Shape;266;p54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20946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7" name="Google Shape;267;p54"/>
          <p:cNvSpPr txBox="1">
            <a:spLocks noGrp="1"/>
          </p:cNvSpPr>
          <p:nvPr>
            <p:ph type="body" idx="2"/>
          </p:nvPr>
        </p:nvSpPr>
        <p:spPr>
          <a:xfrm>
            <a:off x="4191675" y="533475"/>
            <a:ext cx="3374400" cy="30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8" name="Google Shape;268;p54"/>
          <p:cNvSpPr txBox="1">
            <a:spLocks noGrp="1"/>
          </p:cNvSpPr>
          <p:nvPr>
            <p:ph type="sldNum" idx="12"/>
          </p:nvPr>
        </p:nvSpPr>
        <p:spPr>
          <a:xfrm>
            <a:off x="78102" y="47798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9" name="Google Shape;269;p54"/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Logo" type="blank">
  <p:cSld name="BLANK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55"/>
          <p:cNvSpPr txBox="1">
            <a:spLocks noGrp="1"/>
          </p:cNvSpPr>
          <p:nvPr>
            <p:ph type="sldNum" idx="12"/>
          </p:nvPr>
        </p:nvSpPr>
        <p:spPr>
          <a:xfrm>
            <a:off x="152888" y="4767263"/>
            <a:ext cx="298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56"/>
          <p:cNvSpPr/>
          <p:nvPr/>
        </p:nvSpPr>
        <p:spPr>
          <a:xfrm>
            <a:off x="0" y="0"/>
            <a:ext cx="9144000" cy="971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56"/>
          <p:cNvSpPr txBox="1">
            <a:spLocks noGrp="1"/>
          </p:cNvSpPr>
          <p:nvPr>
            <p:ph type="title"/>
          </p:nvPr>
        </p:nvSpPr>
        <p:spPr>
          <a:xfrm>
            <a:off x="665625" y="21840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Arial"/>
              <a:buChar char="●"/>
              <a:defRPr sz="2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○"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■"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●"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○"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■"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●"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○"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■"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5" name="Google Shape;275;p56"/>
          <p:cNvSpPr txBox="1">
            <a:spLocks noGrp="1"/>
          </p:cNvSpPr>
          <p:nvPr>
            <p:ph type="body" idx="1"/>
          </p:nvPr>
        </p:nvSpPr>
        <p:spPr>
          <a:xfrm>
            <a:off x="581188" y="123362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6" name="Google Shape;276;p56"/>
          <p:cNvSpPr txBox="1">
            <a:spLocks noGrp="1"/>
          </p:cNvSpPr>
          <p:nvPr>
            <p:ph type="body" idx="2"/>
          </p:nvPr>
        </p:nvSpPr>
        <p:spPr>
          <a:xfrm>
            <a:off x="4541066" y="123362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7" name="Google Shape;277;p56"/>
          <p:cNvSpPr txBox="1">
            <a:spLocks noGrp="1"/>
          </p:cNvSpPr>
          <p:nvPr>
            <p:ph type="sldNum" idx="12"/>
          </p:nvPr>
        </p:nvSpPr>
        <p:spPr>
          <a:xfrm>
            <a:off x="78102" y="47798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PS Cloud Closing Slide">
  <p:cSld name="NPS Cloud Closing Slide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57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2408"/>
            <a:ext cx="9151145" cy="5141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1450"/>
            <a:ext cx="9144000" cy="48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Closing Slide">
  <p:cSld name="Blue Closing Slide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58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2408"/>
            <a:ext cx="9151145" cy="5141092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58"/>
          <p:cNvSpPr txBox="1">
            <a:spLocks noGrp="1"/>
          </p:cNvSpPr>
          <p:nvPr>
            <p:ph type="sldNum" idx="12"/>
          </p:nvPr>
        </p:nvSpPr>
        <p:spPr>
          <a:xfrm>
            <a:off x="152888" y="4767263"/>
            <a:ext cx="298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4" name="Google Shape;284;p58"/>
          <p:cNvSpPr txBox="1"/>
          <p:nvPr/>
        </p:nvSpPr>
        <p:spPr>
          <a:xfrm>
            <a:off x="847725" y="1013850"/>
            <a:ext cx="75705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hivo"/>
              <a:buNone/>
            </a:pPr>
            <a:r>
              <a:rPr lang="en-GB" sz="3300" b="0" i="0" u="none" strike="noStrike" cap="none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Thank You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58"/>
          <p:cNvSpPr txBox="1"/>
          <p:nvPr/>
        </p:nvSpPr>
        <p:spPr>
          <a:xfrm>
            <a:off x="920404" y="1834825"/>
            <a:ext cx="5775300" cy="6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1900" b="0" i="0" u="none" strike="noStrike" cap="none">
                <a:solidFill>
                  <a:srgbClr val="FFFFFF"/>
                </a:solidFill>
                <a:latin typeface="Chivo Light"/>
                <a:ea typeface="Chivo Light"/>
                <a:cs typeface="Chivo Light"/>
                <a:sym typeface="Chivo Light"/>
              </a:rPr>
              <a:t>edu.flywire.com</a:t>
            </a:r>
            <a:endParaRPr sz="1900" b="0" i="0" u="none" strike="noStrike" cap="none">
              <a:solidFill>
                <a:srgbClr val="FFFFFF"/>
              </a:solidFill>
              <a:latin typeface="Chivo Light"/>
              <a:ea typeface="Chivo Light"/>
              <a:cs typeface="Chivo Light"/>
              <a:sym typeface="Chivo Ligh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1900" b="0" i="0" u="none" strike="noStrike" cap="none">
                <a:solidFill>
                  <a:srgbClr val="FFFFFF"/>
                </a:solidFill>
                <a:latin typeface="Chivo Light"/>
                <a:ea typeface="Chivo Light"/>
                <a:cs typeface="Chivo Light"/>
                <a:sym typeface="Chivo Light"/>
              </a:rPr>
              <a:t>learnmore@flywire.com</a:t>
            </a:r>
            <a:endParaRPr sz="1500" b="0" i="0" u="none" strike="noStrike" cap="none">
              <a:solidFill>
                <a:srgbClr val="B1E4F9"/>
              </a:solidFill>
              <a:latin typeface="Chivo Light"/>
              <a:ea typeface="Chivo Light"/>
              <a:cs typeface="Chivo Light"/>
              <a:sym typeface="Chivo Light"/>
            </a:endParaRPr>
          </a:p>
        </p:txBody>
      </p:sp>
      <p:cxnSp>
        <p:nvCxnSpPr>
          <p:cNvPr id="286" name="Google Shape;286;p58"/>
          <p:cNvCxnSpPr/>
          <p:nvPr/>
        </p:nvCxnSpPr>
        <p:spPr>
          <a:xfrm rot="10800000" flipH="1">
            <a:off x="1016654" y="2877675"/>
            <a:ext cx="1544100" cy="9900"/>
          </a:xfrm>
          <a:prstGeom prst="straightConnector1">
            <a:avLst/>
          </a:prstGeom>
          <a:noFill/>
          <a:ln w="19050" cap="flat" cmpd="sng">
            <a:solidFill>
              <a:srgbClr val="FFDC2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7" name="Google Shape;287;p58"/>
          <p:cNvSpPr txBox="1">
            <a:spLocks noGrp="1"/>
          </p:cNvSpPr>
          <p:nvPr>
            <p:ph type="title"/>
          </p:nvPr>
        </p:nvSpPr>
        <p:spPr>
          <a:xfrm>
            <a:off x="960607" y="3136447"/>
            <a:ext cx="3027900" cy="6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E4F9"/>
              </a:buClr>
              <a:buSzPts val="1500"/>
              <a:buFont typeface="Chivo Light"/>
              <a:buNone/>
              <a:defRPr sz="1500" b="0" i="0" u="none" strike="noStrike" cap="none">
                <a:solidFill>
                  <a:srgbClr val="B1E4F9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chemeClr val="lt2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212"/>
            <a:ext cx="9143998" cy="5137078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59"/>
          <p:cNvSpPr txBox="1">
            <a:spLocks noGrp="1"/>
          </p:cNvSpPr>
          <p:nvPr>
            <p:ph type="ctrTitle"/>
          </p:nvPr>
        </p:nvSpPr>
        <p:spPr>
          <a:xfrm>
            <a:off x="3573225" y="1705235"/>
            <a:ext cx="4920600" cy="10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Chivo"/>
              <a:buNone/>
              <a:defRPr sz="3300" b="1" i="0" u="none" strike="noStrike" cap="none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91" name="Google Shape;291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6800" y="1892401"/>
            <a:ext cx="2514600" cy="839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2" name="Google Shape;292;p59"/>
          <p:cNvCxnSpPr/>
          <p:nvPr/>
        </p:nvCxnSpPr>
        <p:spPr>
          <a:xfrm>
            <a:off x="3433129" y="1754375"/>
            <a:ext cx="6900" cy="11712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3" name="Google Shape;293;p59"/>
          <p:cNvSpPr txBox="1">
            <a:spLocks noGrp="1"/>
          </p:cNvSpPr>
          <p:nvPr>
            <p:ph type="subTitle" idx="1"/>
          </p:nvPr>
        </p:nvSpPr>
        <p:spPr>
          <a:xfrm>
            <a:off x="3600673" y="2652673"/>
            <a:ext cx="4916400" cy="3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6B788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accent6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endParaRPr/>
          </a:p>
        </p:txBody>
      </p:sp>
      <p:sp>
        <p:nvSpPr>
          <p:cNvPr id="294" name="Google Shape;294;p59"/>
          <p:cNvSpPr txBox="1">
            <a:spLocks noGrp="1"/>
          </p:cNvSpPr>
          <p:nvPr>
            <p:ph type="sldNum" idx="12"/>
          </p:nvPr>
        </p:nvSpPr>
        <p:spPr>
          <a:xfrm>
            <a:off x="152888" y="4767263"/>
            <a:ext cx="298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ullet List">
  <p:cSld name="Title &amp; Bullet List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60"/>
          <p:cNvSpPr txBox="1">
            <a:spLocks noGrp="1"/>
          </p:cNvSpPr>
          <p:nvPr>
            <p:ph type="body" idx="1"/>
          </p:nvPr>
        </p:nvSpPr>
        <p:spPr>
          <a:xfrm>
            <a:off x="628650" y="1008227"/>
            <a:ext cx="7886700" cy="35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6B788"/>
              </a:buClr>
              <a:buSzPts val="2100"/>
              <a:buFont typeface="Arial"/>
              <a:buChar char="•"/>
              <a:defRPr sz="2100" b="1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accent2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1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endParaRPr/>
          </a:p>
        </p:txBody>
      </p:sp>
      <p:sp>
        <p:nvSpPr>
          <p:cNvPr id="297" name="Google Shape;297;p60"/>
          <p:cNvSpPr txBox="1">
            <a:spLocks noGrp="1"/>
          </p:cNvSpPr>
          <p:nvPr>
            <p:ph type="sldNum" idx="12"/>
          </p:nvPr>
        </p:nvSpPr>
        <p:spPr>
          <a:xfrm>
            <a:off x="152888" y="4767263"/>
            <a:ext cx="298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8" name="Google Shape;298;p60"/>
          <p:cNvSpPr txBox="1">
            <a:spLocks noGrp="1"/>
          </p:cNvSpPr>
          <p:nvPr>
            <p:ph type="title"/>
          </p:nvPr>
        </p:nvSpPr>
        <p:spPr>
          <a:xfrm>
            <a:off x="628650" y="153455"/>
            <a:ext cx="7886700" cy="5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hivo"/>
              <a:buNone/>
              <a:defRPr sz="2800" b="0" i="0" u="none" strike="noStrike" cap="none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61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2408"/>
            <a:ext cx="9151145" cy="5141092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61"/>
          <p:cNvSpPr txBox="1">
            <a:spLocks noGrp="1"/>
          </p:cNvSpPr>
          <p:nvPr>
            <p:ph type="subTitle" idx="1"/>
          </p:nvPr>
        </p:nvSpPr>
        <p:spPr>
          <a:xfrm>
            <a:off x="794854" y="2313420"/>
            <a:ext cx="21702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6B788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endParaRPr/>
          </a:p>
        </p:txBody>
      </p:sp>
      <p:sp>
        <p:nvSpPr>
          <p:cNvPr id="302" name="Google Shape;302;p61"/>
          <p:cNvSpPr txBox="1"/>
          <p:nvPr/>
        </p:nvSpPr>
        <p:spPr>
          <a:xfrm>
            <a:off x="847725" y="1166250"/>
            <a:ext cx="75705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666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hivo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Agenda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61"/>
          <p:cNvSpPr txBox="1">
            <a:spLocks noGrp="1"/>
          </p:cNvSpPr>
          <p:nvPr>
            <p:ph type="body" idx="2"/>
          </p:nvPr>
        </p:nvSpPr>
        <p:spPr>
          <a:xfrm>
            <a:off x="794829" y="2705100"/>
            <a:ext cx="21702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6B788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endParaRPr/>
          </a:p>
        </p:txBody>
      </p:sp>
      <p:sp>
        <p:nvSpPr>
          <p:cNvPr id="304" name="Google Shape;304;p61"/>
          <p:cNvSpPr txBox="1">
            <a:spLocks noGrp="1"/>
          </p:cNvSpPr>
          <p:nvPr>
            <p:ph type="body" idx="3"/>
          </p:nvPr>
        </p:nvSpPr>
        <p:spPr>
          <a:xfrm>
            <a:off x="3231983" y="2714932"/>
            <a:ext cx="21702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6B788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endParaRPr/>
          </a:p>
        </p:txBody>
      </p:sp>
      <p:sp>
        <p:nvSpPr>
          <p:cNvPr id="305" name="Google Shape;305;p61"/>
          <p:cNvSpPr txBox="1">
            <a:spLocks noGrp="1"/>
          </p:cNvSpPr>
          <p:nvPr>
            <p:ph type="body" idx="4"/>
          </p:nvPr>
        </p:nvSpPr>
        <p:spPr>
          <a:xfrm>
            <a:off x="3241815" y="2313143"/>
            <a:ext cx="21702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6B788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endParaRPr/>
          </a:p>
        </p:txBody>
      </p:sp>
      <p:sp>
        <p:nvSpPr>
          <p:cNvPr id="306" name="Google Shape;306;p61"/>
          <p:cNvSpPr txBox="1">
            <a:spLocks noGrp="1"/>
          </p:cNvSpPr>
          <p:nvPr>
            <p:ph type="body" idx="5"/>
          </p:nvPr>
        </p:nvSpPr>
        <p:spPr>
          <a:xfrm>
            <a:off x="5697172" y="2713759"/>
            <a:ext cx="21702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6B788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endParaRPr/>
          </a:p>
        </p:txBody>
      </p:sp>
      <p:sp>
        <p:nvSpPr>
          <p:cNvPr id="307" name="Google Shape;307;p61"/>
          <p:cNvSpPr txBox="1">
            <a:spLocks noGrp="1"/>
          </p:cNvSpPr>
          <p:nvPr>
            <p:ph type="body" idx="6"/>
          </p:nvPr>
        </p:nvSpPr>
        <p:spPr>
          <a:xfrm>
            <a:off x="5697173" y="2311970"/>
            <a:ext cx="21702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6B788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Bar Title &amp; Content ">
  <p:cSld name="Blue Bar Title &amp; Content 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62"/>
          <p:cNvSpPr txBox="1">
            <a:spLocks noGrp="1"/>
          </p:cNvSpPr>
          <p:nvPr>
            <p:ph type="sldNum" idx="12"/>
          </p:nvPr>
        </p:nvSpPr>
        <p:spPr>
          <a:xfrm>
            <a:off x="152888" y="4767263"/>
            <a:ext cx="298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10" name="Google Shape;310;p62"/>
          <p:cNvSpPr/>
          <p:nvPr/>
        </p:nvSpPr>
        <p:spPr>
          <a:xfrm>
            <a:off x="0" y="0"/>
            <a:ext cx="9144000" cy="852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311" name="Google Shape;311;p62"/>
          <p:cNvSpPr txBox="1">
            <a:spLocks noGrp="1"/>
          </p:cNvSpPr>
          <p:nvPr>
            <p:ph type="title"/>
          </p:nvPr>
        </p:nvSpPr>
        <p:spPr>
          <a:xfrm>
            <a:off x="628650" y="153455"/>
            <a:ext cx="7886700" cy="5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hivo"/>
              <a:buNone/>
              <a:defRPr sz="2800" b="0" i="0" u="none" strike="noStrike" cap="none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2" name="Google Shape;312;p62"/>
          <p:cNvSpPr txBox="1">
            <a:spLocks noGrp="1"/>
          </p:cNvSpPr>
          <p:nvPr>
            <p:ph type="body" idx="1"/>
          </p:nvPr>
        </p:nvSpPr>
        <p:spPr>
          <a:xfrm>
            <a:off x="628650" y="1008227"/>
            <a:ext cx="7886700" cy="35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6B788"/>
              </a:buClr>
              <a:buSzPts val="2100"/>
              <a:buFont typeface="Arial"/>
              <a:buChar char="•"/>
              <a:defRPr sz="2100" b="1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accent2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1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 White">
  <p:cSld name="TITLE_AND_BODY_1_1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78102" y="47798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729450" y="2056375"/>
            <a:ext cx="58875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Image Slide" type="title">
  <p:cSld name="TITLE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63"/>
          <p:cNvPicPr preferRelativeResize="0"/>
          <p:nvPr/>
        </p:nvPicPr>
        <p:blipFill rotWithShape="1">
          <a:blip r:embed="rId2">
            <a:alphaModFix/>
          </a:blip>
          <a:srcRect b="6699"/>
          <a:stretch/>
        </p:blipFill>
        <p:spPr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63"/>
          <p:cNvSpPr txBox="1">
            <a:spLocks noGrp="1"/>
          </p:cNvSpPr>
          <p:nvPr>
            <p:ph type="ctrTitle"/>
          </p:nvPr>
        </p:nvSpPr>
        <p:spPr>
          <a:xfrm>
            <a:off x="3266131" y="890929"/>
            <a:ext cx="5142900" cy="5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Chivo"/>
              <a:buNone/>
              <a:defRPr sz="2700" b="1" i="0" u="none" strike="noStrike" cap="none">
                <a:solidFill>
                  <a:schemeClr val="lt2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6" name="Google Shape;316;p63"/>
          <p:cNvSpPr txBox="1">
            <a:spLocks noGrp="1"/>
          </p:cNvSpPr>
          <p:nvPr>
            <p:ph type="subTitle" idx="1"/>
          </p:nvPr>
        </p:nvSpPr>
        <p:spPr>
          <a:xfrm>
            <a:off x="3274493" y="1513924"/>
            <a:ext cx="51255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6B788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accent2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endParaRPr/>
          </a:p>
        </p:txBody>
      </p:sp>
      <p:cxnSp>
        <p:nvCxnSpPr>
          <p:cNvPr id="317" name="Google Shape;317;p63"/>
          <p:cNvCxnSpPr/>
          <p:nvPr/>
        </p:nvCxnSpPr>
        <p:spPr>
          <a:xfrm>
            <a:off x="3061007" y="894884"/>
            <a:ext cx="0" cy="9597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18" name="Google Shape;318;p63" descr="A picture containing clock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0004" y="1061300"/>
            <a:ext cx="1889063" cy="626957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63"/>
          <p:cNvSpPr txBox="1">
            <a:spLocks noGrp="1"/>
          </p:cNvSpPr>
          <p:nvPr>
            <p:ph type="sldNum" idx="12"/>
          </p:nvPr>
        </p:nvSpPr>
        <p:spPr>
          <a:xfrm>
            <a:off x="152888" y="4767263"/>
            <a:ext cx="298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Bar Two Content Columns">
  <p:cSld name="Blue Bar Two Content Columns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64"/>
          <p:cNvSpPr txBox="1">
            <a:spLocks noGrp="1"/>
          </p:cNvSpPr>
          <p:nvPr>
            <p:ph type="sldNum" idx="12"/>
          </p:nvPr>
        </p:nvSpPr>
        <p:spPr>
          <a:xfrm>
            <a:off x="152888" y="4767263"/>
            <a:ext cx="298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22" name="Google Shape;322;p64"/>
          <p:cNvSpPr/>
          <p:nvPr/>
        </p:nvSpPr>
        <p:spPr>
          <a:xfrm>
            <a:off x="0" y="0"/>
            <a:ext cx="9144000" cy="852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323" name="Google Shape;323;p64"/>
          <p:cNvSpPr txBox="1">
            <a:spLocks noGrp="1"/>
          </p:cNvSpPr>
          <p:nvPr>
            <p:ph type="body" idx="1"/>
          </p:nvPr>
        </p:nvSpPr>
        <p:spPr>
          <a:xfrm>
            <a:off x="628650" y="1012190"/>
            <a:ext cx="3886200" cy="33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6B788"/>
              </a:buClr>
              <a:buSzPts val="2100"/>
              <a:buFont typeface="Arial"/>
              <a:buChar char="•"/>
              <a:defRPr sz="2100" b="1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accent2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1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endParaRPr/>
          </a:p>
        </p:txBody>
      </p:sp>
      <p:sp>
        <p:nvSpPr>
          <p:cNvPr id="324" name="Google Shape;324;p64"/>
          <p:cNvSpPr txBox="1">
            <a:spLocks noGrp="1"/>
          </p:cNvSpPr>
          <p:nvPr>
            <p:ph type="body" idx="2"/>
          </p:nvPr>
        </p:nvSpPr>
        <p:spPr>
          <a:xfrm>
            <a:off x="4629150" y="1012190"/>
            <a:ext cx="3886200" cy="33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6B788"/>
              </a:buClr>
              <a:buSzPts val="2100"/>
              <a:buFont typeface="Arial"/>
              <a:buChar char="•"/>
              <a:defRPr sz="2100" b="1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accent2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1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endParaRPr/>
          </a:p>
        </p:txBody>
      </p:sp>
      <p:sp>
        <p:nvSpPr>
          <p:cNvPr id="325" name="Google Shape;325;p64"/>
          <p:cNvSpPr txBox="1">
            <a:spLocks noGrp="1"/>
          </p:cNvSpPr>
          <p:nvPr>
            <p:ph type="title"/>
          </p:nvPr>
        </p:nvSpPr>
        <p:spPr>
          <a:xfrm>
            <a:off x="628650" y="153455"/>
            <a:ext cx="7886700" cy="5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hivo"/>
              <a:buNone/>
              <a:defRPr sz="2800" b="0" i="0" u="none" strike="noStrike" cap="none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Bar Title Only ">
  <p:cSld name="Blue Bar Title Only 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65"/>
          <p:cNvSpPr txBox="1">
            <a:spLocks noGrp="1"/>
          </p:cNvSpPr>
          <p:nvPr>
            <p:ph type="sldNum" idx="12"/>
          </p:nvPr>
        </p:nvSpPr>
        <p:spPr>
          <a:xfrm>
            <a:off x="152888" y="4767263"/>
            <a:ext cx="298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28" name="Google Shape;328;p65"/>
          <p:cNvSpPr/>
          <p:nvPr/>
        </p:nvSpPr>
        <p:spPr>
          <a:xfrm>
            <a:off x="0" y="0"/>
            <a:ext cx="9144000" cy="852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329" name="Google Shape;329;p65"/>
          <p:cNvSpPr txBox="1">
            <a:spLocks noGrp="1"/>
          </p:cNvSpPr>
          <p:nvPr>
            <p:ph type="title"/>
          </p:nvPr>
        </p:nvSpPr>
        <p:spPr>
          <a:xfrm>
            <a:off x="628650" y="153455"/>
            <a:ext cx="7886700" cy="5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hivo"/>
              <a:buNone/>
              <a:defRPr sz="2800" b="0" i="0" u="none" strike="noStrike" cap="none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Bar Top &amp; Bottom">
  <p:cSld name="Blue Bar Top &amp; Bottom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66"/>
          <p:cNvSpPr txBox="1">
            <a:spLocks noGrp="1"/>
          </p:cNvSpPr>
          <p:nvPr>
            <p:ph type="sldNum" idx="12"/>
          </p:nvPr>
        </p:nvSpPr>
        <p:spPr>
          <a:xfrm>
            <a:off x="152888" y="4767263"/>
            <a:ext cx="298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32" name="Google Shape;332;p66"/>
          <p:cNvSpPr/>
          <p:nvPr/>
        </p:nvSpPr>
        <p:spPr>
          <a:xfrm>
            <a:off x="0" y="0"/>
            <a:ext cx="9144000" cy="852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pic>
        <p:nvPicPr>
          <p:cNvPr id="333" name="Google Shape;333;p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494133"/>
            <a:ext cx="9144001" cy="649368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66"/>
          <p:cNvSpPr txBox="1">
            <a:spLocks noGrp="1"/>
          </p:cNvSpPr>
          <p:nvPr>
            <p:ph type="body" idx="1"/>
          </p:nvPr>
        </p:nvSpPr>
        <p:spPr>
          <a:xfrm>
            <a:off x="628650" y="1008227"/>
            <a:ext cx="7886700" cy="3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6B788"/>
              </a:buClr>
              <a:buSzPts val="2100"/>
              <a:buFont typeface="Arial"/>
              <a:buChar char="•"/>
              <a:defRPr sz="2100" b="1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accent2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1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endParaRPr/>
          </a:p>
        </p:txBody>
      </p:sp>
      <p:sp>
        <p:nvSpPr>
          <p:cNvPr id="335" name="Google Shape;335;p66"/>
          <p:cNvSpPr txBox="1">
            <a:spLocks noGrp="1"/>
          </p:cNvSpPr>
          <p:nvPr>
            <p:ph type="title"/>
          </p:nvPr>
        </p:nvSpPr>
        <p:spPr>
          <a:xfrm>
            <a:off x="628650" y="153455"/>
            <a:ext cx="7886700" cy="5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hivo"/>
              <a:buNone/>
              <a:defRPr sz="2800" b="0" i="0" u="none" strike="noStrike" cap="none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Columns">
  <p:cSld name="Two Content Columns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67"/>
          <p:cNvSpPr txBox="1">
            <a:spLocks noGrp="1"/>
          </p:cNvSpPr>
          <p:nvPr>
            <p:ph type="sldNum" idx="12"/>
          </p:nvPr>
        </p:nvSpPr>
        <p:spPr>
          <a:xfrm>
            <a:off x="152888" y="4767263"/>
            <a:ext cx="298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38" name="Google Shape;338;p67"/>
          <p:cNvSpPr txBox="1">
            <a:spLocks noGrp="1"/>
          </p:cNvSpPr>
          <p:nvPr>
            <p:ph type="body" idx="1"/>
          </p:nvPr>
        </p:nvSpPr>
        <p:spPr>
          <a:xfrm>
            <a:off x="628650" y="1012190"/>
            <a:ext cx="3886200" cy="33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6B788"/>
              </a:buClr>
              <a:buSzPts val="2100"/>
              <a:buFont typeface="Arial"/>
              <a:buChar char="•"/>
              <a:defRPr sz="2100" b="1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accent2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1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endParaRPr/>
          </a:p>
        </p:txBody>
      </p:sp>
      <p:sp>
        <p:nvSpPr>
          <p:cNvPr id="339" name="Google Shape;339;p67"/>
          <p:cNvSpPr txBox="1">
            <a:spLocks noGrp="1"/>
          </p:cNvSpPr>
          <p:nvPr>
            <p:ph type="body" idx="2"/>
          </p:nvPr>
        </p:nvSpPr>
        <p:spPr>
          <a:xfrm>
            <a:off x="4629150" y="1012190"/>
            <a:ext cx="3886200" cy="33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6B788"/>
              </a:buClr>
              <a:buSzPts val="2100"/>
              <a:buFont typeface="Arial"/>
              <a:buChar char="•"/>
              <a:defRPr sz="2100" b="1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accent2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1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endParaRPr/>
          </a:p>
        </p:txBody>
      </p:sp>
      <p:sp>
        <p:nvSpPr>
          <p:cNvPr id="340" name="Google Shape;340;p67"/>
          <p:cNvSpPr txBox="1">
            <a:spLocks noGrp="1"/>
          </p:cNvSpPr>
          <p:nvPr>
            <p:ph type="title"/>
          </p:nvPr>
        </p:nvSpPr>
        <p:spPr>
          <a:xfrm>
            <a:off x="628650" y="153455"/>
            <a:ext cx="7886700" cy="5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hivo"/>
              <a:buNone/>
              <a:defRPr sz="2800" b="0" i="0" u="none" strike="noStrike" cap="none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 Bottom Bar">
  <p:cSld name="Title &amp; Content Bottom Bar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68"/>
          <p:cNvSpPr txBox="1">
            <a:spLocks noGrp="1"/>
          </p:cNvSpPr>
          <p:nvPr>
            <p:ph type="sldNum" idx="12"/>
          </p:nvPr>
        </p:nvSpPr>
        <p:spPr>
          <a:xfrm>
            <a:off x="152888" y="4767263"/>
            <a:ext cx="298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43" name="Google Shape;343;p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494133"/>
            <a:ext cx="9144001" cy="649368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68"/>
          <p:cNvSpPr txBox="1">
            <a:spLocks noGrp="1"/>
          </p:cNvSpPr>
          <p:nvPr>
            <p:ph type="body" idx="1"/>
          </p:nvPr>
        </p:nvSpPr>
        <p:spPr>
          <a:xfrm>
            <a:off x="628650" y="1008227"/>
            <a:ext cx="7886700" cy="3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6B788"/>
              </a:buClr>
              <a:buSzPts val="2100"/>
              <a:buFont typeface="Arial"/>
              <a:buChar char="•"/>
              <a:defRPr sz="2100" b="1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accent2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1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endParaRPr/>
          </a:p>
        </p:txBody>
      </p:sp>
      <p:sp>
        <p:nvSpPr>
          <p:cNvPr id="345" name="Google Shape;345;p68"/>
          <p:cNvSpPr txBox="1">
            <a:spLocks noGrp="1"/>
          </p:cNvSpPr>
          <p:nvPr>
            <p:ph type="title"/>
          </p:nvPr>
        </p:nvSpPr>
        <p:spPr>
          <a:xfrm>
            <a:off x="628650" y="153455"/>
            <a:ext cx="7886700" cy="5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hivo"/>
              <a:buNone/>
              <a:defRPr sz="2800" b="0" i="0" u="none" strike="noStrike" cap="none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Title Only">
  <p:cSld name="White Title Only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69"/>
          <p:cNvSpPr txBox="1">
            <a:spLocks noGrp="1"/>
          </p:cNvSpPr>
          <p:nvPr>
            <p:ph type="sldNum" idx="12"/>
          </p:nvPr>
        </p:nvSpPr>
        <p:spPr>
          <a:xfrm>
            <a:off x="152888" y="4767263"/>
            <a:ext cx="298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48" name="Google Shape;348;p69"/>
          <p:cNvSpPr txBox="1">
            <a:spLocks noGrp="1"/>
          </p:cNvSpPr>
          <p:nvPr>
            <p:ph type="title"/>
          </p:nvPr>
        </p:nvSpPr>
        <p:spPr>
          <a:xfrm>
            <a:off x="628650" y="153455"/>
            <a:ext cx="7886700" cy="5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hivo"/>
              <a:buNone/>
              <a:defRPr sz="2800" b="0" i="0" u="none" strike="noStrike" cap="none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/ List on Left">
  <p:cSld name="Blue Bar Right 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70"/>
          <p:cNvSpPr/>
          <p:nvPr/>
        </p:nvSpPr>
        <p:spPr>
          <a:xfrm>
            <a:off x="6018808" y="0"/>
            <a:ext cx="3123000" cy="514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351" name="Google Shape;351;p70"/>
          <p:cNvSpPr txBox="1">
            <a:spLocks noGrp="1"/>
          </p:cNvSpPr>
          <p:nvPr>
            <p:ph type="body" idx="1"/>
          </p:nvPr>
        </p:nvSpPr>
        <p:spPr>
          <a:xfrm>
            <a:off x="370664" y="497842"/>
            <a:ext cx="5373600" cy="33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6B788"/>
              </a:buClr>
              <a:buSzPts val="2100"/>
              <a:buFont typeface="Arial"/>
              <a:buChar char="•"/>
              <a:defRPr sz="2100" b="1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accent2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1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endParaRPr/>
          </a:p>
        </p:txBody>
      </p:sp>
      <p:sp>
        <p:nvSpPr>
          <p:cNvPr id="352" name="Google Shape;352;p70"/>
          <p:cNvSpPr txBox="1">
            <a:spLocks noGrp="1"/>
          </p:cNvSpPr>
          <p:nvPr>
            <p:ph type="title"/>
          </p:nvPr>
        </p:nvSpPr>
        <p:spPr>
          <a:xfrm>
            <a:off x="6406819" y="485138"/>
            <a:ext cx="2366700" cy="18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hivo"/>
              <a:buNone/>
              <a:defRPr sz="2800" b="0" i="0" u="none" strike="noStrike" cap="none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3" name="Google Shape;353;p70"/>
          <p:cNvSpPr txBox="1">
            <a:spLocks noGrp="1"/>
          </p:cNvSpPr>
          <p:nvPr>
            <p:ph type="subTitle" idx="2"/>
          </p:nvPr>
        </p:nvSpPr>
        <p:spPr>
          <a:xfrm>
            <a:off x="6409874" y="2455615"/>
            <a:ext cx="2363700" cy="16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700" b="0" i="0" u="none" strike="noStrike" cap="none">
                <a:solidFill>
                  <a:srgbClr val="B3E2CE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endParaRPr/>
          </a:p>
        </p:txBody>
      </p:sp>
      <p:pic>
        <p:nvPicPr>
          <p:cNvPr id="354" name="Google Shape;354;p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17728" y="4847500"/>
            <a:ext cx="548700" cy="183269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70"/>
          <p:cNvSpPr txBox="1">
            <a:spLocks noGrp="1"/>
          </p:cNvSpPr>
          <p:nvPr>
            <p:ph type="sldNum" idx="12"/>
          </p:nvPr>
        </p:nvSpPr>
        <p:spPr>
          <a:xfrm>
            <a:off x="152888" y="4767263"/>
            <a:ext cx="298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Transitition Slide">
  <p:cSld name="White Transitition Slide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71"/>
          <p:cNvSpPr/>
          <p:nvPr/>
        </p:nvSpPr>
        <p:spPr>
          <a:xfrm>
            <a:off x="8647771" y="4658422"/>
            <a:ext cx="426600" cy="48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358" name="Google Shape;358;p71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14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Chivo"/>
              <a:buNone/>
              <a:defRPr sz="3300" b="1" i="0" u="none" strike="noStrike" cap="none">
                <a:solidFill>
                  <a:schemeClr val="lt2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59" name="Google Shape;359;p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0293" y="4214708"/>
            <a:ext cx="8438321" cy="596802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71"/>
          <p:cNvSpPr txBox="1">
            <a:spLocks noGrp="1"/>
          </p:cNvSpPr>
          <p:nvPr>
            <p:ph type="sldNum" idx="12"/>
          </p:nvPr>
        </p:nvSpPr>
        <p:spPr>
          <a:xfrm>
            <a:off x="152888" y="4776287"/>
            <a:ext cx="298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ullet List 1">
  <p:cSld name="TITLE_AND_BODY_1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72"/>
          <p:cNvSpPr txBox="1">
            <a:spLocks noGrp="1"/>
          </p:cNvSpPr>
          <p:nvPr>
            <p:ph type="title"/>
          </p:nvPr>
        </p:nvSpPr>
        <p:spPr>
          <a:xfrm>
            <a:off x="727650" y="42930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63" name="Google Shape;363;p72"/>
          <p:cNvSpPr txBox="1">
            <a:spLocks noGrp="1"/>
          </p:cNvSpPr>
          <p:nvPr>
            <p:ph type="body" idx="1"/>
          </p:nvPr>
        </p:nvSpPr>
        <p:spPr>
          <a:xfrm>
            <a:off x="653250" y="148832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400"/>
            </a:lvl1pPr>
            <a:lvl2pPr marL="91440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400"/>
            </a:lvl2pPr>
            <a:lvl3pPr marL="137160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400"/>
            </a:lvl3pPr>
            <a:lvl4pPr marL="182880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400"/>
            </a:lvl4pPr>
            <a:lvl5pPr marL="228600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400"/>
            </a:lvl5pPr>
            <a:lvl6pPr marL="274320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400"/>
            </a:lvl6pPr>
            <a:lvl7pPr marL="320040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400"/>
            </a:lvl7pPr>
            <a:lvl8pPr marL="365760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400"/>
            </a:lvl8pPr>
            <a:lvl9pPr marL="411480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 sz="1400"/>
            </a:lvl9pPr>
          </a:lstStyle>
          <a:p>
            <a:endParaRPr/>
          </a:p>
        </p:txBody>
      </p:sp>
      <p:sp>
        <p:nvSpPr>
          <p:cNvPr id="364" name="Google Shape;364;p72"/>
          <p:cNvSpPr txBox="1">
            <a:spLocks noGrp="1"/>
          </p:cNvSpPr>
          <p:nvPr>
            <p:ph type="sldNum" idx="12"/>
          </p:nvPr>
        </p:nvSpPr>
        <p:spPr>
          <a:xfrm>
            <a:off x="78102" y="47798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/>
          <p:nvPr/>
        </p:nvSpPr>
        <p:spPr>
          <a:xfrm>
            <a:off x="0" y="0"/>
            <a:ext cx="9144000" cy="971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665625" y="21840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1"/>
          </p:nvPr>
        </p:nvSpPr>
        <p:spPr>
          <a:xfrm>
            <a:off x="581188" y="123362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2"/>
          </p:nvPr>
        </p:nvSpPr>
        <p:spPr>
          <a:xfrm>
            <a:off x="4541066" y="123362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78102" y="47798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 White with Currency Pattern" type="titleOnly">
  <p:cSld name="TITLE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sldNum" idx="12"/>
          </p:nvPr>
        </p:nvSpPr>
        <p:spPr>
          <a:xfrm>
            <a:off x="78102" y="47798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4" name="Google Shape;44;p9"/>
          <p:cNvSpPr/>
          <p:nvPr/>
        </p:nvSpPr>
        <p:spPr>
          <a:xfrm>
            <a:off x="8277925" y="4709325"/>
            <a:ext cx="811500" cy="39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5" name="Google Shape;45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7588" y="4401801"/>
            <a:ext cx="8428828" cy="514775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756800" y="1755525"/>
            <a:ext cx="58875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No Logo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78102" y="47798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9" name="Google Shape;49;p10"/>
          <p:cNvSpPr/>
          <p:nvPr/>
        </p:nvSpPr>
        <p:spPr>
          <a:xfrm>
            <a:off x="8341725" y="4777125"/>
            <a:ext cx="765900" cy="291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45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44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Relationship Id="rId27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26" Type="http://schemas.openxmlformats.org/officeDocument/2006/relationships/image" Target="../media/image6.png"/><Relationship Id="rId3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66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69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hivo"/>
              <a:buNone/>
              <a:defRPr sz="28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hivo"/>
              <a:buNone/>
              <a:defRPr sz="2800">
                <a:latin typeface="Chivo"/>
                <a:ea typeface="Chivo"/>
                <a:cs typeface="Chivo"/>
                <a:sym typeface="Chiv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hivo"/>
              <a:buNone/>
              <a:defRPr sz="2800">
                <a:latin typeface="Chivo"/>
                <a:ea typeface="Chivo"/>
                <a:cs typeface="Chivo"/>
                <a:sym typeface="Chiv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hivo"/>
              <a:buNone/>
              <a:defRPr sz="2800">
                <a:latin typeface="Chivo"/>
                <a:ea typeface="Chivo"/>
                <a:cs typeface="Chivo"/>
                <a:sym typeface="Chiv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hivo"/>
              <a:buNone/>
              <a:defRPr sz="2800">
                <a:latin typeface="Chivo"/>
                <a:ea typeface="Chivo"/>
                <a:cs typeface="Chivo"/>
                <a:sym typeface="Chiv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hivo"/>
              <a:buNone/>
              <a:defRPr sz="2800">
                <a:latin typeface="Chivo"/>
                <a:ea typeface="Chivo"/>
                <a:cs typeface="Chivo"/>
                <a:sym typeface="Chiv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hivo"/>
              <a:buNone/>
              <a:defRPr sz="2800">
                <a:latin typeface="Chivo"/>
                <a:ea typeface="Chivo"/>
                <a:cs typeface="Chivo"/>
                <a:sym typeface="Chiv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hivo"/>
              <a:buNone/>
              <a:defRPr sz="2800">
                <a:latin typeface="Chivo"/>
                <a:ea typeface="Chivo"/>
                <a:cs typeface="Chivo"/>
                <a:sym typeface="Chiv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hivo"/>
              <a:buNone/>
              <a:defRPr sz="2800">
                <a:latin typeface="Chivo"/>
                <a:ea typeface="Chivo"/>
                <a:cs typeface="Chivo"/>
                <a:sym typeface="Chiv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hivo"/>
              <a:buChar char="●"/>
              <a:defRPr sz="13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hivo"/>
              <a:buChar char="○"/>
              <a:defRPr sz="11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hivo"/>
              <a:buChar char="■"/>
              <a:defRPr sz="11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hivo"/>
              <a:buChar char="●"/>
              <a:defRPr sz="11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hivo"/>
              <a:buChar char="○"/>
              <a:defRPr sz="11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hivo"/>
              <a:buChar char="■"/>
              <a:defRPr sz="11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hivo"/>
              <a:buChar char="●"/>
              <a:defRPr sz="11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hivo"/>
              <a:buChar char="○"/>
              <a:defRPr sz="11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Chivo"/>
              <a:buChar char="■"/>
              <a:defRPr sz="11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8102" y="47798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8429625" y="4845490"/>
            <a:ext cx="548700" cy="18327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sldNum" idx="12"/>
          </p:nvPr>
        </p:nvSpPr>
        <p:spPr>
          <a:xfrm>
            <a:off x="152888" y="4767263"/>
            <a:ext cx="298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8" name="Google Shape;108;p22" descr="A close up of a sign&#10;&#10;Description automatically generated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8792162" y="4764586"/>
            <a:ext cx="198951" cy="27384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88" r:id="rId21"/>
    <p:sldLayoutId id="2147483689" r:id="rId22"/>
    <p:sldLayoutId id="2147483690" r:id="rId23"/>
    <p:sldLayoutId id="2147483691" r:id="rId24"/>
    <p:sldLayoutId id="2147483692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8"/>
          <p:cNvSpPr txBox="1">
            <a:spLocks noGrp="1"/>
          </p:cNvSpPr>
          <p:nvPr>
            <p:ph type="sldNum" idx="12"/>
          </p:nvPr>
        </p:nvSpPr>
        <p:spPr>
          <a:xfrm>
            <a:off x="152888" y="4767263"/>
            <a:ext cx="298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9" name="Google Shape;239;p48" descr="A close up of a sign&#10;&#10;Description automatically generated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8792162" y="4764586"/>
            <a:ext cx="198951" cy="27384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  <p:sldLayoutId id="2147483715" r:id="rId23"/>
    <p:sldLayoutId id="2147483716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tacy.sullivan@flywire.co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6.xml"/><Relationship Id="rId4" Type="http://schemas.openxmlformats.org/officeDocument/2006/relationships/comments" Target="../comments/commen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fac.treasury.gov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doorsdata.org/data/international-students/leading-places-of-origin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Google Shape;369;p73"/>
          <p:cNvPicPr preferRelativeResize="0"/>
          <p:nvPr/>
        </p:nvPicPr>
        <p:blipFill rotWithShape="1">
          <a:blip r:embed="rId3">
            <a:alphaModFix/>
          </a:blip>
          <a:srcRect t="14943" b="8"/>
          <a:stretch/>
        </p:blipFill>
        <p:spPr>
          <a:xfrm>
            <a:off x="75" y="-23700"/>
            <a:ext cx="9144003" cy="5190899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73"/>
          <p:cNvSpPr/>
          <p:nvPr/>
        </p:nvSpPr>
        <p:spPr>
          <a:xfrm>
            <a:off x="75" y="3982450"/>
            <a:ext cx="9144000" cy="1182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371" name="Google Shape;371;p73"/>
          <p:cNvSpPr txBox="1">
            <a:spLocks noGrp="1"/>
          </p:cNvSpPr>
          <p:nvPr>
            <p:ph type="ctrTitle" idx="4294967295"/>
          </p:nvPr>
        </p:nvSpPr>
        <p:spPr>
          <a:xfrm>
            <a:off x="2785525" y="3964450"/>
            <a:ext cx="5619600" cy="11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/>
              <a:t>Mitigating Financial Risks for International Students</a:t>
            </a:r>
            <a:endParaRPr sz="3100"/>
          </a:p>
        </p:txBody>
      </p:sp>
      <p:pic>
        <p:nvPicPr>
          <p:cNvPr id="372" name="Google Shape;372;p73"/>
          <p:cNvPicPr preferRelativeResize="0"/>
          <p:nvPr/>
        </p:nvPicPr>
        <p:blipFill rotWithShape="1">
          <a:blip r:embed="rId4">
            <a:alphaModFix/>
          </a:blip>
          <a:srcRect t="19773" b="24272"/>
          <a:stretch/>
        </p:blipFill>
        <p:spPr>
          <a:xfrm>
            <a:off x="888843" y="4100400"/>
            <a:ext cx="1691383" cy="94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82"/>
          <p:cNvSpPr txBox="1">
            <a:spLocks noGrp="1"/>
          </p:cNvSpPr>
          <p:nvPr>
            <p:ph type="ctrTitle"/>
          </p:nvPr>
        </p:nvSpPr>
        <p:spPr>
          <a:xfrm>
            <a:off x="1178944" y="2495310"/>
            <a:ext cx="6948600" cy="1034400"/>
          </a:xfrm>
          <a:prstGeom prst="rect">
            <a:avLst/>
          </a:prstGeom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are key practices for handling refunds, sponsor payments, and embassy interactions?</a:t>
            </a:r>
            <a:endParaRPr/>
          </a:p>
        </p:txBody>
      </p:sp>
      <p:sp>
        <p:nvSpPr>
          <p:cNvPr id="446" name="Google Shape;446;p82"/>
          <p:cNvSpPr txBox="1"/>
          <p:nvPr/>
        </p:nvSpPr>
        <p:spPr>
          <a:xfrm>
            <a:off x="555950" y="366075"/>
            <a:ext cx="56139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 b="1">
                <a:solidFill>
                  <a:schemeClr val="lt1"/>
                </a:solidFill>
                <a:highlight>
                  <a:schemeClr val="accent2"/>
                </a:highlight>
                <a:latin typeface="Chivo"/>
                <a:ea typeface="Chivo"/>
                <a:cs typeface="Chivo"/>
                <a:sym typeface="Chivo"/>
              </a:rPr>
              <a:t>Poll </a:t>
            </a:r>
            <a:endParaRPr sz="3100" b="1">
              <a:solidFill>
                <a:schemeClr val="lt1"/>
              </a:solidFill>
              <a:highlight>
                <a:schemeClr val="accent2"/>
              </a:highlight>
              <a:latin typeface="Chivo"/>
              <a:ea typeface="Chivo"/>
              <a:cs typeface="Chivo"/>
              <a:sym typeface="Chiv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00" b="1">
              <a:solidFill>
                <a:schemeClr val="lt1"/>
              </a:solidFill>
              <a:highlight>
                <a:schemeClr val="accent2"/>
              </a:highlight>
              <a:latin typeface="Chivo"/>
              <a:ea typeface="Chivo"/>
              <a:cs typeface="Chivo"/>
              <a:sym typeface="Chiv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00" b="1">
              <a:solidFill>
                <a:schemeClr val="lt1"/>
              </a:solidFill>
              <a:highlight>
                <a:schemeClr val="accent2"/>
              </a:highlight>
              <a:latin typeface="Chivo"/>
              <a:ea typeface="Chivo"/>
              <a:cs typeface="Chivo"/>
              <a:sym typeface="Chiv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00" b="1">
              <a:solidFill>
                <a:schemeClr val="lt1"/>
              </a:solidFill>
              <a:highlight>
                <a:schemeClr val="dk2"/>
              </a:highlight>
              <a:latin typeface="Chivo"/>
              <a:ea typeface="Chivo"/>
              <a:cs typeface="Chivo"/>
              <a:sym typeface="Chiv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00" b="1">
              <a:solidFill>
                <a:schemeClr val="lt1"/>
              </a:solidFill>
              <a:highlight>
                <a:schemeClr val="dk2"/>
              </a:highlight>
              <a:latin typeface="Chivo"/>
              <a:ea typeface="Chivo"/>
              <a:cs typeface="Chivo"/>
              <a:sym typeface="Chiv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83"/>
          <p:cNvSpPr txBox="1">
            <a:spLocks noGrp="1"/>
          </p:cNvSpPr>
          <p:nvPr>
            <p:ph type="body" idx="2"/>
          </p:nvPr>
        </p:nvSpPr>
        <p:spPr>
          <a:xfrm>
            <a:off x="3788400" y="1143000"/>
            <a:ext cx="5232900" cy="35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/>
              <a:t> </a:t>
            </a:r>
            <a:r>
              <a:rPr lang="en-GB" sz="2200" b="1">
                <a:solidFill>
                  <a:schemeClr val="dk2"/>
                </a:solidFill>
              </a:rPr>
              <a:t>STRATEGIES FOR MITIGATING RISK</a:t>
            </a:r>
            <a:endParaRPr sz="2200" b="1">
              <a:solidFill>
                <a:schemeClr val="accent2"/>
              </a:solidFill>
            </a:endParaRPr>
          </a:p>
          <a:p>
            <a:pPr marL="342900" lvl="0" indent="-254000" algn="l" rtl="0">
              <a:spcBef>
                <a:spcPts val="25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</a:pPr>
            <a:r>
              <a:rPr lang="en-GB" sz="1700" b="1">
                <a:solidFill>
                  <a:schemeClr val="accent2"/>
                </a:solidFill>
              </a:rPr>
              <a:t>Be responsible - </a:t>
            </a:r>
            <a:r>
              <a:rPr lang="en-GB" sz="1700"/>
              <a:t>identify risks, standardize policies, vet payments</a:t>
            </a:r>
            <a:endParaRPr/>
          </a:p>
          <a:p>
            <a:pPr marL="342900" lvl="0" indent="-254000" algn="l" rtl="0">
              <a:spcBef>
                <a:spcPts val="25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</a:pPr>
            <a:r>
              <a:rPr lang="en-GB" sz="1700" b="1">
                <a:solidFill>
                  <a:schemeClr val="accent2"/>
                </a:solidFill>
              </a:rPr>
              <a:t>Build relationships - </a:t>
            </a:r>
            <a:r>
              <a:rPr lang="en-GB" sz="1700"/>
              <a:t>early collaboration, pre-work, international conference involvement</a:t>
            </a:r>
            <a:endParaRPr sz="1700"/>
          </a:p>
          <a:p>
            <a:pPr marL="342900" lvl="0" indent="-254000" algn="l" rtl="0">
              <a:spcBef>
                <a:spcPts val="250"/>
              </a:spcBef>
              <a:spcAft>
                <a:spcPts val="500"/>
              </a:spcAft>
              <a:buClr>
                <a:schemeClr val="dk2"/>
              </a:buClr>
              <a:buSzPts val="1300"/>
              <a:buChar char="●"/>
            </a:pPr>
            <a:r>
              <a:rPr lang="en-GB" sz="1700" b="1">
                <a:solidFill>
                  <a:schemeClr val="accent2"/>
                </a:solidFill>
              </a:rPr>
              <a:t>Continued collaboration and learning among professionals in the field</a:t>
            </a:r>
            <a:endParaRPr b="1"/>
          </a:p>
        </p:txBody>
      </p:sp>
      <p:sp>
        <p:nvSpPr>
          <p:cNvPr id="452" name="Google Shape;452;p83"/>
          <p:cNvSpPr txBox="1">
            <a:spLocks noGrp="1"/>
          </p:cNvSpPr>
          <p:nvPr>
            <p:ph type="title"/>
          </p:nvPr>
        </p:nvSpPr>
        <p:spPr>
          <a:xfrm>
            <a:off x="475886" y="397239"/>
            <a:ext cx="2910900" cy="56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00">
                <a:solidFill>
                  <a:schemeClr val="lt1"/>
                </a:solidFill>
              </a:rPr>
              <a:t>Key </a:t>
            </a:r>
            <a:br>
              <a:rPr lang="en-GB" sz="3700">
                <a:solidFill>
                  <a:schemeClr val="lt1"/>
                </a:solidFill>
              </a:rPr>
            </a:br>
            <a:r>
              <a:rPr lang="en-GB" sz="3700">
                <a:solidFill>
                  <a:schemeClr val="lt1"/>
                </a:solidFill>
              </a:rPr>
              <a:t>Takeaways</a:t>
            </a:r>
            <a:endParaRPr sz="37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84"/>
          <p:cNvSpPr txBox="1">
            <a:spLocks noGrp="1"/>
          </p:cNvSpPr>
          <p:nvPr>
            <p:ph type="title"/>
          </p:nvPr>
        </p:nvSpPr>
        <p:spPr>
          <a:xfrm>
            <a:off x="729450" y="1975600"/>
            <a:ext cx="7688400" cy="9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Questions?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85"/>
          <p:cNvSpPr txBox="1">
            <a:spLocks noGrp="1"/>
          </p:cNvSpPr>
          <p:nvPr>
            <p:ph type="ctrTitle"/>
          </p:nvPr>
        </p:nvSpPr>
        <p:spPr>
          <a:xfrm>
            <a:off x="419944" y="1248035"/>
            <a:ext cx="6948600" cy="1034400"/>
          </a:xfrm>
          <a:prstGeom prst="rect">
            <a:avLst/>
          </a:prstGeom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dirty="0"/>
              <a:t>Thank You</a:t>
            </a:r>
            <a:endParaRPr sz="4000" dirty="0"/>
          </a:p>
        </p:txBody>
      </p:sp>
      <p:sp>
        <p:nvSpPr>
          <p:cNvPr id="463" name="Google Shape;463;p85"/>
          <p:cNvSpPr txBox="1">
            <a:spLocks noGrp="1"/>
          </p:cNvSpPr>
          <p:nvPr>
            <p:ph type="title"/>
          </p:nvPr>
        </p:nvSpPr>
        <p:spPr>
          <a:xfrm>
            <a:off x="419950" y="2602916"/>
            <a:ext cx="3027900" cy="6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Stacy Sullivan</a:t>
            </a:r>
            <a:endParaRPr sz="1500" b="1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u="sng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stacy.sullivan@flywire.com</a:t>
            </a:r>
            <a:r>
              <a:rPr lang="en-GB" sz="150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 </a:t>
            </a:r>
            <a:endParaRPr sz="150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cxnSp>
        <p:nvCxnSpPr>
          <p:cNvPr id="464" name="Google Shape;464;p85"/>
          <p:cNvCxnSpPr/>
          <p:nvPr/>
        </p:nvCxnSpPr>
        <p:spPr>
          <a:xfrm rot="10800000" flipH="1">
            <a:off x="498217" y="2437688"/>
            <a:ext cx="1544100" cy="9900"/>
          </a:xfrm>
          <a:prstGeom prst="straightConnector1">
            <a:avLst/>
          </a:prstGeom>
          <a:noFill/>
          <a:ln w="19050" cap="flat" cmpd="sng">
            <a:solidFill>
              <a:srgbClr val="FFDC2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5" name="Google Shape;465;p85"/>
          <p:cNvSpPr txBox="1">
            <a:spLocks noGrp="1"/>
          </p:cNvSpPr>
          <p:nvPr>
            <p:ph type="title" idx="2"/>
          </p:nvPr>
        </p:nvSpPr>
        <p:spPr>
          <a:xfrm>
            <a:off x="3192795" y="2602916"/>
            <a:ext cx="3259376" cy="6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 dirty="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Monique Gonzalez</a:t>
            </a:r>
            <a:endParaRPr sz="1500" b="1" dirty="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dirty="0" err="1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moniquegonzalez@pointloma.edu</a:t>
            </a:r>
            <a:endParaRPr sz="1500" dirty="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466" name="Google Shape;466;p85"/>
          <p:cNvSpPr txBox="1">
            <a:spLocks noGrp="1"/>
          </p:cNvSpPr>
          <p:nvPr>
            <p:ph type="title" idx="3"/>
          </p:nvPr>
        </p:nvSpPr>
        <p:spPr>
          <a:xfrm>
            <a:off x="6452171" y="2571750"/>
            <a:ext cx="3027900" cy="6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r>
              <a:rPr lang="en-GB" sz="1500" b="1" dirty="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Ileana Acevedo</a:t>
            </a:r>
            <a:br>
              <a:rPr lang="en-GB" sz="1500" b="1" dirty="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</a:br>
            <a:r>
              <a:rPr lang="en-GB" sz="1500" dirty="0" err="1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iyacevedo@ucdavis.edu</a:t>
            </a:r>
            <a:endParaRPr sz="1500" b="1" dirty="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74"/>
          <p:cNvSpPr txBox="1"/>
          <p:nvPr/>
        </p:nvSpPr>
        <p:spPr>
          <a:xfrm>
            <a:off x="5835650" y="243250"/>
            <a:ext cx="2431200" cy="5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b="1">
                <a:solidFill>
                  <a:srgbClr val="3F3F3F"/>
                </a:solidFill>
                <a:latin typeface="Chivo"/>
                <a:ea typeface="Chivo"/>
                <a:cs typeface="Chivo"/>
                <a:sym typeface="Chivo"/>
              </a:rPr>
              <a:t>Stacy Sullivan</a:t>
            </a:r>
            <a:endParaRPr sz="1900" b="1">
              <a:solidFill>
                <a:srgbClr val="3F3F3F"/>
              </a:solidFill>
              <a:latin typeface="Chivo"/>
              <a:ea typeface="Chivo"/>
              <a:cs typeface="Chivo"/>
              <a:sym typeface="Chiv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3F3F3F"/>
                </a:solidFill>
                <a:latin typeface="Chivo"/>
                <a:ea typeface="Chivo"/>
                <a:cs typeface="Chivo"/>
                <a:sym typeface="Chivo"/>
              </a:rPr>
              <a:t>Director, Campus Solutions</a:t>
            </a:r>
            <a:endParaRPr sz="1200">
              <a:solidFill>
                <a:srgbClr val="3F3F3F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378" name="Google Shape;378;p74"/>
          <p:cNvSpPr txBox="1"/>
          <p:nvPr/>
        </p:nvSpPr>
        <p:spPr>
          <a:xfrm>
            <a:off x="5835700" y="1880200"/>
            <a:ext cx="2431200" cy="5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b="1">
                <a:solidFill>
                  <a:srgbClr val="3F3F3F"/>
                </a:solidFill>
                <a:latin typeface="Chivo"/>
                <a:ea typeface="Chivo"/>
                <a:cs typeface="Chivo"/>
                <a:sym typeface="Chivo"/>
              </a:rPr>
              <a:t>Monique Gonzalez</a:t>
            </a:r>
            <a:endParaRPr sz="2100" b="1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3F3F3F"/>
                </a:solidFill>
                <a:latin typeface="Chivo"/>
                <a:ea typeface="Chivo"/>
                <a:cs typeface="Chivo"/>
                <a:sym typeface="Chivo"/>
              </a:rPr>
              <a:t>Director</a:t>
            </a:r>
            <a:endParaRPr sz="1200">
              <a:solidFill>
                <a:srgbClr val="3F3F3F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379" name="Google Shape;379;p74"/>
          <p:cNvSpPr txBox="1"/>
          <p:nvPr/>
        </p:nvSpPr>
        <p:spPr>
          <a:xfrm>
            <a:off x="347775" y="1326475"/>
            <a:ext cx="2844600" cy="14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hivo"/>
              <a:buNone/>
            </a:pPr>
            <a:endParaRPr sz="3200" b="1">
              <a:solidFill>
                <a:srgbClr val="FFFFFF"/>
              </a:solidFill>
              <a:latin typeface="Chivo"/>
              <a:ea typeface="Chivo"/>
              <a:cs typeface="Chivo"/>
              <a:sym typeface="Chiv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hivo"/>
              <a:buNone/>
            </a:pPr>
            <a:endParaRPr sz="3200" b="1">
              <a:solidFill>
                <a:srgbClr val="FFFFFF"/>
              </a:solidFill>
              <a:latin typeface="Chivo"/>
              <a:ea typeface="Chivo"/>
              <a:cs typeface="Chivo"/>
              <a:sym typeface="Chiv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hivo"/>
              <a:buNone/>
            </a:pPr>
            <a:r>
              <a:rPr lang="en-GB" sz="3100" b="1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Welcome &amp; Introductions</a:t>
            </a:r>
            <a:endParaRPr sz="1100" b="0" i="0" u="none" strike="noStrike" cap="none">
              <a:solidFill>
                <a:srgbClr val="FFFFFF"/>
              </a:solidFill>
              <a:latin typeface="Chivo"/>
              <a:ea typeface="Chivo"/>
              <a:cs typeface="Chivo"/>
              <a:sym typeface="Chiv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hivo"/>
              <a:buNone/>
            </a:pPr>
            <a:r>
              <a:rPr lang="en-GB" sz="3400" b="1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 </a:t>
            </a:r>
            <a:endParaRPr sz="3400" b="1" i="0" u="none" strike="noStrike" cap="none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pic>
        <p:nvPicPr>
          <p:cNvPr id="380" name="Google Shape;380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5562" y="60756"/>
            <a:ext cx="1591057" cy="159105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381" name="Google Shape;381;p74"/>
          <p:cNvSpPr txBox="1"/>
          <p:nvPr/>
        </p:nvSpPr>
        <p:spPr>
          <a:xfrm>
            <a:off x="5835650" y="3558300"/>
            <a:ext cx="2431200" cy="7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b="1">
                <a:solidFill>
                  <a:srgbClr val="3F3F3F"/>
                </a:solidFill>
                <a:latin typeface="Chivo"/>
                <a:ea typeface="Chivo"/>
                <a:cs typeface="Chivo"/>
                <a:sym typeface="Chivo"/>
              </a:rPr>
              <a:t>Ileana Acevedo</a:t>
            </a:r>
            <a:endParaRPr sz="1900" b="1">
              <a:solidFill>
                <a:srgbClr val="3F3F3F"/>
              </a:solidFill>
              <a:latin typeface="Chivo"/>
              <a:ea typeface="Chivo"/>
              <a:cs typeface="Chivo"/>
              <a:sym typeface="Chiv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3F3F3F"/>
                </a:solidFill>
                <a:latin typeface="Chivo"/>
                <a:ea typeface="Chivo"/>
                <a:cs typeface="Chivo"/>
                <a:sym typeface="Chivo"/>
              </a:rPr>
              <a:t>Director of Student Accounting and Campus Cashiering</a:t>
            </a:r>
            <a:endParaRPr sz="1200">
              <a:solidFill>
                <a:srgbClr val="3F3F3F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pic>
        <p:nvPicPr>
          <p:cNvPr id="382" name="Google Shape;382;p74"/>
          <p:cNvPicPr preferRelativeResize="0"/>
          <p:nvPr/>
        </p:nvPicPr>
        <p:blipFill rotWithShape="1">
          <a:blip r:embed="rId4">
            <a:alphaModFix/>
          </a:blip>
          <a:srcRect l="3118" t="11527" r="8275"/>
          <a:stretch/>
        </p:blipFill>
        <p:spPr>
          <a:xfrm>
            <a:off x="4105538" y="1763138"/>
            <a:ext cx="1591200" cy="1591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83" name="Google Shape;383;p7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98112" y="2479387"/>
            <a:ext cx="2306367" cy="43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74" descr="A picture containing clock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17833" y="865150"/>
            <a:ext cx="1172024" cy="387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74"/>
          <p:cNvPicPr preferRelativeResize="0"/>
          <p:nvPr/>
        </p:nvPicPr>
        <p:blipFill rotWithShape="1">
          <a:blip r:embed="rId7">
            <a:alphaModFix/>
          </a:blip>
          <a:srcRect t="24914" b="25524"/>
          <a:stretch/>
        </p:blipFill>
        <p:spPr>
          <a:xfrm>
            <a:off x="5839403" y="4355465"/>
            <a:ext cx="1577462" cy="43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74"/>
          <p:cNvPicPr preferRelativeResize="0"/>
          <p:nvPr/>
        </p:nvPicPr>
        <p:blipFill rotWithShape="1">
          <a:blip r:embed="rId8">
            <a:alphaModFix/>
          </a:blip>
          <a:srcRect l="11055" t="15850" r="6128" b="17775"/>
          <a:stretch/>
        </p:blipFill>
        <p:spPr>
          <a:xfrm>
            <a:off x="4105475" y="3465675"/>
            <a:ext cx="1591201" cy="15911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Google Shape;391;p75"/>
          <p:cNvPicPr preferRelativeResize="0"/>
          <p:nvPr/>
        </p:nvPicPr>
        <p:blipFill rotWithShape="1">
          <a:blip r:embed="rId3">
            <a:alphaModFix/>
          </a:blip>
          <a:srcRect t="3990" b="12704"/>
          <a:stretch/>
        </p:blipFill>
        <p:spPr>
          <a:xfrm>
            <a:off x="0" y="1430700"/>
            <a:ext cx="2973600" cy="371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75"/>
          <p:cNvPicPr preferRelativeResize="0"/>
          <p:nvPr/>
        </p:nvPicPr>
        <p:blipFill rotWithShape="1">
          <a:blip r:embed="rId4">
            <a:alphaModFix/>
          </a:blip>
          <a:srcRect l="19878"/>
          <a:stretch/>
        </p:blipFill>
        <p:spPr>
          <a:xfrm>
            <a:off x="3084087" y="1430700"/>
            <a:ext cx="2974725" cy="371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75"/>
          <p:cNvPicPr preferRelativeResize="0"/>
          <p:nvPr/>
        </p:nvPicPr>
        <p:blipFill rotWithShape="1">
          <a:blip r:embed="rId5">
            <a:alphaModFix/>
          </a:blip>
          <a:srcRect l="44018"/>
          <a:stretch/>
        </p:blipFill>
        <p:spPr>
          <a:xfrm>
            <a:off x="6169273" y="1430699"/>
            <a:ext cx="2974715" cy="3712801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75"/>
          <p:cNvSpPr/>
          <p:nvPr/>
        </p:nvSpPr>
        <p:spPr>
          <a:xfrm>
            <a:off x="6747176" y="1121775"/>
            <a:ext cx="1771500" cy="884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highlight>
                <a:schemeClr val="accent2"/>
              </a:highlight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395" name="Google Shape;395;p75"/>
          <p:cNvSpPr txBox="1"/>
          <p:nvPr/>
        </p:nvSpPr>
        <p:spPr>
          <a:xfrm>
            <a:off x="6707576" y="1256316"/>
            <a:ext cx="1850700" cy="4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0000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FRAUD &amp; COMPLIANCE</a:t>
            </a:r>
            <a:endParaRPr sz="1300" b="1" i="0" u="none" strike="noStrike" cap="none">
              <a:solidFill>
                <a:srgbClr val="666666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396" name="Google Shape;396;p75"/>
          <p:cNvSpPr txBox="1">
            <a:spLocks noGrp="1"/>
          </p:cNvSpPr>
          <p:nvPr>
            <p:ph type="title"/>
          </p:nvPr>
        </p:nvSpPr>
        <p:spPr>
          <a:xfrm>
            <a:off x="0" y="275063"/>
            <a:ext cx="91440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Chivo"/>
              <a:buNone/>
            </a:pPr>
            <a:r>
              <a:rPr lang="en-GB" sz="2600" b="1">
                <a:solidFill>
                  <a:schemeClr val="lt2"/>
                </a:solidFill>
                <a:latin typeface="Chivo"/>
                <a:ea typeface="Chivo"/>
                <a:cs typeface="Chivo"/>
                <a:sym typeface="Chivo"/>
              </a:rPr>
              <a:t>Identifying Risk</a:t>
            </a:r>
            <a:endParaRPr sz="2600" b="1" i="0" u="none" strike="noStrike" cap="none">
              <a:solidFill>
                <a:schemeClr val="lt2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397" name="Google Shape;397;p75"/>
          <p:cNvSpPr/>
          <p:nvPr/>
        </p:nvSpPr>
        <p:spPr>
          <a:xfrm>
            <a:off x="3626454" y="1121775"/>
            <a:ext cx="1921200" cy="884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highlight>
                <a:schemeClr val="accent2"/>
              </a:highlight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398" name="Google Shape;398;p75"/>
          <p:cNvSpPr txBox="1"/>
          <p:nvPr/>
        </p:nvSpPr>
        <p:spPr>
          <a:xfrm>
            <a:off x="3661700" y="1256325"/>
            <a:ext cx="18507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0000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PAYMENT ISSUES</a:t>
            </a:r>
            <a:endParaRPr sz="1600" b="1">
              <a:solidFill>
                <a:srgbClr val="FFFFFF"/>
              </a:solidFill>
              <a:latin typeface="Chivo"/>
              <a:ea typeface="Chivo"/>
              <a:cs typeface="Chivo"/>
              <a:sym typeface="Chiv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>
              <a:solidFill>
                <a:srgbClr val="FFFFFF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399" name="Google Shape;399;p75"/>
          <p:cNvSpPr/>
          <p:nvPr/>
        </p:nvSpPr>
        <p:spPr>
          <a:xfrm>
            <a:off x="631176" y="1121775"/>
            <a:ext cx="1800600" cy="884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highlight>
                <a:schemeClr val="accent2"/>
              </a:highlight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400" name="Google Shape;400;p75"/>
          <p:cNvSpPr txBox="1"/>
          <p:nvPr/>
        </p:nvSpPr>
        <p:spPr>
          <a:xfrm>
            <a:off x="689675" y="1256325"/>
            <a:ext cx="1683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0000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CARRYING CASH</a:t>
            </a:r>
            <a:endParaRPr sz="1300" b="1" i="0" u="none" strike="noStrike" cap="none">
              <a:solidFill>
                <a:srgbClr val="666666"/>
              </a:solidFill>
              <a:latin typeface="Chivo"/>
              <a:ea typeface="Chivo"/>
              <a:cs typeface="Chivo"/>
              <a:sym typeface="Chiv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76"/>
          <p:cNvSpPr txBox="1"/>
          <p:nvPr/>
        </p:nvSpPr>
        <p:spPr>
          <a:xfrm>
            <a:off x="555950" y="366075"/>
            <a:ext cx="56139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 b="1">
                <a:solidFill>
                  <a:schemeClr val="lt1"/>
                </a:solidFill>
                <a:highlight>
                  <a:schemeClr val="accent2"/>
                </a:highlight>
                <a:latin typeface="Chivo"/>
                <a:ea typeface="Chivo"/>
                <a:cs typeface="Chivo"/>
                <a:sym typeface="Chivo"/>
              </a:rPr>
              <a:t>Poll </a:t>
            </a:r>
            <a:endParaRPr sz="3100" b="1">
              <a:solidFill>
                <a:schemeClr val="lt1"/>
              </a:solidFill>
              <a:highlight>
                <a:schemeClr val="accent2"/>
              </a:highlight>
              <a:latin typeface="Chivo"/>
              <a:ea typeface="Chivo"/>
              <a:cs typeface="Chivo"/>
              <a:sym typeface="Chiv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00" b="1">
              <a:solidFill>
                <a:schemeClr val="lt1"/>
              </a:solidFill>
              <a:highlight>
                <a:schemeClr val="accent2"/>
              </a:highlight>
              <a:latin typeface="Chivo"/>
              <a:ea typeface="Chivo"/>
              <a:cs typeface="Chivo"/>
              <a:sym typeface="Chiv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00" b="1">
              <a:solidFill>
                <a:schemeClr val="lt1"/>
              </a:solidFill>
              <a:highlight>
                <a:schemeClr val="accent2"/>
              </a:highlight>
              <a:latin typeface="Chivo"/>
              <a:ea typeface="Chivo"/>
              <a:cs typeface="Chivo"/>
              <a:sym typeface="Chiv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00" b="1">
              <a:solidFill>
                <a:schemeClr val="lt1"/>
              </a:solidFill>
              <a:highlight>
                <a:schemeClr val="dk2"/>
              </a:highlight>
              <a:latin typeface="Chivo"/>
              <a:ea typeface="Chivo"/>
              <a:cs typeface="Chivo"/>
              <a:sym typeface="Chiv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00" b="1">
              <a:solidFill>
                <a:schemeClr val="lt1"/>
              </a:solidFill>
              <a:highlight>
                <a:schemeClr val="dk2"/>
              </a:highlight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406" name="Google Shape;406;p76"/>
          <p:cNvSpPr txBox="1">
            <a:spLocks noGrp="1"/>
          </p:cNvSpPr>
          <p:nvPr>
            <p:ph type="ctrTitle"/>
          </p:nvPr>
        </p:nvSpPr>
        <p:spPr>
          <a:xfrm>
            <a:off x="1178944" y="2952510"/>
            <a:ext cx="6948600" cy="1034400"/>
          </a:xfrm>
          <a:prstGeom prst="rect">
            <a:avLst/>
          </a:prstGeom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Who can name a</a:t>
            </a:r>
            <a:br>
              <a:rPr lang="en-GB"/>
            </a:br>
            <a:r>
              <a:rPr lang="en-GB"/>
              <a:t>sanctioned country?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77"/>
          <p:cNvSpPr txBox="1">
            <a:spLocks noGrp="1"/>
          </p:cNvSpPr>
          <p:nvPr>
            <p:ph type="subTitle" idx="1"/>
          </p:nvPr>
        </p:nvSpPr>
        <p:spPr>
          <a:xfrm>
            <a:off x="1184950" y="1347925"/>
            <a:ext cx="6942600" cy="2305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hivo"/>
              <a:buChar char="●"/>
            </a:pPr>
            <a:r>
              <a:rPr lang="en-GB" dirty="0"/>
              <a:t>Cuba</a:t>
            </a:r>
          </a:p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hivo"/>
              <a:buChar char="●"/>
            </a:pPr>
            <a:r>
              <a:rPr lang="en-GB" dirty="0"/>
              <a:t>Iran</a:t>
            </a:r>
          </a:p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hivo"/>
              <a:buChar char="●"/>
            </a:pPr>
            <a:r>
              <a:rPr lang="en-GB" dirty="0"/>
              <a:t>North Korea</a:t>
            </a:r>
          </a:p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hivo"/>
              <a:buChar char="●"/>
            </a:pPr>
            <a:r>
              <a:rPr lang="en-GB" dirty="0"/>
              <a:t>Russia</a:t>
            </a:r>
          </a:p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hivo"/>
              <a:buChar char="●"/>
            </a:pPr>
            <a:r>
              <a:rPr lang="en-GB" dirty="0"/>
              <a:t>Syria</a:t>
            </a:r>
          </a:p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hivo"/>
              <a:buChar char="●"/>
            </a:pPr>
            <a:r>
              <a:rPr lang="en-GB" dirty="0"/>
              <a:t>Ukrainian territories of: Crimea, Donetsk People’s Republic (DNR) and Luhansk People’s Republic (LNR)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lang="en-GB" dirty="0"/>
          </a:p>
        </p:txBody>
      </p:sp>
      <p:sp>
        <p:nvSpPr>
          <p:cNvPr id="413" name="Google Shape;413;p77"/>
          <p:cNvSpPr txBox="1"/>
          <p:nvPr/>
        </p:nvSpPr>
        <p:spPr>
          <a:xfrm>
            <a:off x="480700" y="4815000"/>
            <a:ext cx="4091400" cy="2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i="1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*Per the </a:t>
            </a:r>
            <a:r>
              <a:rPr lang="en-GB" sz="900" i="1" u="sng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Office of Foreign Assets Control (OFAC)</a:t>
            </a:r>
            <a:endParaRPr sz="900" i="1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411" name="Google Shape;411;p77"/>
          <p:cNvSpPr txBox="1">
            <a:spLocks noGrp="1"/>
          </p:cNvSpPr>
          <p:nvPr>
            <p:ph type="ctrTitle"/>
          </p:nvPr>
        </p:nvSpPr>
        <p:spPr>
          <a:xfrm>
            <a:off x="719191" y="558979"/>
            <a:ext cx="6948600" cy="536503"/>
          </a:xfrm>
          <a:prstGeom prst="rect">
            <a:avLst/>
          </a:prstGeom>
          <a:solidFill>
            <a:schemeClr val="tx2"/>
          </a:solidFill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And the answer* is: </a:t>
            </a:r>
            <a:endParaRPr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0987B7B-C574-2FE3-1C72-3777CF36C581}"/>
              </a:ext>
            </a:extLst>
          </p:cNvPr>
          <p:cNvSpPr/>
          <p:nvPr/>
        </p:nvSpPr>
        <p:spPr>
          <a:xfrm>
            <a:off x="719191" y="1140431"/>
            <a:ext cx="7952198" cy="290758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78"/>
          <p:cNvSpPr txBox="1">
            <a:spLocks noGrp="1"/>
          </p:cNvSpPr>
          <p:nvPr>
            <p:ph type="ctrTitle"/>
          </p:nvPr>
        </p:nvSpPr>
        <p:spPr>
          <a:xfrm>
            <a:off x="1181944" y="2162435"/>
            <a:ext cx="6948600" cy="1034400"/>
          </a:xfrm>
          <a:prstGeom prst="rect">
            <a:avLst/>
          </a:prstGeom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What is the most popular </a:t>
            </a:r>
            <a:br>
              <a:rPr lang="en-GB">
                <a:solidFill>
                  <a:schemeClr val="lt1"/>
                </a:solidFill>
              </a:rPr>
            </a:br>
            <a:r>
              <a:rPr lang="en-GB">
                <a:solidFill>
                  <a:schemeClr val="lt1"/>
                </a:solidFill>
              </a:rPr>
              <a:t>country where students </a:t>
            </a:r>
            <a:br>
              <a:rPr lang="en-GB">
                <a:solidFill>
                  <a:schemeClr val="lt1"/>
                </a:solidFill>
              </a:rPr>
            </a:br>
            <a:r>
              <a:rPr lang="en-GB">
                <a:solidFill>
                  <a:schemeClr val="lt1"/>
                </a:solidFill>
              </a:rPr>
              <a:t>come from to study in the US?</a:t>
            </a:r>
            <a:endParaRPr/>
          </a:p>
        </p:txBody>
      </p:sp>
      <p:sp>
        <p:nvSpPr>
          <p:cNvPr id="419" name="Google Shape;419;p78"/>
          <p:cNvSpPr txBox="1"/>
          <p:nvPr/>
        </p:nvSpPr>
        <p:spPr>
          <a:xfrm>
            <a:off x="555950" y="366075"/>
            <a:ext cx="56139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 b="1">
                <a:solidFill>
                  <a:schemeClr val="lt1"/>
                </a:solidFill>
                <a:highlight>
                  <a:schemeClr val="accent2"/>
                </a:highlight>
                <a:latin typeface="Chivo"/>
                <a:ea typeface="Chivo"/>
                <a:cs typeface="Chivo"/>
                <a:sym typeface="Chivo"/>
              </a:rPr>
              <a:t>Poll </a:t>
            </a:r>
            <a:endParaRPr sz="3100" b="1">
              <a:solidFill>
                <a:schemeClr val="lt1"/>
              </a:solidFill>
              <a:highlight>
                <a:schemeClr val="accent2"/>
              </a:highlight>
              <a:latin typeface="Chivo"/>
              <a:ea typeface="Chivo"/>
              <a:cs typeface="Chivo"/>
              <a:sym typeface="Chiv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00" b="1">
              <a:solidFill>
                <a:schemeClr val="lt1"/>
              </a:solidFill>
              <a:highlight>
                <a:schemeClr val="accent2"/>
              </a:highlight>
              <a:latin typeface="Chivo"/>
              <a:ea typeface="Chivo"/>
              <a:cs typeface="Chivo"/>
              <a:sym typeface="Chiv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00" b="1">
              <a:solidFill>
                <a:schemeClr val="lt1"/>
              </a:solidFill>
              <a:highlight>
                <a:schemeClr val="accent2"/>
              </a:highlight>
              <a:latin typeface="Chivo"/>
              <a:ea typeface="Chivo"/>
              <a:cs typeface="Chivo"/>
              <a:sym typeface="Chiv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00" b="1">
              <a:solidFill>
                <a:schemeClr val="lt1"/>
              </a:solidFill>
              <a:highlight>
                <a:schemeClr val="dk2"/>
              </a:highlight>
              <a:latin typeface="Chivo"/>
              <a:ea typeface="Chivo"/>
              <a:cs typeface="Chivo"/>
              <a:sym typeface="Chiv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00" b="1">
              <a:solidFill>
                <a:schemeClr val="lt1"/>
              </a:solidFill>
              <a:highlight>
                <a:schemeClr val="dk2"/>
              </a:highlight>
              <a:latin typeface="Chivo"/>
              <a:ea typeface="Chivo"/>
              <a:cs typeface="Chivo"/>
              <a:sym typeface="Chiv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79"/>
          <p:cNvSpPr txBox="1">
            <a:spLocks noGrp="1"/>
          </p:cNvSpPr>
          <p:nvPr>
            <p:ph type="ctrTitle"/>
          </p:nvPr>
        </p:nvSpPr>
        <p:spPr>
          <a:xfrm>
            <a:off x="1181944" y="714635"/>
            <a:ext cx="6948600" cy="1034400"/>
          </a:xfrm>
          <a:prstGeom prst="rect">
            <a:avLst/>
          </a:prstGeom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And the answer is:</a:t>
            </a:r>
            <a:endParaRPr/>
          </a:p>
        </p:txBody>
      </p:sp>
      <p:sp>
        <p:nvSpPr>
          <p:cNvPr id="425" name="Google Shape;425;p79"/>
          <p:cNvSpPr txBox="1">
            <a:spLocks noGrp="1"/>
          </p:cNvSpPr>
          <p:nvPr>
            <p:ph type="subTitle" idx="1"/>
          </p:nvPr>
        </p:nvSpPr>
        <p:spPr>
          <a:xfrm>
            <a:off x="1209400" y="1814474"/>
            <a:ext cx="6942600" cy="1759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302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hivo"/>
              <a:buAutoNum type="arabicPeriod"/>
            </a:pPr>
            <a:r>
              <a:rPr lang="en-GB"/>
              <a:t>China</a:t>
            </a:r>
            <a:endParaRPr/>
          </a:p>
          <a:p>
            <a:pPr marL="457200" lvl="0" indent="-3302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hivo"/>
              <a:buAutoNum type="arabicPeriod"/>
            </a:pPr>
            <a:r>
              <a:rPr lang="en-GB"/>
              <a:t>India </a:t>
            </a:r>
            <a:endParaRPr/>
          </a:p>
          <a:p>
            <a:pPr marL="457200" lvl="0" indent="-3302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hivo"/>
              <a:buAutoNum type="arabicPeriod"/>
            </a:pPr>
            <a:r>
              <a:rPr lang="en-GB"/>
              <a:t>South Korea </a:t>
            </a:r>
            <a:endParaRPr/>
          </a:p>
          <a:p>
            <a:pPr marL="457200" lvl="0" indent="-3302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hivo"/>
              <a:buAutoNum type="arabicPeriod"/>
            </a:pPr>
            <a:r>
              <a:rPr lang="en-GB"/>
              <a:t>Canada</a:t>
            </a:r>
            <a:endParaRPr/>
          </a:p>
          <a:p>
            <a:pPr marL="457200" lvl="0" indent="-330200" algn="l" rtl="0">
              <a:spcBef>
                <a:spcPts val="800"/>
              </a:spcBef>
              <a:spcAft>
                <a:spcPts val="300"/>
              </a:spcAft>
              <a:buClr>
                <a:schemeClr val="lt1"/>
              </a:buClr>
              <a:buSzPts val="1600"/>
              <a:buFont typeface="Chivo"/>
              <a:buAutoNum type="arabicPeriod"/>
            </a:pPr>
            <a:r>
              <a:rPr lang="en-GB"/>
              <a:t>Vietnam</a:t>
            </a:r>
            <a:endParaRPr/>
          </a:p>
        </p:txBody>
      </p:sp>
      <p:sp>
        <p:nvSpPr>
          <p:cNvPr id="426" name="Google Shape;426;p79"/>
          <p:cNvSpPr txBox="1"/>
          <p:nvPr/>
        </p:nvSpPr>
        <p:spPr>
          <a:xfrm>
            <a:off x="480700" y="4815000"/>
            <a:ext cx="4091400" cy="2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i="1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*Per </a:t>
            </a:r>
            <a:r>
              <a:rPr lang="en-GB" sz="900" i="1" u="sng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 Doors</a:t>
            </a:r>
            <a:r>
              <a:rPr lang="en-GB" sz="900" i="1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, 2022/23 Academic Year</a:t>
            </a:r>
            <a:endParaRPr sz="900" i="1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34BBD9-654E-1D10-292B-AD91DCB1100E}"/>
              </a:ext>
            </a:extLst>
          </p:cNvPr>
          <p:cNvSpPr/>
          <p:nvPr/>
        </p:nvSpPr>
        <p:spPr>
          <a:xfrm>
            <a:off x="719191" y="1749035"/>
            <a:ext cx="7952198" cy="229898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0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Google Shape;431;p80"/>
          <p:cNvPicPr preferRelativeResize="0"/>
          <p:nvPr/>
        </p:nvPicPr>
        <p:blipFill rotWithShape="1">
          <a:blip r:embed="rId3">
            <a:alphaModFix/>
          </a:blip>
          <a:srcRect l="6506" r="19550"/>
          <a:stretch/>
        </p:blipFill>
        <p:spPr>
          <a:xfrm>
            <a:off x="3454450" y="0"/>
            <a:ext cx="570599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80"/>
          <p:cNvSpPr txBox="1"/>
          <p:nvPr/>
        </p:nvSpPr>
        <p:spPr>
          <a:xfrm>
            <a:off x="4385200" y="2940750"/>
            <a:ext cx="3996900" cy="19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200" b="1">
                <a:solidFill>
                  <a:schemeClr val="lt1"/>
                </a:solidFill>
                <a:highlight>
                  <a:schemeClr val="dk2"/>
                </a:highlight>
                <a:latin typeface="Chivo"/>
                <a:ea typeface="Chivo"/>
                <a:cs typeface="Chivo"/>
                <a:sym typeface="Chivo"/>
              </a:rPr>
              <a:t>Be </a:t>
            </a:r>
            <a:endParaRPr sz="5200" b="1">
              <a:solidFill>
                <a:schemeClr val="lt1"/>
              </a:solidFill>
              <a:highlight>
                <a:schemeClr val="dk2"/>
              </a:highlight>
              <a:latin typeface="Chivo"/>
              <a:ea typeface="Chivo"/>
              <a:cs typeface="Chivo"/>
              <a:sym typeface="Chiv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200" b="1">
                <a:solidFill>
                  <a:schemeClr val="lt1"/>
                </a:solidFill>
                <a:highlight>
                  <a:schemeClr val="dk2"/>
                </a:highlight>
                <a:latin typeface="Chivo"/>
                <a:ea typeface="Chivo"/>
                <a:cs typeface="Chivo"/>
                <a:sym typeface="Chivo"/>
              </a:rPr>
              <a:t>responsible</a:t>
            </a:r>
            <a:endParaRPr sz="3200" b="1">
              <a:solidFill>
                <a:schemeClr val="lt1"/>
              </a:solidFill>
              <a:highlight>
                <a:schemeClr val="dk2"/>
              </a:highlight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433" name="Google Shape;433;p80"/>
          <p:cNvSpPr txBox="1"/>
          <p:nvPr/>
        </p:nvSpPr>
        <p:spPr>
          <a:xfrm>
            <a:off x="164950" y="950850"/>
            <a:ext cx="3137100" cy="3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0F476B"/>
                </a:solidFill>
                <a:latin typeface="Chivo"/>
                <a:ea typeface="Chivo"/>
                <a:cs typeface="Chivo"/>
                <a:sym typeface="Chivo"/>
              </a:rPr>
              <a:t>Identify Risks &amp; Response: </a:t>
            </a:r>
            <a:r>
              <a:rPr lang="en-GB" sz="1600">
                <a:solidFill>
                  <a:srgbClr val="0F476B"/>
                </a:solidFill>
                <a:latin typeface="Chivo"/>
                <a:ea typeface="Chivo"/>
                <a:cs typeface="Chivo"/>
                <a:sym typeface="Chivo"/>
              </a:rPr>
              <a:t>uncover payment and fraud &amp; compliance issues</a:t>
            </a:r>
            <a:endParaRPr sz="1600">
              <a:solidFill>
                <a:srgbClr val="0F476B"/>
              </a:solidFill>
              <a:latin typeface="Chivo"/>
              <a:ea typeface="Chivo"/>
              <a:cs typeface="Chivo"/>
              <a:sym typeface="Chiv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F476B"/>
              </a:solidFill>
              <a:latin typeface="Chivo"/>
              <a:ea typeface="Chivo"/>
              <a:cs typeface="Chivo"/>
              <a:sym typeface="Chiv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0F476B"/>
                </a:solidFill>
                <a:latin typeface="Chivo"/>
                <a:ea typeface="Chivo"/>
                <a:cs typeface="Chivo"/>
                <a:sym typeface="Chivo"/>
              </a:rPr>
              <a:t>Standardize Policies: </a:t>
            </a:r>
            <a:r>
              <a:rPr lang="en-GB" sz="1600">
                <a:solidFill>
                  <a:srgbClr val="0F476B"/>
                </a:solidFill>
                <a:latin typeface="Chivo"/>
                <a:ea typeface="Chivo"/>
                <a:cs typeface="Chivo"/>
                <a:sym typeface="Chivo"/>
              </a:rPr>
              <a:t>promote financial responsibility among students </a:t>
            </a:r>
            <a:endParaRPr sz="1600">
              <a:solidFill>
                <a:srgbClr val="0F476B"/>
              </a:solidFill>
              <a:latin typeface="Chivo"/>
              <a:ea typeface="Chivo"/>
              <a:cs typeface="Chivo"/>
              <a:sym typeface="Chiv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F476B"/>
              </a:solidFill>
              <a:latin typeface="Chivo"/>
              <a:ea typeface="Chivo"/>
              <a:cs typeface="Chivo"/>
              <a:sym typeface="Chiv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0F476B"/>
                </a:solidFill>
                <a:latin typeface="Chivo"/>
                <a:ea typeface="Chivo"/>
                <a:cs typeface="Chivo"/>
                <a:sym typeface="Chivo"/>
              </a:rPr>
              <a:t>Vet Payments: </a:t>
            </a:r>
            <a:r>
              <a:rPr lang="en-GB" sz="1600">
                <a:solidFill>
                  <a:srgbClr val="0F476B"/>
                </a:solidFill>
                <a:latin typeface="Chivo"/>
                <a:ea typeface="Chivo"/>
                <a:cs typeface="Chivo"/>
                <a:sym typeface="Chivo"/>
              </a:rPr>
              <a:t>verify payment sources and navigate plans for payment</a:t>
            </a:r>
            <a:endParaRPr sz="1600">
              <a:solidFill>
                <a:srgbClr val="0F476B"/>
              </a:solidFill>
              <a:latin typeface="Chivo"/>
              <a:ea typeface="Chivo"/>
              <a:cs typeface="Chivo"/>
              <a:sym typeface="Chiv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" name="Google Shape;438;p81"/>
          <p:cNvPicPr preferRelativeResize="0"/>
          <p:nvPr/>
        </p:nvPicPr>
        <p:blipFill rotWithShape="1">
          <a:blip r:embed="rId3">
            <a:alphaModFix/>
          </a:blip>
          <a:srcRect l="14188" t="8147" r="17922"/>
          <a:stretch/>
        </p:blipFill>
        <p:spPr>
          <a:xfrm>
            <a:off x="0" y="0"/>
            <a:ext cx="570442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81"/>
          <p:cNvSpPr txBox="1"/>
          <p:nvPr/>
        </p:nvSpPr>
        <p:spPr>
          <a:xfrm>
            <a:off x="600713" y="366075"/>
            <a:ext cx="4503000" cy="19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200" b="1">
                <a:solidFill>
                  <a:schemeClr val="lt1"/>
                </a:solidFill>
                <a:highlight>
                  <a:schemeClr val="dk2"/>
                </a:highlight>
                <a:latin typeface="Chivo"/>
                <a:ea typeface="Chivo"/>
                <a:cs typeface="Chivo"/>
                <a:sym typeface="Chivo"/>
              </a:rPr>
              <a:t>Build relationships</a:t>
            </a:r>
            <a:endParaRPr sz="3200" b="1">
              <a:solidFill>
                <a:schemeClr val="lt1"/>
              </a:solidFill>
              <a:highlight>
                <a:schemeClr val="dk2"/>
              </a:highlight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440" name="Google Shape;440;p81"/>
          <p:cNvSpPr txBox="1"/>
          <p:nvPr/>
        </p:nvSpPr>
        <p:spPr>
          <a:xfrm>
            <a:off x="5869375" y="516925"/>
            <a:ext cx="3137100" cy="37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0F476B"/>
                </a:solidFill>
                <a:latin typeface="Chivo"/>
                <a:ea typeface="Chivo"/>
                <a:cs typeface="Chivo"/>
                <a:sym typeface="Chivo"/>
              </a:rPr>
              <a:t>Early Collaboration: </a:t>
            </a:r>
            <a:r>
              <a:rPr lang="en-GB" sz="1600">
                <a:solidFill>
                  <a:srgbClr val="0F476B"/>
                </a:solidFill>
                <a:latin typeface="Chivo"/>
                <a:ea typeface="Chivo"/>
                <a:cs typeface="Chivo"/>
                <a:sym typeface="Chivo"/>
              </a:rPr>
              <a:t>engage</a:t>
            </a:r>
            <a:r>
              <a:rPr lang="en-GB" sz="1600" b="1">
                <a:solidFill>
                  <a:srgbClr val="0F476B"/>
                </a:solidFill>
                <a:latin typeface="Chivo"/>
                <a:ea typeface="Chivo"/>
                <a:cs typeface="Chivo"/>
                <a:sym typeface="Chivo"/>
              </a:rPr>
              <a:t> </a:t>
            </a:r>
            <a:r>
              <a:rPr lang="en-GB" sz="1600">
                <a:solidFill>
                  <a:srgbClr val="0F476B"/>
                </a:solidFill>
                <a:latin typeface="Chivo"/>
                <a:ea typeface="Chivo"/>
                <a:cs typeface="Chivo"/>
                <a:sym typeface="Chivo"/>
              </a:rPr>
              <a:t>with International Services Office, recruitment, &amp; families</a:t>
            </a:r>
            <a:endParaRPr sz="1600">
              <a:solidFill>
                <a:srgbClr val="0F476B"/>
              </a:solidFill>
              <a:latin typeface="Chivo"/>
              <a:ea typeface="Chivo"/>
              <a:cs typeface="Chivo"/>
              <a:sym typeface="Chiv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F476B"/>
              </a:solidFill>
              <a:latin typeface="Chivo"/>
              <a:ea typeface="Chivo"/>
              <a:cs typeface="Chivo"/>
              <a:sym typeface="Chiv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0F476B"/>
                </a:solidFill>
                <a:latin typeface="Chivo"/>
                <a:ea typeface="Chivo"/>
                <a:cs typeface="Chivo"/>
                <a:sym typeface="Chivo"/>
              </a:rPr>
              <a:t>Pre-Work: </a:t>
            </a:r>
            <a:r>
              <a:rPr lang="en-GB" sz="1600">
                <a:solidFill>
                  <a:srgbClr val="0F476B"/>
                </a:solidFill>
                <a:latin typeface="Chivo"/>
                <a:ea typeface="Chivo"/>
                <a:cs typeface="Chivo"/>
                <a:sym typeface="Chivo"/>
              </a:rPr>
              <a:t>pre-arrival communication and orientation programs</a:t>
            </a:r>
            <a:endParaRPr sz="1600">
              <a:solidFill>
                <a:srgbClr val="0F476B"/>
              </a:solidFill>
              <a:latin typeface="Chivo"/>
              <a:ea typeface="Chivo"/>
              <a:cs typeface="Chivo"/>
              <a:sym typeface="Chiv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F476B"/>
              </a:solidFill>
              <a:latin typeface="Chivo"/>
              <a:ea typeface="Chivo"/>
              <a:cs typeface="Chivo"/>
              <a:sym typeface="Chiv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0F476B"/>
                </a:solidFill>
                <a:latin typeface="Chivo"/>
                <a:ea typeface="Chivo"/>
                <a:cs typeface="Chivo"/>
                <a:sym typeface="Chivo"/>
              </a:rPr>
              <a:t>International Conference Involvement: </a:t>
            </a:r>
            <a:r>
              <a:rPr lang="en-GB" sz="1600">
                <a:solidFill>
                  <a:srgbClr val="0F476B"/>
                </a:solidFill>
                <a:latin typeface="Chivo"/>
                <a:ea typeface="Chivo"/>
                <a:cs typeface="Chivo"/>
                <a:sym typeface="Chivo"/>
              </a:rPr>
              <a:t>strengthen relationships with teams </a:t>
            </a:r>
            <a:br>
              <a:rPr lang="en-GB" sz="1600">
                <a:solidFill>
                  <a:srgbClr val="0F476B"/>
                </a:solidFill>
                <a:latin typeface="Chivo"/>
                <a:ea typeface="Chivo"/>
                <a:cs typeface="Chivo"/>
                <a:sym typeface="Chivo"/>
              </a:rPr>
            </a:br>
            <a:r>
              <a:rPr lang="en-GB" sz="1600">
                <a:solidFill>
                  <a:srgbClr val="0F476B"/>
                </a:solidFill>
                <a:latin typeface="Chivo"/>
                <a:ea typeface="Chivo"/>
                <a:cs typeface="Chivo"/>
                <a:sym typeface="Chivo"/>
              </a:rPr>
              <a:t>who support international students</a:t>
            </a:r>
            <a:endParaRPr sz="1600">
              <a:solidFill>
                <a:srgbClr val="0F476B"/>
              </a:solidFill>
              <a:latin typeface="Chivo"/>
              <a:ea typeface="Chivo"/>
              <a:cs typeface="Chivo"/>
              <a:sym typeface="Chiv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itle and Bulleted List">
  <a:themeElements>
    <a:clrScheme name="Streamline">
      <a:dk1>
        <a:srgbClr val="666666"/>
      </a:dk1>
      <a:lt1>
        <a:srgbClr val="FFFFFF"/>
      </a:lt1>
      <a:dk2>
        <a:srgbClr val="147BD1"/>
      </a:dk2>
      <a:lt2>
        <a:srgbClr val="E9EDEE"/>
      </a:lt2>
      <a:accent1>
        <a:srgbClr val="147BD1"/>
      </a:accent1>
      <a:accent2>
        <a:srgbClr val="48B985"/>
      </a:accent2>
      <a:accent3>
        <a:srgbClr val="0F476B"/>
      </a:accent3>
      <a:accent4>
        <a:srgbClr val="86D5F5"/>
      </a:accent4>
      <a:accent5>
        <a:srgbClr val="D0EDEE"/>
      </a:accent5>
      <a:accent6>
        <a:srgbClr val="D5EEE3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ywire Theme Master">
  <a:themeElements>
    <a:clrScheme name="Flywire 3">
      <a:dk1>
        <a:srgbClr val="7F7F7F"/>
      </a:dk1>
      <a:lt1>
        <a:srgbClr val="FFFFFF"/>
      </a:lt1>
      <a:dk2>
        <a:srgbClr val="147BD1"/>
      </a:dk2>
      <a:lt2>
        <a:srgbClr val="147BD1"/>
      </a:lt2>
      <a:accent1>
        <a:srgbClr val="147BD1"/>
      </a:accent1>
      <a:accent2>
        <a:srgbClr val="46B885"/>
      </a:accent2>
      <a:accent3>
        <a:srgbClr val="EDD361"/>
      </a:accent3>
      <a:accent4>
        <a:srgbClr val="4CBCA7"/>
      </a:accent4>
      <a:accent5>
        <a:srgbClr val="C3CFD4"/>
      </a:accent5>
      <a:accent6>
        <a:srgbClr val="86D5F5"/>
      </a:accent6>
      <a:hlink>
        <a:srgbClr val="1379D1"/>
      </a:hlink>
      <a:folHlink>
        <a:srgbClr val="189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lywire Theme Master">
  <a:themeElements>
    <a:clrScheme name="Flywire 3">
      <a:dk1>
        <a:srgbClr val="7F7F7F"/>
      </a:dk1>
      <a:lt1>
        <a:srgbClr val="FFFFFF"/>
      </a:lt1>
      <a:dk2>
        <a:srgbClr val="147BD1"/>
      </a:dk2>
      <a:lt2>
        <a:srgbClr val="147BD1"/>
      </a:lt2>
      <a:accent1>
        <a:srgbClr val="147BD1"/>
      </a:accent1>
      <a:accent2>
        <a:srgbClr val="46B885"/>
      </a:accent2>
      <a:accent3>
        <a:srgbClr val="EDD361"/>
      </a:accent3>
      <a:accent4>
        <a:srgbClr val="4CBCA7"/>
      </a:accent4>
      <a:accent5>
        <a:srgbClr val="C3CFD4"/>
      </a:accent5>
      <a:accent6>
        <a:srgbClr val="86D5F5"/>
      </a:accent6>
      <a:hlink>
        <a:srgbClr val="1379D1"/>
      </a:hlink>
      <a:folHlink>
        <a:srgbClr val="189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564</Words>
  <Application>Microsoft Macintosh PowerPoint</Application>
  <PresentationFormat>On-screen Show (16:9)</PresentationFormat>
  <Paragraphs>93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Chivo</vt:lpstr>
      <vt:lpstr>Lato</vt:lpstr>
      <vt:lpstr>Chivo Light</vt:lpstr>
      <vt:lpstr>Open Sans</vt:lpstr>
      <vt:lpstr>Lato Light</vt:lpstr>
      <vt:lpstr>Title and Bulleted List</vt:lpstr>
      <vt:lpstr>Flywire Theme Master</vt:lpstr>
      <vt:lpstr>Flywire Theme Master</vt:lpstr>
      <vt:lpstr>Mitigating Financial Risks for International Students</vt:lpstr>
      <vt:lpstr>PowerPoint Presentation</vt:lpstr>
      <vt:lpstr>Identifying Risk</vt:lpstr>
      <vt:lpstr>Who can name a sanctioned country?  </vt:lpstr>
      <vt:lpstr>And the answer* is: </vt:lpstr>
      <vt:lpstr>What is the most popular  country where students  come from to study in the US?</vt:lpstr>
      <vt:lpstr>And the answer is:</vt:lpstr>
      <vt:lpstr>PowerPoint Presentation</vt:lpstr>
      <vt:lpstr>PowerPoint Presentation</vt:lpstr>
      <vt:lpstr>What are key practices for handling refunds, sponsor payments, and embassy interactions?</vt:lpstr>
      <vt:lpstr>Key  Takeaways</vt:lpstr>
      <vt:lpstr>Questions?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Mitigating Financial Risks for International Students</dc:title>
  <dc:creator>Brett Cassell</dc:creator>
  <cp:lastModifiedBy>Monique Gonzalez</cp:lastModifiedBy>
  <cp:revision>2</cp:revision>
  <dcterms:modified xsi:type="dcterms:W3CDTF">2024-05-15T15:29:21Z</dcterms:modified>
</cp:coreProperties>
</file>