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701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/>
  <p:notesSz cx="6858000" cy="9144000"/>
  <p:embeddedFontLst>
    <p:embeddedFont>
      <p:font typeface="Chivo" panose="020B0604020202020204" charset="0"/>
      <p:regular r:id="rId39"/>
      <p:bold r:id="rId40"/>
      <p:italic r:id="rId41"/>
      <p:boldItalic r:id="rId42"/>
    </p:embeddedFont>
    <p:embeddedFont>
      <p:font typeface="Chivo Black" panose="020B0604020202020204" charset="0"/>
      <p:bold r:id="rId43"/>
      <p:boldItalic r:id="rId44"/>
    </p:embeddedFont>
    <p:embeddedFont>
      <p:font typeface="Chivo Light" panose="020B0604020202020204" charset="0"/>
      <p:regular r:id="rId45"/>
      <p:bold r:id="rId46"/>
      <p:italic r:id="rId47"/>
      <p:boldItalic r:id="rId48"/>
    </p:embeddedFont>
    <p:embeddedFont>
      <p:font typeface="Comme" panose="020B0604020202020204" charset="0"/>
      <p:regular r:id="rId49"/>
      <p:bold r:id="rId50"/>
    </p:embeddedFont>
    <p:embeddedFont>
      <p:font typeface="Corbel" panose="020B0503020204020204" pitchFamily="34" charset="0"/>
      <p:regular r:id="rId51"/>
      <p:bold r:id="rId52"/>
      <p:italic r:id="rId53"/>
      <p:boldItalic r:id="rId54"/>
    </p:embeddedFont>
    <p:embeddedFont>
      <p:font typeface="Gill Sans" panose="020B0604020202020204" charset="0"/>
      <p:regular r:id="rId55"/>
      <p:bold r:id="rId56"/>
    </p:embeddedFont>
    <p:embeddedFont>
      <p:font typeface="Lato" panose="020F0502020204030203" pitchFamily="34" charset="0"/>
      <p:regular r:id="rId57"/>
      <p:bold r:id="rId58"/>
      <p:italic r:id="rId59"/>
      <p:boldItalic r:id="rId60"/>
    </p:embeddedFont>
    <p:embeddedFont>
      <p:font typeface="Open Sans Light" panose="020B0306030504020204" pitchFamily="34" charset="0"/>
      <p:regular r:id="rId61"/>
      <p:bold r:id="rId62"/>
      <p:italic r:id="rId63"/>
      <p:boldItalic r:id="rId64"/>
    </p:embeddedFont>
    <p:embeddedFont>
      <p:font typeface="Trebuchet MS" panose="020B0603020202020204" pitchFamily="34" charset="0"/>
      <p:regular r:id="rId65"/>
      <p:bold r:id="rId66"/>
      <p:italic r:id="rId67"/>
      <p:boldItalic r:id="rId68"/>
    </p:embeddedFont>
    <p:embeddedFont>
      <p:font typeface="Verdana" panose="020B0604030504040204" pitchFamily="3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gJHhlzHl9SOcQtDoLPMcSe0gn5/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 Neil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9B9098-324F-4171-95BC-7FB0C6061C8B}">
  <a:tblStyle styleId="{C19B9098-324F-4171-95BC-7FB0C6061C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92" autoAdjust="0"/>
  </p:normalViewPr>
  <p:slideViewPr>
    <p:cSldViewPr snapToGrid="0">
      <p:cViewPr varScale="1">
        <p:scale>
          <a:sx n="90" d="100"/>
          <a:sy n="90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openxmlformats.org/officeDocument/2006/relationships/font" Target="fonts/font25.fntdata"/><Relationship Id="rId68" Type="http://schemas.openxmlformats.org/officeDocument/2006/relationships/font" Target="fonts/font30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font" Target="fonts/font23.fntdata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font" Target="fonts/font31.fntdata"/><Relationship Id="rId77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72" Type="http://schemas.openxmlformats.org/officeDocument/2006/relationships/font" Target="fonts/font34.fntdata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1.fntdata"/><Relationship Id="rId34" Type="http://schemas.openxmlformats.org/officeDocument/2006/relationships/slide" Target="slides/slide31.xml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4.xml"/><Relationship Id="rId71" Type="http://schemas.openxmlformats.org/officeDocument/2006/relationships/font" Target="fonts/font3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latin typeface="Comme"/>
                <a:ea typeface="Comme"/>
                <a:cs typeface="Comme"/>
                <a:sym typeface="Comme"/>
              </a:rPr>
              <a:t>Global Payments 2024 Commerce and Payment Trends Report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/>
              <a:t>Verizon DBIR2023 Data Breach Investigations Report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/>
              <a:t>https://dataprot.net/statistics/credit-card-fraud-statistics/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/>
              <a:t>https://www.merchantsavvy.co.uk/payment-fraud-statistics/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dirty="0"/>
          </a:p>
        </p:txBody>
      </p:sp>
      <p:sp>
        <p:nvSpPr>
          <p:cNvPr id="402" name="Google Shape;40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" name="Google Shape;4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First version 2004</a:t>
            </a:r>
          </a:p>
        </p:txBody>
      </p:sp>
      <p:sp>
        <p:nvSpPr>
          <p:cNvPr id="435" name="Google Shape;43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3" name="Google Shape;4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" name="Google Shape;5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" name="Google Shape;3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Change these 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0" name="Google Shape;5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2" name="Google Shape;6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0" name="Google Shape;62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7" name="Google Shape;62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3" name="Google Shape;6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2" name="Google Shape;6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0" name="Google Shape;6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6" name="Google Shape;67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689" name="Google Shape;6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" name="Google Shape;7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1" name="Google Shape;7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37" name="Google Shape;3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51" name="Google Shape;3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210"/>
            <a:ext cx="12201525" cy="685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4404731" y="2224970"/>
            <a:ext cx="6785059" cy="7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hivo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4415882" y="3055630"/>
            <a:ext cx="599564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36" descr="white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205" y="2097520"/>
            <a:ext cx="2841869" cy="15045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36"/>
          <p:cNvCxnSpPr/>
          <p:nvPr/>
        </p:nvCxnSpPr>
        <p:spPr>
          <a:xfrm>
            <a:off x="4014437" y="2230244"/>
            <a:ext cx="0" cy="127971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Bottom Bar">
  <p:cSld name="Title and Content, Bottom Ba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66" name="Google Shape;6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92177"/>
            <a:ext cx="12192000" cy="86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and Bottom Blue Bars">
  <p:cSld name="Top and Bottom Blue Bar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>
            <a:spLocks noGrp="1"/>
          </p:cNvSpPr>
          <p:nvPr>
            <p:ph type="body" idx="1"/>
          </p:nvPr>
        </p:nvSpPr>
        <p:spPr>
          <a:xfrm>
            <a:off x="838200" y="1717288"/>
            <a:ext cx="10515600" cy="398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70" name="Google Shape;70;p52"/>
          <p:cNvSpPr/>
          <p:nvPr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1" name="Google Shape;71;p52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92177"/>
            <a:ext cx="12192000" cy="86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Bar with photo &amp; callouts">
  <p:cSld name="Side Bar with photo &amp; callou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>
            <a:spLocks noGrp="1"/>
          </p:cNvSpPr>
          <p:nvPr>
            <p:ph type="body" idx="1"/>
          </p:nvPr>
        </p:nvSpPr>
        <p:spPr>
          <a:xfrm>
            <a:off x="5645827" y="772557"/>
            <a:ext cx="2693501" cy="156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76" name="Google Shape;76;p53"/>
          <p:cNvSpPr/>
          <p:nvPr/>
        </p:nvSpPr>
        <p:spPr>
          <a:xfrm>
            <a:off x="0" y="0"/>
            <a:ext cx="488423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7" name="Google Shape;77;p53"/>
          <p:cNvSpPr txBox="1">
            <a:spLocks noGrp="1"/>
          </p:cNvSpPr>
          <p:nvPr>
            <p:ph type="title"/>
          </p:nvPr>
        </p:nvSpPr>
        <p:spPr>
          <a:xfrm>
            <a:off x="736909" y="1283987"/>
            <a:ext cx="3410415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body" idx="2"/>
          </p:nvPr>
        </p:nvSpPr>
        <p:spPr>
          <a:xfrm>
            <a:off x="8783929" y="772557"/>
            <a:ext cx="2894669" cy="156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body" idx="3"/>
          </p:nvPr>
        </p:nvSpPr>
        <p:spPr>
          <a:xfrm>
            <a:off x="736909" y="2753757"/>
            <a:ext cx="2693501" cy="156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ransition Slide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hiv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2000"/>
              <a:buNone/>
              <a:defRPr sz="2000">
                <a:solidFill>
                  <a:srgbClr val="8F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800"/>
              <a:buNone/>
              <a:defRPr sz="1800">
                <a:solidFill>
                  <a:srgbClr val="8F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8F8F"/>
              </a:buClr>
              <a:buSzPts val="1600"/>
              <a:buNone/>
              <a:defRPr sz="1600">
                <a:solidFill>
                  <a:srgbClr val="8F8F8F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ransition Slide">
  <p:cSld name="Blue Transition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210"/>
            <a:ext cx="12201525" cy="68547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88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hivo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No Logo">
  <p:cSld name="1_Blank No Log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6"/>
          <p:cNvSpPr/>
          <p:nvPr/>
        </p:nvSpPr>
        <p:spPr>
          <a:xfrm>
            <a:off x="11530361" y="6211229"/>
            <a:ext cx="568712" cy="646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0" name="Google Shape;90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88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hivo"/>
              <a:buNone/>
              <a:defRPr sz="5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0391" y="5619610"/>
            <a:ext cx="11251095" cy="79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Columns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57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8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5487330" y="735981"/>
            <a:ext cx="5967761" cy="445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3" name="Google Shape;23;p37"/>
          <p:cNvSpPr/>
          <p:nvPr/>
        </p:nvSpPr>
        <p:spPr>
          <a:xfrm>
            <a:off x="0" y="0"/>
            <a:ext cx="488423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" name="Google Shape;24;p37"/>
          <p:cNvSpPr txBox="1">
            <a:spLocks noGrp="1"/>
          </p:cNvSpPr>
          <p:nvPr>
            <p:ph type="title"/>
          </p:nvPr>
        </p:nvSpPr>
        <p:spPr>
          <a:xfrm>
            <a:off x="736909" y="2015507"/>
            <a:ext cx="3410415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11530361" y="6211229"/>
            <a:ext cx="568712" cy="646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Transition Slide">
  <p:cSld name="1_Blue Transition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6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210"/>
            <a:ext cx="12201525" cy="685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88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hivo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 1 2">
  <p:cSld name="Blank White No Logo 1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5"/>
          <p:cNvSpPr/>
          <p:nvPr/>
        </p:nvSpPr>
        <p:spPr>
          <a:xfrm>
            <a:off x="11086207" y="5876205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4" name="Google Shape;114;p45"/>
          <p:cNvSpPr/>
          <p:nvPr/>
        </p:nvSpPr>
        <p:spPr>
          <a:xfrm>
            <a:off x="11530361" y="6211229"/>
            <a:ext cx="568800" cy="64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5" name="Google Shape;115;p4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Columns with Blue Bar">
  <p:cSld name="Two Content Columns with Blue Ba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6"/>
          <p:cNvSpPr txBox="1">
            <a:spLocks noGrp="1"/>
          </p:cNvSpPr>
          <p:nvPr>
            <p:ph type="body" idx="1"/>
          </p:nvPr>
        </p:nvSpPr>
        <p:spPr>
          <a:xfrm>
            <a:off x="838200" y="1650380"/>
            <a:ext cx="5181600" cy="452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latin typeface="Chivo"/>
                <a:ea typeface="Chivo"/>
                <a:cs typeface="Chivo"/>
                <a:sym typeface="Chivo"/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>
                <a:latin typeface="Chivo"/>
                <a:ea typeface="Chivo"/>
                <a:cs typeface="Chivo"/>
                <a:sym typeface="Chivo"/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>
                <a:latin typeface="Chivo"/>
                <a:ea typeface="Chivo"/>
                <a:cs typeface="Chivo"/>
                <a:sym typeface="Chivo"/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>
                <a:latin typeface="Chivo"/>
                <a:ea typeface="Chivo"/>
                <a:cs typeface="Chivo"/>
                <a:sym typeface="Chivo"/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>
                <a:latin typeface="Chivo"/>
                <a:ea typeface="Chivo"/>
                <a:cs typeface="Chivo"/>
                <a:sym typeface="Chivo"/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2"/>
          </p:nvPr>
        </p:nvSpPr>
        <p:spPr>
          <a:xfrm>
            <a:off x="6172200" y="1650380"/>
            <a:ext cx="5181600" cy="452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latin typeface="Chivo"/>
                <a:ea typeface="Chivo"/>
                <a:cs typeface="Chivo"/>
                <a:sym typeface="Chivo"/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>
                <a:latin typeface="Chivo"/>
                <a:ea typeface="Chivo"/>
                <a:cs typeface="Chivo"/>
                <a:sym typeface="Chivo"/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>
                <a:latin typeface="Chivo"/>
                <a:ea typeface="Chivo"/>
                <a:cs typeface="Chivo"/>
                <a:sym typeface="Chivo"/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>
                <a:latin typeface="Chivo"/>
                <a:ea typeface="Chivo"/>
                <a:cs typeface="Chivo"/>
                <a:sym typeface="Chivo"/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>
                <a:latin typeface="Chivo"/>
                <a:ea typeface="Chivo"/>
                <a:cs typeface="Chivo"/>
                <a:sym typeface="Chivo"/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20" name="Google Shape;120;p46"/>
          <p:cNvSpPr/>
          <p:nvPr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6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ransitition Slide">
  <p:cSld name="Blue Transitition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2"/>
          <p:cNvSpPr/>
          <p:nvPr/>
        </p:nvSpPr>
        <p:spPr>
          <a:xfrm>
            <a:off x="11530361" y="6211229"/>
            <a:ext cx="568800" cy="64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124" name="Google Shape;12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0391" y="5619611"/>
            <a:ext cx="11251095" cy="79573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2"/>
          <p:cNvSpPr txBox="1">
            <a:spLocks noGrp="1"/>
          </p:cNvSpPr>
          <p:nvPr>
            <p:ph type="sldNum" idx="12"/>
          </p:nvPr>
        </p:nvSpPr>
        <p:spPr>
          <a:xfrm>
            <a:off x="203851" y="6368383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126" name="Google Shape;12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2"/>
          <p:cNvSpPr txBox="1">
            <a:spLocks noGrp="1"/>
          </p:cNvSpPr>
          <p:nvPr>
            <p:ph type="ctrTitle"/>
          </p:nvPr>
        </p:nvSpPr>
        <p:spPr>
          <a:xfrm>
            <a:off x="1575925" y="2273647"/>
            <a:ext cx="92644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hivo"/>
              <a:buNone/>
              <a:defRPr sz="4400" b="0" i="0" u="none" strike="noStrike" cap="none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62"/>
          <p:cNvSpPr txBox="1">
            <a:spLocks noGrp="1"/>
          </p:cNvSpPr>
          <p:nvPr>
            <p:ph type="subTitle" idx="1"/>
          </p:nvPr>
        </p:nvSpPr>
        <p:spPr>
          <a:xfrm>
            <a:off x="1612521" y="3536897"/>
            <a:ext cx="92568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66B788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/>
          <p:nvPr/>
        </p:nvSpPr>
        <p:spPr>
          <a:xfrm>
            <a:off x="0" y="0"/>
            <a:ext cx="12192000" cy="129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3"/>
          <p:cNvSpPr txBox="1">
            <a:spLocks noGrp="1"/>
          </p:cNvSpPr>
          <p:nvPr>
            <p:ph type="title"/>
          </p:nvPr>
        </p:nvSpPr>
        <p:spPr>
          <a:xfrm>
            <a:off x="887500" y="291200"/>
            <a:ext cx="10251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63"/>
          <p:cNvSpPr txBox="1">
            <a:spLocks noGrp="1"/>
          </p:cNvSpPr>
          <p:nvPr>
            <p:ph type="body" idx="1"/>
          </p:nvPr>
        </p:nvSpPr>
        <p:spPr>
          <a:xfrm>
            <a:off x="774917" y="1644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body" idx="2"/>
          </p:nvPr>
        </p:nvSpPr>
        <p:spPr>
          <a:xfrm>
            <a:off x="6054755" y="1644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63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with Logo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4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37" name="Google Shape;137;p64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Blank White No Log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5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40" name="Google Shape;140;p65"/>
          <p:cNvSpPr/>
          <p:nvPr/>
        </p:nvSpPr>
        <p:spPr>
          <a:xfrm>
            <a:off x="11122300" y="6369500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itle ">
  <p:cSld name="Blue Title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6"/>
          <p:cNvSpPr txBox="1">
            <a:spLocks noGrp="1"/>
          </p:cNvSpPr>
          <p:nvPr>
            <p:ph type="title"/>
          </p:nvPr>
        </p:nvSpPr>
        <p:spPr>
          <a:xfrm>
            <a:off x="0" y="82427"/>
            <a:ext cx="1219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733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66"/>
          <p:cNvSpPr txBox="1">
            <a:spLocks noGrp="1"/>
          </p:cNvSpPr>
          <p:nvPr>
            <p:ph type="sldNum" idx="12"/>
          </p:nvPr>
        </p:nvSpPr>
        <p:spPr>
          <a:xfrm>
            <a:off x="10752664" y="6479932"/>
            <a:ext cx="1439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7"/>
          <p:cNvSpPr txBox="1">
            <a:spLocks noGrp="1"/>
          </p:cNvSpPr>
          <p:nvPr>
            <p:ph type="sldNum" idx="12"/>
          </p:nvPr>
        </p:nvSpPr>
        <p:spPr>
          <a:xfrm>
            <a:off x="10684933" y="6629400"/>
            <a:ext cx="1439200" cy="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6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46" name="Google Shape;146;p67"/>
          <p:cNvSpPr/>
          <p:nvPr/>
        </p:nvSpPr>
        <p:spPr>
          <a:xfrm>
            <a:off x="5597961" y="6295216"/>
            <a:ext cx="1016000" cy="52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Transition Slide Blue with Currency Pattern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8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  <a:defRPr sz="6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Right">
  <p:cSld name="Section Title / List on Righ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8"/>
          <p:cNvSpPr/>
          <p:nvPr/>
        </p:nvSpPr>
        <p:spPr>
          <a:xfrm>
            <a:off x="0" y="0"/>
            <a:ext cx="485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8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3573200" cy="2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68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27928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133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1" name="Google Shape;151;p68"/>
          <p:cNvSpPr txBox="1">
            <a:spLocks noGrp="1"/>
          </p:cNvSpPr>
          <p:nvPr>
            <p:ph type="body" idx="2"/>
          </p:nvPr>
        </p:nvSpPr>
        <p:spPr>
          <a:xfrm>
            <a:off x="5588900" y="711300"/>
            <a:ext cx="4499200" cy="4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68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53" name="Google Shape;153;p68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9"/>
          <p:cNvSpPr txBox="1">
            <a:spLocks noGrp="1"/>
          </p:cNvSpPr>
          <p:nvPr>
            <p:ph type="ctrTitle"/>
          </p:nvPr>
        </p:nvSpPr>
        <p:spPr>
          <a:xfrm>
            <a:off x="4764300" y="2237551"/>
            <a:ext cx="65608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ivo"/>
              <a:buNone/>
              <a:defRPr sz="48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69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158" name="Google Shape;15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733" y="2523201"/>
            <a:ext cx="3352800" cy="1119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69"/>
          <p:cNvCxnSpPr/>
          <p:nvPr/>
        </p:nvCxnSpPr>
        <p:spPr>
          <a:xfrm>
            <a:off x="4577505" y="2339167"/>
            <a:ext cx="9200" cy="156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1">
  <p:cSld name="Title Slide Alt 1"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0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hivo"/>
              <a:buNone/>
              <a:defRPr sz="5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70"/>
          <p:cNvSpPr txBox="1">
            <a:spLocks noGrp="1"/>
          </p:cNvSpPr>
          <p:nvPr>
            <p:ph type="subTitle" idx="1"/>
          </p:nvPr>
        </p:nvSpPr>
        <p:spPr>
          <a:xfrm>
            <a:off x="1072203" y="2866567"/>
            <a:ext cx="10250800" cy="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2133"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3" name="Google Shape;163;p70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1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66" name="Google Shape;166;p71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1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69" name="Google Shape;16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965" y="6469107"/>
            <a:ext cx="731600" cy="24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2"/>
          <p:cNvSpPr txBox="1">
            <a:spLocks noGrp="1"/>
          </p:cNvSpPr>
          <p:nvPr>
            <p:ph type="title"/>
          </p:nvPr>
        </p:nvSpPr>
        <p:spPr>
          <a:xfrm>
            <a:off x="970200" y="5724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72"/>
          <p:cNvSpPr txBox="1">
            <a:spLocks noGrp="1"/>
          </p:cNvSpPr>
          <p:nvPr>
            <p:ph type="body" idx="1"/>
          </p:nvPr>
        </p:nvSpPr>
        <p:spPr>
          <a:xfrm>
            <a:off x="871000" y="19844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72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Only">
  <p:cSld name="Bulleted List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3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76" name="Google Shape;176;p73"/>
          <p:cNvSpPr txBox="1">
            <a:spLocks noGrp="1"/>
          </p:cNvSpPr>
          <p:nvPr>
            <p:ph type="body" idx="1"/>
          </p:nvPr>
        </p:nvSpPr>
        <p:spPr>
          <a:xfrm>
            <a:off x="972600" y="1424867"/>
            <a:ext cx="102516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">
  <p:cSld name="Transition Slide Whit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4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79" name="Google Shape;179;p74"/>
          <p:cNvSpPr txBox="1">
            <a:spLocks noGrp="1"/>
          </p:cNvSpPr>
          <p:nvPr>
            <p:ph type="title"/>
          </p:nvPr>
        </p:nvSpPr>
        <p:spPr>
          <a:xfrm>
            <a:off x="972600" y="2741833"/>
            <a:ext cx="78500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 with Currency Pattern" type="titleOnly">
  <p:cSld name="TITLE_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5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82" name="Google Shape;182;p75"/>
          <p:cNvSpPr/>
          <p:nvPr/>
        </p:nvSpPr>
        <p:spPr>
          <a:xfrm>
            <a:off x="11037233" y="6279100"/>
            <a:ext cx="1082000" cy="5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785" y="5869069"/>
            <a:ext cx="11238433" cy="68636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5"/>
          <p:cNvSpPr txBox="1">
            <a:spLocks noGrp="1"/>
          </p:cNvSpPr>
          <p:nvPr>
            <p:ph type="title"/>
          </p:nvPr>
        </p:nvSpPr>
        <p:spPr>
          <a:xfrm>
            <a:off x="1009067" y="2340700"/>
            <a:ext cx="78500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Blue">
  <p:cSld name="Transition Slide Dark Blue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6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76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88" name="Google Shape;188;p76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Left">
  <p:cSld name="Section Title / List on Lef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7"/>
          <p:cNvSpPr txBox="1">
            <a:spLocks noGrp="1"/>
          </p:cNvSpPr>
          <p:nvPr>
            <p:ph type="body" idx="1"/>
          </p:nvPr>
        </p:nvSpPr>
        <p:spPr>
          <a:xfrm>
            <a:off x="621667" y="735600"/>
            <a:ext cx="4499200" cy="4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77"/>
          <p:cNvSpPr/>
          <p:nvPr/>
        </p:nvSpPr>
        <p:spPr>
          <a:xfrm>
            <a:off x="7062367" y="0"/>
            <a:ext cx="5129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7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93" name="Google Shape;193;p77"/>
          <p:cNvSpPr txBox="1">
            <a:spLocks noGrp="1"/>
          </p:cNvSpPr>
          <p:nvPr>
            <p:ph type="title"/>
          </p:nvPr>
        </p:nvSpPr>
        <p:spPr>
          <a:xfrm>
            <a:off x="7481833" y="1694417"/>
            <a:ext cx="4401200" cy="2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77"/>
          <p:cNvSpPr txBox="1">
            <a:spLocks noGrp="1"/>
          </p:cNvSpPr>
          <p:nvPr>
            <p:ph type="subTitle" idx="2"/>
          </p:nvPr>
        </p:nvSpPr>
        <p:spPr>
          <a:xfrm>
            <a:off x="7475100" y="4151584"/>
            <a:ext cx="44012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133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195" name="Google Shape;19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965" y="6469107"/>
            <a:ext cx="731600" cy="24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 Left">
  <p:cSld name="Blue Side Bar Lef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/>
          <p:nvPr/>
        </p:nvSpPr>
        <p:spPr>
          <a:xfrm>
            <a:off x="0" y="0"/>
            <a:ext cx="4149249" cy="6868800"/>
          </a:xfrm>
          <a:prstGeom prst="rect">
            <a:avLst/>
          </a:prstGeom>
          <a:gradFill>
            <a:gsLst>
              <a:gs pos="0">
                <a:srgbClr val="0F4C86"/>
              </a:gs>
              <a:gs pos="50000">
                <a:srgbClr val="156EC3"/>
              </a:gs>
              <a:gs pos="100000">
                <a:srgbClr val="1A84E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4475747" y="646852"/>
            <a:ext cx="7194885" cy="483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Chivo"/>
              <a:buChar char="•"/>
              <a:defRPr sz="2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ivo"/>
              <a:buChar char="•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Chivo"/>
              <a:buChar char="•"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•"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528173" y="646851"/>
            <a:ext cx="3117395" cy="251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  <a:defRPr sz="3733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ivo"/>
              <a:buNone/>
              <a:defRPr sz="3466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ubTitle" idx="2"/>
          </p:nvPr>
        </p:nvSpPr>
        <p:spPr>
          <a:xfrm>
            <a:off x="521369" y="3274153"/>
            <a:ext cx="3117395" cy="221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2267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Transition Slide Blue with Currency Pattern"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8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78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Grey">
  <p:cSld name="Transition Slide Dark Grey">
    <p:bg>
      <p:bgPr>
        <a:solidFill>
          <a:srgbClr val="43434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9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79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03" name="Google Shape;203;p79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0"/>
          <p:cNvSpPr txBox="1">
            <a:spLocks noGrp="1"/>
          </p:cNvSpPr>
          <p:nvPr>
            <p:ph type="body" idx="1"/>
          </p:nvPr>
        </p:nvSpPr>
        <p:spPr>
          <a:xfrm>
            <a:off x="5487331" y="735981"/>
            <a:ext cx="5967600" cy="4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80"/>
          <p:cNvSpPr txBox="1">
            <a:spLocks noGrp="1"/>
          </p:cNvSpPr>
          <p:nvPr>
            <p:ph type="sldNum" idx="12"/>
          </p:nvPr>
        </p:nvSpPr>
        <p:spPr>
          <a:xfrm>
            <a:off x="203851" y="6356351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07" name="Google Shape;207;p80"/>
          <p:cNvSpPr/>
          <p:nvPr/>
        </p:nvSpPr>
        <p:spPr>
          <a:xfrm>
            <a:off x="0" y="0"/>
            <a:ext cx="4884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0"/>
          <p:cNvSpPr txBox="1">
            <a:spLocks noGrp="1"/>
          </p:cNvSpPr>
          <p:nvPr>
            <p:ph type="title"/>
          </p:nvPr>
        </p:nvSpPr>
        <p:spPr>
          <a:xfrm>
            <a:off x="736909" y="2015508"/>
            <a:ext cx="3410400" cy="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Furniture 1">
  <p:cSld name="Page Furniture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9501" y="6460653"/>
            <a:ext cx="731599" cy="24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2"/>
          <p:cNvSpPr txBox="1">
            <a:spLocks noGrp="1"/>
          </p:cNvSpPr>
          <p:nvPr>
            <p:ph type="title"/>
          </p:nvPr>
        </p:nvSpPr>
        <p:spPr>
          <a:xfrm>
            <a:off x="984867" y="369600"/>
            <a:ext cx="10713600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66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8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4" name="Google Shape;214;p8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5" name="Google Shape;215;p82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Furniture 1 1">
  <p:cSld name="Page Furniture 1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 Bar Left">
  <p:cSld name="Blue Side Bar Lef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4"/>
          <p:cNvSpPr/>
          <p:nvPr/>
        </p:nvSpPr>
        <p:spPr>
          <a:xfrm>
            <a:off x="0" y="0"/>
            <a:ext cx="4164000" cy="68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4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9" name="Google Shape;219;p84"/>
          <p:cNvSpPr txBox="1">
            <a:spLocks noGrp="1"/>
          </p:cNvSpPr>
          <p:nvPr>
            <p:ph type="body" idx="1"/>
          </p:nvPr>
        </p:nvSpPr>
        <p:spPr>
          <a:xfrm>
            <a:off x="4475747" y="646851"/>
            <a:ext cx="7194800" cy="4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66B788"/>
              </a:buClr>
              <a:buSzPts val="16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857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20" name="Google Shape;220;p84"/>
          <p:cNvSpPr txBox="1">
            <a:spLocks noGrp="1"/>
          </p:cNvSpPr>
          <p:nvPr>
            <p:ph type="title"/>
          </p:nvPr>
        </p:nvSpPr>
        <p:spPr>
          <a:xfrm>
            <a:off x="528173" y="646851"/>
            <a:ext cx="3117200" cy="2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hivo"/>
              <a:buNone/>
              <a:defRPr sz="3733" b="0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84"/>
          <p:cNvSpPr txBox="1">
            <a:spLocks noGrp="1"/>
          </p:cNvSpPr>
          <p:nvPr>
            <p:ph type="subTitle" idx="2"/>
          </p:nvPr>
        </p:nvSpPr>
        <p:spPr>
          <a:xfrm>
            <a:off x="521369" y="3274153"/>
            <a:ext cx="3117200" cy="2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  <a:defRPr sz="2267" b="0" i="0" u="none" strike="noStrike" cap="none">
                <a:solidFill>
                  <a:srgbClr val="B3E2CE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22" name="Google Shape;222;p84"/>
          <p:cNvSpPr txBox="1">
            <a:spLocks noGrp="1"/>
          </p:cNvSpPr>
          <p:nvPr>
            <p:ph type="sldNum" idx="12"/>
          </p:nvPr>
        </p:nvSpPr>
        <p:spPr>
          <a:xfrm>
            <a:off x="203851" y="6356351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Blue Bar">
  <p:cSld name="Title and Content with Blue Ba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5"/>
          <p:cNvSpPr txBox="1">
            <a:spLocks noGrp="1"/>
          </p:cNvSpPr>
          <p:nvPr>
            <p:ph type="body" idx="1"/>
          </p:nvPr>
        </p:nvSpPr>
        <p:spPr>
          <a:xfrm>
            <a:off x="838200" y="1717288"/>
            <a:ext cx="10515600" cy="4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85"/>
          <p:cNvSpPr txBox="1">
            <a:spLocks noGrp="1"/>
          </p:cNvSpPr>
          <p:nvPr>
            <p:ph type="sldNum" idx="12"/>
          </p:nvPr>
        </p:nvSpPr>
        <p:spPr>
          <a:xfrm>
            <a:off x="203851" y="6356351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26" name="Google Shape;226;p85"/>
          <p:cNvSpPr/>
          <p:nvPr/>
        </p:nvSpPr>
        <p:spPr>
          <a:xfrm>
            <a:off x="0" y="0"/>
            <a:ext cx="12192000" cy="11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7" name="Google Shape;227;p85"/>
          <p:cNvSpPr txBox="1">
            <a:spLocks noGrp="1"/>
          </p:cNvSpPr>
          <p:nvPr>
            <p:ph type="title"/>
          </p:nvPr>
        </p:nvSpPr>
        <p:spPr>
          <a:xfrm>
            <a:off x="838200" y="264765"/>
            <a:ext cx="10515600" cy="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6"/>
          <p:cNvSpPr txBox="1">
            <a:spLocks noGrp="1"/>
          </p:cNvSpPr>
          <p:nvPr>
            <p:ph type="title"/>
          </p:nvPr>
        </p:nvSpPr>
        <p:spPr>
          <a:xfrm>
            <a:off x="0" y="5412889"/>
            <a:ext cx="121920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1" name="Google Shape;231;p8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2" name="Google Shape;232;p8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1">
  <p:cSld name="Title and Bullet List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7"/>
          <p:cNvSpPr txBox="1">
            <a:spLocks noGrp="1"/>
          </p:cNvSpPr>
          <p:nvPr>
            <p:ph type="body" idx="1"/>
          </p:nvPr>
        </p:nvSpPr>
        <p:spPr>
          <a:xfrm>
            <a:off x="838200" y="1344303"/>
            <a:ext cx="10515600" cy="4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66B788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35" name="Google Shape;235;p87"/>
          <p:cNvSpPr txBox="1">
            <a:spLocks noGrp="1"/>
          </p:cNvSpPr>
          <p:nvPr>
            <p:ph type="sldNum" idx="12"/>
          </p:nvPr>
        </p:nvSpPr>
        <p:spPr>
          <a:xfrm>
            <a:off x="203851" y="6356351"/>
            <a:ext cx="39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AAAA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36" name="Google Shape;236;p87"/>
          <p:cNvSpPr txBox="1">
            <a:spLocks noGrp="1"/>
          </p:cNvSpPr>
          <p:nvPr>
            <p:ph type="title"/>
          </p:nvPr>
        </p:nvSpPr>
        <p:spPr>
          <a:xfrm>
            <a:off x="838200" y="204607"/>
            <a:ext cx="10515600" cy="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3733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Blank White No Log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36" name="Google Shape;36;p40"/>
          <p:cNvSpPr/>
          <p:nvPr/>
        </p:nvSpPr>
        <p:spPr>
          <a:xfrm>
            <a:off x="11122300" y="6369500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itle  1">
  <p:cSld name="Blue Title 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8"/>
          <p:cNvSpPr txBox="1">
            <a:spLocks noGrp="1"/>
          </p:cNvSpPr>
          <p:nvPr>
            <p:ph type="title"/>
          </p:nvPr>
        </p:nvSpPr>
        <p:spPr>
          <a:xfrm>
            <a:off x="0" y="82427"/>
            <a:ext cx="1219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733" b="1" i="0" u="none" strike="noStrike" cap="non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88"/>
          <p:cNvSpPr txBox="1">
            <a:spLocks noGrp="1"/>
          </p:cNvSpPr>
          <p:nvPr>
            <p:ph type="sldNum" idx="12"/>
          </p:nvPr>
        </p:nvSpPr>
        <p:spPr>
          <a:xfrm>
            <a:off x="10752664" y="6479932"/>
            <a:ext cx="1439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1A1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 1">
  <p:cSld name="Blank No Logo 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9"/>
          <p:cNvSpPr txBox="1">
            <a:spLocks noGrp="1"/>
          </p:cNvSpPr>
          <p:nvPr>
            <p:ph type="sldNum" idx="12"/>
          </p:nvPr>
        </p:nvSpPr>
        <p:spPr>
          <a:xfrm>
            <a:off x="10684933" y="6629400"/>
            <a:ext cx="1439200" cy="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8"/>
              <a:buFont typeface="Arial"/>
              <a:buNone/>
              <a:defRPr sz="16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42" name="Google Shape;242;p89"/>
          <p:cNvSpPr/>
          <p:nvPr/>
        </p:nvSpPr>
        <p:spPr>
          <a:xfrm>
            <a:off x="5597961" y="6295216"/>
            <a:ext cx="1016000" cy="52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 1 2">
  <p:cSld name="Blank White No Logo 1 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8"/>
          <p:cNvSpPr/>
          <p:nvPr/>
        </p:nvSpPr>
        <p:spPr>
          <a:xfrm>
            <a:off x="11086207" y="5876205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50" name="Google Shape;250;p48"/>
          <p:cNvSpPr/>
          <p:nvPr/>
        </p:nvSpPr>
        <p:spPr>
          <a:xfrm>
            <a:off x="11530361" y="6211229"/>
            <a:ext cx="568800" cy="64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51" name="Google Shape;251;p4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90"/>
          <p:cNvSpPr txBox="1">
            <a:spLocks noGrp="1"/>
          </p:cNvSpPr>
          <p:nvPr>
            <p:ph type="ctrTitle"/>
          </p:nvPr>
        </p:nvSpPr>
        <p:spPr>
          <a:xfrm>
            <a:off x="4764300" y="2237551"/>
            <a:ext cx="65608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ivo"/>
              <a:buNone/>
              <a:defRPr sz="48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90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256" name="Google Shape;256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733" y="2523201"/>
            <a:ext cx="3352800" cy="1119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90"/>
          <p:cNvCxnSpPr/>
          <p:nvPr/>
        </p:nvCxnSpPr>
        <p:spPr>
          <a:xfrm>
            <a:off x="4577505" y="2339167"/>
            <a:ext cx="9200" cy="156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 with Currency Pattern">
  <p:cSld name="Transition Slide Blue with Currency Pattern">
    <p:bg>
      <p:bgPr>
        <a:solidFill>
          <a:schemeClr val="dk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2"/>
            <a:ext cx="12191997" cy="6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1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91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/ List on Right">
  <p:cSld name="Section Title / List on Righ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2"/>
          <p:cNvSpPr/>
          <p:nvPr/>
        </p:nvSpPr>
        <p:spPr>
          <a:xfrm>
            <a:off x="0" y="0"/>
            <a:ext cx="485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2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3573200" cy="2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92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27928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133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6" name="Google Shape;266;p92"/>
          <p:cNvSpPr txBox="1">
            <a:spLocks noGrp="1"/>
          </p:cNvSpPr>
          <p:nvPr>
            <p:ph type="body" idx="2"/>
          </p:nvPr>
        </p:nvSpPr>
        <p:spPr>
          <a:xfrm>
            <a:off x="5588900" y="711300"/>
            <a:ext cx="4499200" cy="4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92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68" name="Google Shape;268;p92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3"/>
          <p:cNvSpPr/>
          <p:nvPr/>
        </p:nvSpPr>
        <p:spPr>
          <a:xfrm>
            <a:off x="0" y="0"/>
            <a:ext cx="12192000" cy="129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3"/>
          <p:cNvSpPr txBox="1">
            <a:spLocks noGrp="1"/>
          </p:cNvSpPr>
          <p:nvPr>
            <p:ph type="title"/>
          </p:nvPr>
        </p:nvSpPr>
        <p:spPr>
          <a:xfrm>
            <a:off x="887500" y="291200"/>
            <a:ext cx="10251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6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93"/>
          <p:cNvSpPr txBox="1">
            <a:spLocks noGrp="1"/>
          </p:cNvSpPr>
          <p:nvPr>
            <p:ph type="body" idx="1"/>
          </p:nvPr>
        </p:nvSpPr>
        <p:spPr>
          <a:xfrm>
            <a:off x="774917" y="1644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93"/>
          <p:cNvSpPr txBox="1">
            <a:spLocks noGrp="1"/>
          </p:cNvSpPr>
          <p:nvPr>
            <p:ph type="body" idx="2"/>
          </p:nvPr>
        </p:nvSpPr>
        <p:spPr>
          <a:xfrm>
            <a:off x="6054755" y="1644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74" name="Google Shape;274;p93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1">
  <p:cSld name="Title Slide Alt 1">
    <p:bg>
      <p:bgPr>
        <a:solidFill>
          <a:schemeClr val="l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4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hivo"/>
              <a:buNone/>
              <a:defRPr sz="5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94"/>
          <p:cNvSpPr txBox="1">
            <a:spLocks noGrp="1"/>
          </p:cNvSpPr>
          <p:nvPr>
            <p:ph type="subTitle" idx="1"/>
          </p:nvPr>
        </p:nvSpPr>
        <p:spPr>
          <a:xfrm>
            <a:off x="1072203" y="2866567"/>
            <a:ext cx="10250800" cy="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hivo"/>
              <a:buNone/>
              <a:defRPr sz="2133">
                <a:latin typeface="Chivo"/>
                <a:ea typeface="Chivo"/>
                <a:cs typeface="Chivo"/>
                <a:sym typeface="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78" name="Google Shape;278;p94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Blue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5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81" name="Google Shape;281;p95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84" name="Google Shape;284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965" y="6469107"/>
            <a:ext cx="731600" cy="24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Only">
  <p:cSld name="Bulleted List 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6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87" name="Google Shape;287;p96"/>
          <p:cNvSpPr txBox="1">
            <a:spLocks noGrp="1"/>
          </p:cNvSpPr>
          <p:nvPr>
            <p:ph type="body" idx="1"/>
          </p:nvPr>
        </p:nvSpPr>
        <p:spPr>
          <a:xfrm>
            <a:off x="972600" y="1424867"/>
            <a:ext cx="102516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Blue Bar">
  <p:cSld name="Title Only with Blue Ba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39" name="Google Shape;39;p41"/>
          <p:cNvSpPr/>
          <p:nvPr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" name="Google Shape;40;p41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">
  <p:cSld name="Transition Slide Whit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7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90" name="Google Shape;290;p97"/>
          <p:cNvSpPr txBox="1">
            <a:spLocks noGrp="1"/>
          </p:cNvSpPr>
          <p:nvPr>
            <p:ph type="title"/>
          </p:nvPr>
        </p:nvSpPr>
        <p:spPr>
          <a:xfrm>
            <a:off x="972600" y="2741833"/>
            <a:ext cx="78500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White with Currency Pattern 1">
  <p:cSld name="Transition Slide White with Currency Pattern 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8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93" name="Google Shape;293;p98"/>
          <p:cNvSpPr/>
          <p:nvPr/>
        </p:nvSpPr>
        <p:spPr>
          <a:xfrm>
            <a:off x="11037233" y="6279100"/>
            <a:ext cx="1082000" cy="5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784" y="5869069"/>
            <a:ext cx="11238437" cy="68636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8"/>
          <p:cNvSpPr txBox="1">
            <a:spLocks noGrp="1"/>
          </p:cNvSpPr>
          <p:nvPr>
            <p:ph type="title"/>
          </p:nvPr>
        </p:nvSpPr>
        <p:spPr>
          <a:xfrm>
            <a:off x="1009067" y="2340700"/>
            <a:ext cx="78500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No Logo">
  <p:cSld name="Blank White No Logo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9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98" name="Google Shape;298;p99"/>
          <p:cNvSpPr/>
          <p:nvPr/>
        </p:nvSpPr>
        <p:spPr>
          <a:xfrm>
            <a:off x="11122300" y="6369500"/>
            <a:ext cx="1021200" cy="38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Blue">
  <p:cSld name="Transition Slide Dark Blue">
    <p:bg>
      <p:bgPr>
        <a:solidFill>
          <a:schemeClr val="accent3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0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00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302" name="Google Shape;302;p100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Grey">
  <p:cSld name="Transition Slide Dark Grey">
    <p:bg>
      <p:bgPr>
        <a:solidFill>
          <a:srgbClr val="43434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1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01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306" name="Google Shape;306;p101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Columns with Blue Bar">
  <p:cSld name="Two Content Columns with Blue Ba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8200" y="1650380"/>
            <a:ext cx="5181600" cy="452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6172200" y="1650380"/>
            <a:ext cx="5181600" cy="452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hivo"/>
                <a:ea typeface="Chivo"/>
                <a:cs typeface="Chivo"/>
                <a:sym typeface="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45" name="Google Shape;45;p42"/>
          <p:cNvSpPr/>
          <p:nvPr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Blue Bar">
  <p:cSld name="Title and Content with Blue Ba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 txBox="1">
            <a:spLocks noGrp="1"/>
          </p:cNvSpPr>
          <p:nvPr>
            <p:ph type="body" idx="1"/>
          </p:nvPr>
        </p:nvSpPr>
        <p:spPr>
          <a:xfrm>
            <a:off x="838200" y="1717288"/>
            <a:ext cx="10515600" cy="445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50" name="Google Shape;50;p43"/>
          <p:cNvSpPr/>
          <p:nvPr/>
        </p:nvSpPr>
        <p:spPr>
          <a:xfrm>
            <a:off x="0" y="0"/>
            <a:ext cx="12192000" cy="11374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1" name="Google Shape;51;p43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">
  <p:cSld name="1_Title Slide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9"/>
          <p:cNvPicPr preferRelativeResize="0"/>
          <p:nvPr/>
        </p:nvPicPr>
        <p:blipFill rotWithShape="1">
          <a:blip r:embed="rId2">
            <a:alphaModFix/>
          </a:blip>
          <a:srcRect b="6699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9"/>
          <p:cNvSpPr txBox="1">
            <a:spLocks noGrp="1"/>
          </p:cNvSpPr>
          <p:nvPr>
            <p:ph type="ctrTitle"/>
          </p:nvPr>
        </p:nvSpPr>
        <p:spPr>
          <a:xfrm>
            <a:off x="4427033" y="1187905"/>
            <a:ext cx="6785059" cy="7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hivo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subTitle" idx="1"/>
          </p:nvPr>
        </p:nvSpPr>
        <p:spPr>
          <a:xfrm>
            <a:off x="4438184" y="2018565"/>
            <a:ext cx="5995640" cy="89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56" name="Google Shape;56;p49"/>
          <p:cNvCxnSpPr/>
          <p:nvPr/>
        </p:nvCxnSpPr>
        <p:spPr>
          <a:xfrm>
            <a:off x="4081343" y="1193179"/>
            <a:ext cx="0" cy="127971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" name="Google Shape;57;p49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005" y="1415066"/>
            <a:ext cx="2518750" cy="835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image" Target="../media/image8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hivo"/>
              <a:buNone/>
              <a:defRPr sz="4400" b="0" i="0" u="none" strike="noStrike" cap="none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398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8F8F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13" name="Google Shape;13;p35" descr="A close up of a sign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1722883" y="6352781"/>
            <a:ext cx="265267" cy="365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hivo"/>
              <a:buChar char="●"/>
              <a:defRPr sz="13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111" name="Google Shape;111;p44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1239500" y="6460654"/>
            <a:ext cx="731600" cy="2443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hivo"/>
              <a:buNone/>
              <a:defRPr sz="2800" b="0" i="0" u="none" strike="noStrike" cap="none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hivo"/>
              <a:buChar char="●"/>
              <a:defRPr sz="13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●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hivo"/>
              <a:buChar char="○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Chivo"/>
              <a:buChar char="■"/>
              <a:defRPr sz="11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246" name="Google Shape;246;p47"/>
          <p:cNvSpPr txBox="1">
            <a:spLocks noGrp="1"/>
          </p:cNvSpPr>
          <p:nvPr>
            <p:ph type="sldNum" idx="12"/>
          </p:nvPr>
        </p:nvSpPr>
        <p:spPr>
          <a:xfrm>
            <a:off x="104136" y="63731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247" name="Google Shape;247;p4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239500" y="6460654"/>
            <a:ext cx="731600" cy="2443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"/>
          <p:cNvSpPr txBox="1">
            <a:spLocks noGrp="1"/>
          </p:cNvSpPr>
          <p:nvPr>
            <p:ph type="ctrTitle"/>
          </p:nvPr>
        </p:nvSpPr>
        <p:spPr>
          <a:xfrm>
            <a:off x="4404731" y="2224970"/>
            <a:ext cx="6785059" cy="7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hivo"/>
              <a:buNone/>
            </a:pPr>
            <a:r>
              <a:rPr lang="en-GB" sz="4400" dirty="0"/>
              <a:t>Payment Security PCI DSS v4.0 How Does It Impact Campuses?</a:t>
            </a:r>
            <a:endParaRPr sz="4400" dirty="0"/>
          </a:p>
        </p:txBody>
      </p:sp>
      <p:sp>
        <p:nvSpPr>
          <p:cNvPr id="313" name="Google Shape;313;p1"/>
          <p:cNvSpPr txBox="1">
            <a:spLocks noGrp="1"/>
          </p:cNvSpPr>
          <p:nvPr>
            <p:ph type="subTitle" idx="1"/>
          </p:nvPr>
        </p:nvSpPr>
        <p:spPr>
          <a:xfrm>
            <a:off x="4415882" y="3055630"/>
            <a:ext cx="67739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GB" dirty="0">
                <a:latin typeface="Chivo Light"/>
                <a:ea typeface="Chivo Light"/>
                <a:cs typeface="Chivo Light"/>
                <a:sym typeface="Chivo Light"/>
              </a:rPr>
              <a:t>David Neild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GB" dirty="0">
                <a:latin typeface="Chivo Light"/>
                <a:ea typeface="Chivo Light"/>
                <a:cs typeface="Chivo Light"/>
                <a:sym typeface="Chivo Light"/>
              </a:rPr>
              <a:t>Lead Security Consultant, Education, UK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GB" dirty="0">
                <a:latin typeface="Chivo Light"/>
                <a:ea typeface="Chivo Light"/>
                <a:cs typeface="Chivo Light"/>
                <a:sym typeface="Chivo Light"/>
              </a:rPr>
              <a:t>PCI QSA, ISO27001 LI, IA</a:t>
            </a:r>
            <a:endParaRPr dirty="0"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What is Payment Card Fraud?</a:t>
            </a:r>
            <a:endParaRPr dirty="0"/>
          </a:p>
        </p:txBody>
      </p:sp>
      <p:sp>
        <p:nvSpPr>
          <p:cNvPr id="405" name="Google Shape;405;p10"/>
          <p:cNvSpPr/>
          <p:nvPr/>
        </p:nvSpPr>
        <p:spPr>
          <a:xfrm>
            <a:off x="0" y="1147685"/>
            <a:ext cx="6096000" cy="5057171"/>
          </a:xfrm>
          <a:prstGeom prst="rect">
            <a:avLst/>
          </a:prstGeom>
          <a:solidFill>
            <a:srgbClr val="E0E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6096000" y="1136697"/>
            <a:ext cx="6096000" cy="5057171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0"/>
          <p:cNvSpPr/>
          <p:nvPr/>
        </p:nvSpPr>
        <p:spPr>
          <a:xfrm>
            <a:off x="1859690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Data Breaches</a:t>
            </a:r>
            <a:endParaRPr sz="24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1338943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endParaRPr sz="2400" b="1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9" name="Google Shape;409;p10"/>
          <p:cNvSpPr txBox="1"/>
          <p:nvPr/>
        </p:nvSpPr>
        <p:spPr>
          <a:xfrm>
            <a:off x="458485" y="2317509"/>
            <a:ext cx="5637515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Over 1.06 billion credit cards are used in the US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Over 2.8 billion worldwide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E-commerce: &gt; 85% payment card breaches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Accommodation and food services: 41% attacks  targeted payment card data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2021: Costco, device skimming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2018: British Airways, e-commerce, 400k customers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2013: Target, electronic point of sale, 40 million customers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Stolen data worth $10 to $100 per payment card</a:t>
            </a:r>
            <a:endParaRPr dirty="0"/>
          </a:p>
          <a:p>
            <a:pPr marL="3429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8162191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Fraud</a:t>
            </a:r>
            <a:endParaRPr sz="24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11" name="Google Shape;411;p10"/>
          <p:cNvSpPr/>
          <p:nvPr/>
        </p:nvSpPr>
        <p:spPr>
          <a:xfrm>
            <a:off x="7641444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sz="2400" b="1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12" name="Google Shape;412;p10"/>
          <p:cNvSpPr txBox="1"/>
          <p:nvPr/>
        </p:nvSpPr>
        <p:spPr>
          <a:xfrm>
            <a:off x="6692495" y="2317509"/>
            <a:ext cx="4924739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2024: $35.8 billion global card fraud forecast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62% of businesses say reducing payment fraud is an urgent concern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34% merchants experience charge back fraud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42% of all e-commerce fraud is in the US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44% of credit card users reported having two or more fraudulent charges in 2022</a:t>
            </a:r>
            <a:endParaRPr dirty="0"/>
          </a:p>
          <a:p>
            <a:pPr marL="3429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1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What is PCI DSS?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What is PCI DSS?</a:t>
            </a:r>
            <a:endParaRPr dirty="0"/>
          </a:p>
        </p:txBody>
      </p:sp>
      <p:sp>
        <p:nvSpPr>
          <p:cNvPr id="423" name="Google Shape;423;p12"/>
          <p:cNvSpPr txBox="1"/>
          <p:nvPr/>
        </p:nvSpPr>
        <p:spPr>
          <a:xfrm>
            <a:off x="838200" y="1517263"/>
            <a:ext cx="10515600" cy="16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E54"/>
              </a:buClr>
              <a:buSzPts val="18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Payment Card Industry Data Security Standard (PCI DSS)</a:t>
            </a:r>
            <a:endParaRPr sz="2000" b="0" i="0" u="none" strike="noStrike" cap="none" dirty="0">
              <a:solidFill>
                <a:srgbClr val="0C3E54"/>
              </a:solidFill>
              <a:latin typeface="Chivo"/>
              <a:ea typeface="Chivo"/>
              <a:cs typeface="Chivo"/>
              <a:sym typeface="Chiv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E54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“A standard designed with the aim of protecting the customer’s credit card data when it’s stored, processed, or transmitted.”</a:t>
            </a:r>
            <a:endParaRPr dirty="0"/>
          </a:p>
        </p:txBody>
      </p:sp>
      <p:sp>
        <p:nvSpPr>
          <p:cNvPr id="424" name="Google Shape;424;p12"/>
          <p:cNvSpPr txBox="1"/>
          <p:nvPr/>
        </p:nvSpPr>
        <p:spPr>
          <a:xfrm>
            <a:off x="944219" y="3429869"/>
            <a:ext cx="62121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Global Standard</a:t>
            </a:r>
            <a:endParaRPr sz="20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hivo"/>
              <a:buChar char="•"/>
            </a:pPr>
            <a:r>
              <a:rPr lang="en-GB" sz="2000" b="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Applies to any entity anywhere in the world that accepts card payments</a:t>
            </a:r>
            <a:endParaRPr sz="20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C3E54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Minimum Requirements</a:t>
            </a:r>
            <a:endParaRPr sz="20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hivo"/>
              <a:buChar char="•"/>
            </a:pPr>
            <a:r>
              <a:rPr lang="en-GB" sz="2000" b="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A baseline of </a:t>
            </a:r>
            <a:r>
              <a:rPr lang="en-GB" sz="2000" b="1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technical</a:t>
            </a:r>
            <a:r>
              <a:rPr lang="en-GB" sz="2000" b="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 and o</a:t>
            </a:r>
            <a:r>
              <a:rPr lang="en-GB" sz="2000" b="1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perational</a:t>
            </a:r>
            <a:r>
              <a:rPr lang="en-GB" sz="2000" b="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 requirements for protecting cardholder data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hivo"/>
              <a:buNone/>
            </a:pPr>
            <a:endParaRPr sz="2000" b="0" i="0" u="none" strike="noStrike" cap="none" dirty="0">
              <a:solidFill>
                <a:srgbClr val="0C3E54"/>
              </a:solidFill>
              <a:latin typeface="Chivo"/>
              <a:ea typeface="Chivo"/>
              <a:cs typeface="Chivo"/>
              <a:sym typeface="Chiv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hivo"/>
              <a:buChar char="•"/>
            </a:pPr>
            <a:r>
              <a:rPr lang="en-GB" sz="2000" b="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Up to 232 individual requirements</a:t>
            </a:r>
            <a:endParaRPr sz="2000" b="0" i="0" u="none" strike="noStrike" cap="none" dirty="0">
              <a:solidFill>
                <a:srgbClr val="0C3E54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425" name="Google Shape;4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9684" y="3832723"/>
            <a:ext cx="418147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0000" y="1296750"/>
            <a:ext cx="8035001" cy="492655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The 12 Principle Requirements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PCI DSS v4.0 Timeline</a:t>
            </a:r>
            <a:endParaRPr dirty="0"/>
          </a:p>
        </p:txBody>
      </p:sp>
      <p:sp>
        <p:nvSpPr>
          <p:cNvPr id="438" name="Google Shape;438;p14"/>
          <p:cNvSpPr/>
          <p:nvPr/>
        </p:nvSpPr>
        <p:spPr>
          <a:xfrm>
            <a:off x="8013963" y="3475801"/>
            <a:ext cx="3532987" cy="872387"/>
          </a:xfrm>
          <a:prstGeom prst="roundRect">
            <a:avLst>
              <a:gd name="adj" fmla="val 50000"/>
            </a:avLst>
          </a:prstGeom>
          <a:solidFill>
            <a:srgbClr val="48B98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6232559" y="3476885"/>
            <a:ext cx="3589352" cy="872387"/>
          </a:xfrm>
          <a:prstGeom prst="roundRect">
            <a:avLst>
              <a:gd name="adj" fmla="val 50000"/>
            </a:avLst>
          </a:prstGeom>
          <a:solidFill>
            <a:srgbClr val="BA0C2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40" name="Google Shape;440;p14"/>
          <p:cNvSpPr/>
          <p:nvPr/>
        </p:nvSpPr>
        <p:spPr>
          <a:xfrm>
            <a:off x="3282363" y="3476885"/>
            <a:ext cx="3930815" cy="872387"/>
          </a:xfrm>
          <a:prstGeom prst="roundRect">
            <a:avLst>
              <a:gd name="adj" fmla="val 50000"/>
            </a:avLst>
          </a:prstGeom>
          <a:solidFill>
            <a:srgbClr val="147BD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41" name="Google Shape;441;p14"/>
          <p:cNvSpPr/>
          <p:nvPr/>
        </p:nvSpPr>
        <p:spPr>
          <a:xfrm>
            <a:off x="541922" y="3479617"/>
            <a:ext cx="3658399" cy="872387"/>
          </a:xfrm>
          <a:prstGeom prst="roundRect">
            <a:avLst>
              <a:gd name="adj" fmla="val 50000"/>
            </a:avLst>
          </a:prstGeom>
          <a:solidFill>
            <a:srgbClr val="0F476B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hivo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42" name="Google Shape;442;p14"/>
          <p:cNvSpPr txBox="1"/>
          <p:nvPr/>
        </p:nvSpPr>
        <p:spPr>
          <a:xfrm>
            <a:off x="2826708" y="3980466"/>
            <a:ext cx="1097280" cy="3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2022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3" name="Google Shape;443;p14"/>
          <p:cNvGraphicFramePr/>
          <p:nvPr/>
        </p:nvGraphicFramePr>
        <p:xfrm>
          <a:off x="7091792" y="3527102"/>
          <a:ext cx="2616500" cy="335275"/>
        </p:xfrm>
        <a:graphic>
          <a:graphicData uri="http://schemas.openxmlformats.org/drawingml/2006/table">
            <a:tbl>
              <a:tblPr>
                <a:noFill/>
                <a:tableStyleId>{C19B9098-324F-4171-95BC-7FB0C6061C8B}</a:tableStyleId>
              </a:tblPr>
              <a:tblGrid>
                <a:gridCol w="6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Q1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Q2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Q3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Q4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4" name="Google Shape;444;p14"/>
          <p:cNvSpPr/>
          <p:nvPr/>
        </p:nvSpPr>
        <p:spPr>
          <a:xfrm>
            <a:off x="6978395" y="1531575"/>
            <a:ext cx="1512431" cy="1180007"/>
          </a:xfrm>
          <a:prstGeom prst="roundRect">
            <a:avLst>
              <a:gd name="adj" fmla="val 16667"/>
            </a:avLst>
          </a:prstGeom>
          <a:solidFill>
            <a:srgbClr val="0F476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31 March 2024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PCI DSS v3.2.1 retired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v4.0 active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5" name="Google Shape;445;p14"/>
          <p:cNvCxnSpPr>
            <a:stCxn id="446" idx="2"/>
            <a:endCxn id="447" idx="0"/>
          </p:cNvCxnSpPr>
          <p:nvPr/>
        </p:nvCxnSpPr>
        <p:spPr>
          <a:xfrm>
            <a:off x="10514238" y="2403961"/>
            <a:ext cx="9000" cy="940200"/>
          </a:xfrm>
          <a:prstGeom prst="straightConnector1">
            <a:avLst/>
          </a:prstGeom>
          <a:noFill/>
          <a:ln w="28575" cap="rnd" cmpd="sng">
            <a:solidFill>
              <a:srgbClr val="00487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46" name="Google Shape;446;p14"/>
          <p:cNvSpPr/>
          <p:nvPr/>
        </p:nvSpPr>
        <p:spPr>
          <a:xfrm>
            <a:off x="9509503" y="1531576"/>
            <a:ext cx="2009469" cy="872385"/>
          </a:xfrm>
          <a:prstGeom prst="roundRect">
            <a:avLst>
              <a:gd name="adj" fmla="val 16667"/>
            </a:avLst>
          </a:prstGeom>
          <a:solidFill>
            <a:srgbClr val="0F476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31 March 2025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Future-dated new requirements</a:t>
            </a:r>
            <a:br>
              <a:rPr lang="en-GB" sz="13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-GB" sz="13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become effective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4"/>
          <p:cNvSpPr txBox="1"/>
          <p:nvPr/>
        </p:nvSpPr>
        <p:spPr>
          <a:xfrm>
            <a:off x="8632272" y="3985300"/>
            <a:ext cx="1097280" cy="3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2024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4"/>
          <p:cNvSpPr txBox="1"/>
          <p:nvPr/>
        </p:nvSpPr>
        <p:spPr>
          <a:xfrm>
            <a:off x="10309171" y="3985300"/>
            <a:ext cx="1097280" cy="3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2025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14"/>
          <p:cNvCxnSpPr>
            <a:stCxn id="451" idx="0"/>
            <a:endCxn id="444" idx="2"/>
          </p:cNvCxnSpPr>
          <p:nvPr/>
        </p:nvCxnSpPr>
        <p:spPr>
          <a:xfrm rot="10800000" flipH="1">
            <a:off x="7733815" y="2711509"/>
            <a:ext cx="900" cy="632700"/>
          </a:xfrm>
          <a:prstGeom prst="straightConnector1">
            <a:avLst/>
          </a:prstGeom>
          <a:noFill/>
          <a:ln w="28575" cap="rnd" cmpd="sng">
            <a:solidFill>
              <a:srgbClr val="00487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52" name="Google Shape;452;p14"/>
          <p:cNvSpPr/>
          <p:nvPr/>
        </p:nvSpPr>
        <p:spPr>
          <a:xfrm>
            <a:off x="3157153" y="4640978"/>
            <a:ext cx="4582203" cy="31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Transition period from PCI DSS v3.2.1 to v4.0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1172371" y="3383668"/>
            <a:ext cx="422479" cy="35016"/>
          </a:xfrm>
          <a:prstGeom prst="rect">
            <a:avLst/>
          </a:prstGeom>
          <a:solidFill>
            <a:srgbClr val="31B05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54" name="Google Shape;454;p14"/>
          <p:cNvSpPr/>
          <p:nvPr/>
        </p:nvSpPr>
        <p:spPr>
          <a:xfrm>
            <a:off x="1861027" y="1531578"/>
            <a:ext cx="1670992" cy="944340"/>
          </a:xfrm>
          <a:prstGeom prst="roundRect">
            <a:avLst>
              <a:gd name="adj" fmla="val 7334"/>
            </a:avLst>
          </a:prstGeom>
          <a:solidFill>
            <a:srgbClr val="48B98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Official Release: PCI DSS v4.0 with validation documents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Google Shape;455;p14"/>
          <p:cNvCxnSpPr>
            <a:stCxn id="454" idx="2"/>
            <a:endCxn id="453" idx="0"/>
          </p:cNvCxnSpPr>
          <p:nvPr/>
        </p:nvCxnSpPr>
        <p:spPr>
          <a:xfrm rot="5400000">
            <a:off x="1586223" y="2273418"/>
            <a:ext cx="907800" cy="1312800"/>
          </a:xfrm>
          <a:prstGeom prst="bentConnector3">
            <a:avLst>
              <a:gd name="adj1" fmla="val 31195"/>
            </a:avLst>
          </a:prstGeom>
          <a:noFill/>
          <a:ln w="28575" cap="rnd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56" name="Google Shape;456;p14"/>
          <p:cNvSpPr/>
          <p:nvPr/>
        </p:nvSpPr>
        <p:spPr>
          <a:xfrm>
            <a:off x="1767639" y="3386675"/>
            <a:ext cx="422479" cy="35016"/>
          </a:xfrm>
          <a:prstGeom prst="rect">
            <a:avLst/>
          </a:prstGeom>
          <a:solidFill>
            <a:srgbClr val="31B05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3698488" y="1531577"/>
            <a:ext cx="1380985" cy="941609"/>
          </a:xfrm>
          <a:prstGeom prst="roundRect">
            <a:avLst>
              <a:gd name="adj" fmla="val 16667"/>
            </a:avLst>
          </a:prstGeom>
          <a:solidFill>
            <a:srgbClr val="48B98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ISA/QSA training and supporting documents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8" name="Google Shape;458;p14"/>
          <p:cNvCxnSpPr>
            <a:stCxn id="457" idx="2"/>
            <a:endCxn id="456" idx="0"/>
          </p:cNvCxnSpPr>
          <p:nvPr/>
        </p:nvCxnSpPr>
        <p:spPr>
          <a:xfrm rot="5400000">
            <a:off x="2727131" y="1724836"/>
            <a:ext cx="913500" cy="2410200"/>
          </a:xfrm>
          <a:prstGeom prst="bentConnector3">
            <a:avLst>
              <a:gd name="adj1" fmla="val 49999"/>
            </a:avLst>
          </a:prstGeom>
          <a:noFill/>
          <a:ln w="28575" cap="rnd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59" name="Google Shape;459;p14"/>
          <p:cNvSpPr txBox="1"/>
          <p:nvPr/>
        </p:nvSpPr>
        <p:spPr>
          <a:xfrm>
            <a:off x="5975351" y="3985300"/>
            <a:ext cx="1097280" cy="3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2023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4"/>
          <p:cNvSpPr/>
          <p:nvPr/>
        </p:nvSpPr>
        <p:spPr>
          <a:xfrm>
            <a:off x="1594850" y="4486234"/>
            <a:ext cx="5940325" cy="537847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48B98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hivo"/>
              <a:buNone/>
            </a:pPr>
            <a:r>
              <a:rPr lang="en-GB" sz="17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Transition period from PCI DSS v3.2.1 to v4.0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1594851" y="5112406"/>
            <a:ext cx="8934839" cy="537847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0F476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33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Implementation of future-dated new requirements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2" name="Google Shape;462;p14"/>
          <p:cNvGraphicFramePr/>
          <p:nvPr/>
        </p:nvGraphicFramePr>
        <p:xfrm>
          <a:off x="4200320" y="3527102"/>
          <a:ext cx="2768800" cy="335275"/>
        </p:xfrm>
        <a:graphic>
          <a:graphicData uri="http://schemas.openxmlformats.org/drawingml/2006/table">
            <a:tbl>
              <a:tblPr>
                <a:noFill/>
                <a:tableStyleId>{C19B9098-324F-4171-95BC-7FB0C6061C8B}</a:tableStyleId>
              </a:tblPr>
              <a:tblGrid>
                <a:gridCol w="6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Q1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Q2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Q3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Q4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3" name="Google Shape;463;p14"/>
          <p:cNvGraphicFramePr/>
          <p:nvPr/>
        </p:nvGraphicFramePr>
        <p:xfrm>
          <a:off x="928199" y="3527102"/>
          <a:ext cx="2768800" cy="380985"/>
        </p:xfrm>
        <a:graphic>
          <a:graphicData uri="http://schemas.openxmlformats.org/drawingml/2006/table">
            <a:tbl>
              <a:tblPr>
                <a:noFill/>
                <a:tableStyleId>{C19B9098-324F-4171-95BC-7FB0C6061C8B}</a:tableStyleId>
              </a:tblPr>
              <a:tblGrid>
                <a:gridCol w="6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chemeClr val="lt1"/>
                          </a:solidFill>
                        </a:rPr>
                        <a:t>Q1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chemeClr val="lt1"/>
                          </a:solidFill>
                        </a:rPr>
                        <a:t>Q2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chemeClr val="lt1"/>
                          </a:solidFill>
                        </a:rPr>
                        <a:t>Q3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 dirty="0">
                          <a:solidFill>
                            <a:schemeClr val="lt1"/>
                          </a:solidFill>
                        </a:rPr>
                        <a:t>Q4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4" name="Google Shape;464;p14"/>
          <p:cNvGraphicFramePr/>
          <p:nvPr/>
        </p:nvGraphicFramePr>
        <p:xfrm>
          <a:off x="9870851" y="3527102"/>
          <a:ext cx="1308250" cy="335275"/>
        </p:xfrm>
        <a:graphic>
          <a:graphicData uri="http://schemas.openxmlformats.org/drawingml/2006/table">
            <a:tbl>
              <a:tblPr>
                <a:noFill/>
                <a:tableStyleId>{C19B9098-324F-4171-95BC-7FB0C6061C8B}</a:tableStyleId>
              </a:tblPr>
              <a:tblGrid>
                <a:gridCol w="6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Q1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Q2</a:t>
                      </a:r>
                      <a:endParaRPr sz="1900" u="none" strike="noStrike" cap="none" dirty="0"/>
                    </a:p>
                  </a:txBody>
                  <a:tcPr marL="91425" marR="91425" marT="91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1" name="Google Shape;451;p14"/>
          <p:cNvSpPr/>
          <p:nvPr/>
        </p:nvSpPr>
        <p:spPr>
          <a:xfrm>
            <a:off x="7673841" y="3344209"/>
            <a:ext cx="119947" cy="119947"/>
          </a:xfrm>
          <a:prstGeom prst="ellipse">
            <a:avLst/>
          </a:prstGeom>
          <a:solidFill>
            <a:srgbClr val="14477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47" name="Google Shape;447;p14"/>
          <p:cNvSpPr/>
          <p:nvPr/>
        </p:nvSpPr>
        <p:spPr>
          <a:xfrm>
            <a:off x="10463207" y="3344209"/>
            <a:ext cx="119947" cy="119947"/>
          </a:xfrm>
          <a:prstGeom prst="ellipse">
            <a:avLst/>
          </a:prstGeom>
          <a:solidFill>
            <a:srgbClr val="14477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Where and why does</a:t>
            </a:r>
            <a:br>
              <a:rPr lang="en-GB" dirty="0"/>
            </a:br>
            <a:r>
              <a:rPr lang="en-GB" dirty="0"/>
              <a:t>PCI DSS apply?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6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Where and why does PCI DSS apply? </a:t>
            </a:r>
            <a:endParaRPr dirty="0"/>
          </a:p>
        </p:txBody>
      </p:sp>
      <p:sp>
        <p:nvSpPr>
          <p:cNvPr id="476" name="Google Shape;476;p16"/>
          <p:cNvSpPr/>
          <p:nvPr/>
        </p:nvSpPr>
        <p:spPr>
          <a:xfrm>
            <a:off x="0" y="1147685"/>
            <a:ext cx="6096000" cy="5057171"/>
          </a:xfrm>
          <a:prstGeom prst="rect">
            <a:avLst/>
          </a:prstGeom>
          <a:solidFill>
            <a:srgbClr val="E0E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6096000" y="1136697"/>
            <a:ext cx="6096000" cy="5057171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6"/>
          <p:cNvSpPr/>
          <p:nvPr/>
        </p:nvSpPr>
        <p:spPr>
          <a:xfrm>
            <a:off x="1859690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Where?</a:t>
            </a:r>
            <a:endParaRPr sz="24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79" name="Google Shape;479;p16"/>
          <p:cNvSpPr/>
          <p:nvPr/>
        </p:nvSpPr>
        <p:spPr>
          <a:xfrm>
            <a:off x="1338943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endParaRPr sz="2400" b="1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0" name="Google Shape;480;p16"/>
          <p:cNvSpPr txBox="1"/>
          <p:nvPr/>
        </p:nvSpPr>
        <p:spPr>
          <a:xfrm>
            <a:off x="458485" y="2317509"/>
            <a:ext cx="5637515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Any location a merchant accepts card payments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Tuition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Accommodation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Catering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Commercial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Donations</a:t>
            </a:r>
            <a:endParaRPr dirty="0"/>
          </a:p>
          <a:p>
            <a:pPr marL="3429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1" name="Google Shape;481;p16"/>
          <p:cNvSpPr/>
          <p:nvPr/>
        </p:nvSpPr>
        <p:spPr>
          <a:xfrm>
            <a:off x="8162191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Why?</a:t>
            </a:r>
            <a:endParaRPr sz="24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2" name="Google Shape;482;p16"/>
          <p:cNvSpPr/>
          <p:nvPr/>
        </p:nvSpPr>
        <p:spPr>
          <a:xfrm>
            <a:off x="7641444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sz="2400" b="1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3" name="Google Shape;483;p16"/>
          <p:cNvSpPr txBox="1"/>
          <p:nvPr/>
        </p:nvSpPr>
        <p:spPr>
          <a:xfrm>
            <a:off x="6692495" y="2317509"/>
            <a:ext cx="4924739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Payment Brands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Acquiring Banks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Your school is the “merchant”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Contractual agreement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Some states have incorporated PCI DSS into law (includes Nevada, Minnesota and Washington)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Scope</a:t>
            </a:r>
            <a:endParaRPr dirty="0"/>
          </a:p>
        </p:txBody>
      </p:sp>
      <p:pic>
        <p:nvPicPr>
          <p:cNvPr id="489" name="Google Shape;489;p17"/>
          <p:cNvPicPr preferRelativeResize="0"/>
          <p:nvPr/>
        </p:nvPicPr>
        <p:blipFill rotWithShape="1">
          <a:blip r:embed="rId3">
            <a:alphaModFix/>
          </a:blip>
          <a:srcRect l="6243" t="7298" r="12028" b="10048"/>
          <a:stretch/>
        </p:blipFill>
        <p:spPr>
          <a:xfrm>
            <a:off x="672132" y="1371443"/>
            <a:ext cx="5552725" cy="52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7"/>
          <p:cNvSpPr txBox="1"/>
          <p:nvPr/>
        </p:nvSpPr>
        <p:spPr>
          <a:xfrm>
            <a:off x="6692495" y="1603407"/>
            <a:ext cx="5081494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Annual requirement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Includes People, processes, technology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Wherever cardholder data stored, processed, or transmitted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Campus IT systems can be scope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Lack of network isolation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Physical devices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3</a:t>
            </a:r>
            <a:r>
              <a:rPr lang="en-GB" sz="2000" b="0" i="0" u="none" strike="noStrike" cap="none" baseline="30000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rd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parties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Telephone payments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Cardholder data on paper</a:t>
            </a:r>
            <a:endParaRPr sz="20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8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Validation of requirements</a:t>
            </a:r>
            <a:endParaRPr dirty="0"/>
          </a:p>
        </p:txBody>
      </p:sp>
      <p:graphicFrame>
        <p:nvGraphicFramePr>
          <p:cNvPr id="496" name="Google Shape;496;p18"/>
          <p:cNvGraphicFramePr/>
          <p:nvPr>
            <p:extLst>
              <p:ext uri="{D42A27DB-BD31-4B8C-83A1-F6EECF244321}">
                <p14:modId xmlns:p14="http://schemas.microsoft.com/office/powerpoint/2010/main" val="3913083739"/>
              </p:ext>
            </p:extLst>
          </p:nvPr>
        </p:nvGraphicFramePr>
        <p:xfrm>
          <a:off x="973013" y="1482811"/>
          <a:ext cx="10515575" cy="4311382"/>
        </p:xfrm>
        <a:graphic>
          <a:graphicData uri="http://schemas.openxmlformats.org/drawingml/2006/table">
            <a:tbl>
              <a:tblPr>
                <a:noFill/>
                <a:tableStyleId>{C19B9098-324F-4171-95BC-7FB0C6061C8B}</a:tableStyleId>
              </a:tblPr>
              <a:tblGrid>
                <a:gridCol w="92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7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612">
                <a:tc>
                  <a:txBody>
                    <a:bodyPr/>
                    <a:lstStyle/>
                    <a:p>
                      <a:pPr marL="320040" marR="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Level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Merchant criteria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Validation Requirements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406">
                <a:tc>
                  <a:txBody>
                    <a:bodyPr/>
                    <a:lstStyle/>
                    <a:p>
                      <a:pPr marL="320040" marR="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chemeClr val="lt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</a:t>
                      </a:r>
                      <a:endParaRPr sz="2000" u="none" strike="noStrike" cap="none" dirty="0">
                        <a:solidFill>
                          <a:schemeClr val="lt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6M + transactions</a:t>
                      </a:r>
                      <a:endParaRPr sz="2000" u="none" strike="noStrike" cap="none" dirty="0">
                        <a:solidFill>
                          <a:srgbClr val="6B6B6B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Annual Report on Compliance  (ROC) by a Qualified Security Assessor (QSA)</a:t>
                      </a:r>
                      <a:endParaRPr dirty="0"/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612">
                <a:tc>
                  <a:txBody>
                    <a:bodyPr/>
                    <a:lstStyle/>
                    <a:p>
                      <a:pPr marL="320040" marR="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chemeClr val="lt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</a:t>
                      </a:r>
                      <a:endParaRPr sz="2000" u="none" strike="noStrike" cap="none" dirty="0">
                        <a:solidFill>
                          <a:schemeClr val="lt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1M to 6M transactions</a:t>
                      </a:r>
                      <a:endParaRPr sz="2000" u="none" strike="noStrike" cap="none" dirty="0">
                        <a:solidFill>
                          <a:srgbClr val="6B6B6B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Annual Self-Assessment Questionnaire (SAQ)</a:t>
                      </a:r>
                    </a:p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Acquirer can impose additional requirements</a:t>
                      </a:r>
                      <a:endParaRPr dirty="0"/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03">
                <a:tc>
                  <a:txBody>
                    <a:bodyPr/>
                    <a:lstStyle/>
                    <a:p>
                      <a:pPr marL="320040" marR="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chemeClr val="lt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</a:t>
                      </a:r>
                      <a:endParaRPr sz="2000" u="none" strike="noStrike" cap="none" dirty="0">
                        <a:solidFill>
                          <a:schemeClr val="lt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20k to 1M transactions</a:t>
                      </a:r>
                      <a:endParaRPr sz="2000" u="none" strike="noStrike" cap="none" dirty="0">
                        <a:solidFill>
                          <a:srgbClr val="6B6B6B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Annual Self-Assessment Questionnaire (SAQ)</a:t>
                      </a:r>
                      <a:endParaRPr dirty="0"/>
                    </a:p>
                  </a:txBody>
                  <a:tcPr marL="118850" marR="28575" marT="0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863">
                <a:tc>
                  <a:txBody>
                    <a:bodyPr/>
                    <a:lstStyle/>
                    <a:p>
                      <a:pPr marL="320040" marR="0" lvl="0" indent="-32004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chemeClr val="lt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4</a:t>
                      </a:r>
                      <a:endParaRPr sz="2000" u="none" strike="noStrike" cap="none" dirty="0">
                        <a:solidFill>
                          <a:schemeClr val="lt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Less than 20k transactions</a:t>
                      </a:r>
                      <a:endParaRPr sz="2000" u="none" strike="noStrike" cap="none" dirty="0">
                        <a:solidFill>
                          <a:srgbClr val="6B6B6B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Annual Self-Assessment Questionnaire (SAQ)</a:t>
                      </a:r>
                      <a:endParaRPr dirty="0"/>
                    </a:p>
                    <a:p>
                      <a:pPr marL="320040" marR="0" lvl="0" indent="-32004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B6B6B"/>
                        </a:buClr>
                        <a:buSzPts val="2000"/>
                        <a:buFont typeface="Chivo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6B6B6B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Compliance validation requirements set by acquirer</a:t>
                      </a:r>
                      <a:endParaRPr dirty="0"/>
                    </a:p>
                  </a:txBody>
                  <a:tcPr marL="118850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7" name="Google Shape;497;p18"/>
          <p:cNvSpPr txBox="1"/>
          <p:nvPr/>
        </p:nvSpPr>
        <p:spPr>
          <a:xfrm>
            <a:off x="0" y="6015017"/>
            <a:ext cx="12192000" cy="4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E54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C3E54"/>
                </a:solidFill>
                <a:latin typeface="Chivo"/>
                <a:ea typeface="Chivo"/>
                <a:cs typeface="Chivo"/>
                <a:sym typeface="Chivo"/>
              </a:rPr>
              <a:t>Confirm with your acquiring Bank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9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What is new to PCI DSS v4.0?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"/>
          <p:cNvSpPr txBox="1">
            <a:spLocks noGrp="1"/>
          </p:cNvSpPr>
          <p:nvPr>
            <p:ph type="body" idx="1"/>
          </p:nvPr>
        </p:nvSpPr>
        <p:spPr>
          <a:xfrm>
            <a:off x="5487330" y="735981"/>
            <a:ext cx="5967761" cy="445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/>
              <a:t>Consultancy Team, Education, UK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indent="-228600">
              <a:buSzPts val="2000"/>
            </a:pPr>
            <a:r>
              <a:rPr lang="en-GB" sz="2000" dirty="0"/>
              <a:t>PCI Qualified Security Assessor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GB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/>
              <a:t>Primary contact QSA Company</a:t>
            </a:r>
            <a:endParaRPr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/>
              <a:t>20 years' experience in the education sector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/>
              <a:t>University of Leeds, UK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/>
              <a:t>Background in Information Security, Cyber Security and Payment Security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320" name="Google Shape;320;p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3410415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b="1" dirty="0"/>
              <a:t>About Me</a:t>
            </a:r>
            <a:endParaRPr dirty="0"/>
          </a:p>
        </p:txBody>
      </p:sp>
      <p:pic>
        <p:nvPicPr>
          <p:cNvPr id="321" name="Google Shape;3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410" y="1861906"/>
            <a:ext cx="3234246" cy="242410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"/>
          <p:cNvSpPr/>
          <p:nvPr/>
        </p:nvSpPr>
        <p:spPr>
          <a:xfrm>
            <a:off x="1126457" y="4077050"/>
            <a:ext cx="2606644" cy="961676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147B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David Neild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Lead Security Consultant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Goals for PCI DSS v4.0</a:t>
            </a:r>
            <a:endParaRPr dirty="0"/>
          </a:p>
        </p:txBody>
      </p:sp>
      <p:sp>
        <p:nvSpPr>
          <p:cNvPr id="508" name="Google Shape;508;p20"/>
          <p:cNvSpPr/>
          <p:nvPr/>
        </p:nvSpPr>
        <p:spPr>
          <a:xfrm>
            <a:off x="0" y="6497069"/>
            <a:ext cx="12104914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hivo"/>
              <a:buNone/>
            </a:pPr>
            <a:r>
              <a:rPr lang="en-GB" sz="800" b="0" i="0" u="none" strike="noStrike" cap="none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https://docs-prv.pcisecuritystandards.org/PCI%20DSS/Supporting%20Document/PCI-DSS-v4-0-At-A-Glance.pdf</a:t>
            </a:r>
            <a:endParaRPr sz="8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509" name="Google Shape;5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942" y="2119613"/>
            <a:ext cx="1889072" cy="132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1217" y="2119613"/>
            <a:ext cx="1326166" cy="132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4274" y="2119614"/>
            <a:ext cx="1491420" cy="132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397" y="2119614"/>
            <a:ext cx="1365951" cy="132616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0"/>
          <p:cNvSpPr/>
          <p:nvPr/>
        </p:nvSpPr>
        <p:spPr>
          <a:xfrm>
            <a:off x="836033" y="3817976"/>
            <a:ext cx="18082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Continue to meet the security needs of the payments industry</a:t>
            </a:r>
            <a:endParaRPr dirty="0"/>
          </a:p>
        </p:txBody>
      </p:sp>
      <p:sp>
        <p:nvSpPr>
          <p:cNvPr id="514" name="Google Shape;514;p20"/>
          <p:cNvSpPr/>
          <p:nvPr/>
        </p:nvSpPr>
        <p:spPr>
          <a:xfrm>
            <a:off x="3689197" y="3880733"/>
            <a:ext cx="18082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Promote security as a continuous process</a:t>
            </a:r>
            <a:endParaRPr dirty="0"/>
          </a:p>
        </p:txBody>
      </p:sp>
      <p:sp>
        <p:nvSpPr>
          <p:cNvPr id="515" name="Google Shape;515;p20"/>
          <p:cNvSpPr/>
          <p:nvPr/>
        </p:nvSpPr>
        <p:spPr>
          <a:xfrm>
            <a:off x="6445841" y="3880733"/>
            <a:ext cx="18082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Increase flexibility for different methodologies</a:t>
            </a:r>
            <a:endParaRPr dirty="0"/>
          </a:p>
        </p:txBody>
      </p:sp>
      <p:sp>
        <p:nvSpPr>
          <p:cNvPr id="516" name="Google Shape;516;p20"/>
          <p:cNvSpPr/>
          <p:nvPr/>
        </p:nvSpPr>
        <p:spPr>
          <a:xfrm>
            <a:off x="9202485" y="3880734"/>
            <a:ext cx="18082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Enhance validation methods and procedures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/>
          <p:nvPr/>
        </p:nvSpPr>
        <p:spPr>
          <a:xfrm>
            <a:off x="4515833" y="4570224"/>
            <a:ext cx="76760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1"/>
          <p:cNvSpPr/>
          <p:nvPr/>
        </p:nvSpPr>
        <p:spPr>
          <a:xfrm>
            <a:off x="4515833" y="5726415"/>
            <a:ext cx="76760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1"/>
          <p:cNvSpPr/>
          <p:nvPr/>
        </p:nvSpPr>
        <p:spPr>
          <a:xfrm>
            <a:off x="3784600" y="2277216"/>
            <a:ext cx="84072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1"/>
          <p:cNvSpPr/>
          <p:nvPr/>
        </p:nvSpPr>
        <p:spPr>
          <a:xfrm>
            <a:off x="3784600" y="1141839"/>
            <a:ext cx="8407200" cy="11560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1"/>
          <p:cNvSpPr/>
          <p:nvPr/>
        </p:nvSpPr>
        <p:spPr>
          <a:xfrm>
            <a:off x="3784600" y="5133"/>
            <a:ext cx="8407200" cy="11368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1"/>
          <p:cNvSpPr/>
          <p:nvPr/>
        </p:nvSpPr>
        <p:spPr>
          <a:xfrm>
            <a:off x="3784600" y="3433399"/>
            <a:ext cx="84072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1"/>
          <p:cNvSpPr/>
          <p:nvPr/>
        </p:nvSpPr>
        <p:spPr>
          <a:xfrm>
            <a:off x="-9833" y="0"/>
            <a:ext cx="454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1"/>
          <p:cNvSpPr/>
          <p:nvPr/>
        </p:nvSpPr>
        <p:spPr>
          <a:xfrm>
            <a:off x="4267319" y="34423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1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29" name="Google Shape;529;p21"/>
          <p:cNvSpPr txBox="1">
            <a:spLocks noGrp="1"/>
          </p:cNvSpPr>
          <p:nvPr>
            <p:ph type="title" idx="4294967295"/>
          </p:nvPr>
        </p:nvSpPr>
        <p:spPr>
          <a:xfrm>
            <a:off x="546799" y="1302573"/>
            <a:ext cx="36984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</a:pPr>
            <a:r>
              <a:rPr lang="en-GB" sz="4029" dirty="0">
                <a:solidFill>
                  <a:schemeClr val="lt1"/>
                </a:solidFill>
              </a:rPr>
              <a:t>PCI DSS v4.0 Requirements</a:t>
            </a:r>
            <a:endParaRPr dirty="0"/>
          </a:p>
        </p:txBody>
      </p:sp>
      <p:sp>
        <p:nvSpPr>
          <p:cNvPr id="530" name="Google Shape;530;p21"/>
          <p:cNvSpPr/>
          <p:nvPr/>
        </p:nvSpPr>
        <p:spPr>
          <a:xfrm>
            <a:off x="4267319" y="1433740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2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31" name="Google Shape;531;p21"/>
          <p:cNvSpPr/>
          <p:nvPr/>
        </p:nvSpPr>
        <p:spPr>
          <a:xfrm>
            <a:off x="4267319" y="256816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3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32" name="Google Shape;532;p21"/>
          <p:cNvSpPr txBox="1"/>
          <p:nvPr/>
        </p:nvSpPr>
        <p:spPr>
          <a:xfrm>
            <a:off x="5070033" y="165615"/>
            <a:ext cx="40276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0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The twelve principal requirements remain “the same”</a:t>
            </a:r>
            <a:endParaRPr dirty="0"/>
          </a:p>
        </p:txBody>
      </p:sp>
      <p:sp>
        <p:nvSpPr>
          <p:cNvPr id="533" name="Google Shape;533;p21"/>
          <p:cNvSpPr/>
          <p:nvPr/>
        </p:nvSpPr>
        <p:spPr>
          <a:xfrm>
            <a:off x="4267319" y="374281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4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34" name="Google Shape;534;p21"/>
          <p:cNvSpPr txBox="1"/>
          <p:nvPr/>
        </p:nvSpPr>
        <p:spPr>
          <a:xfrm>
            <a:off x="5070033" y="1301436"/>
            <a:ext cx="40276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0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Numbering of individual requirements has changed</a:t>
            </a:r>
            <a:endParaRPr dirty="0"/>
          </a:p>
        </p:txBody>
      </p:sp>
      <p:sp>
        <p:nvSpPr>
          <p:cNvPr id="535" name="Google Shape;535;p21"/>
          <p:cNvSpPr/>
          <p:nvPr/>
        </p:nvSpPr>
        <p:spPr>
          <a:xfrm>
            <a:off x="4267319" y="489542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5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36" name="Google Shape;536;p21"/>
          <p:cNvSpPr/>
          <p:nvPr/>
        </p:nvSpPr>
        <p:spPr>
          <a:xfrm>
            <a:off x="4267319" y="604145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6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537" name="Google Shape;537;p21"/>
          <p:cNvSpPr txBox="1"/>
          <p:nvPr/>
        </p:nvSpPr>
        <p:spPr>
          <a:xfrm>
            <a:off x="5070032" y="2307357"/>
            <a:ext cx="4276767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0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Existing requirements have been updated, clarified, moved or removed</a:t>
            </a:r>
            <a:endParaRPr dirty="0"/>
          </a:p>
        </p:txBody>
      </p:sp>
      <p:sp>
        <p:nvSpPr>
          <p:cNvPr id="538" name="Google Shape;538;p21"/>
          <p:cNvSpPr txBox="1"/>
          <p:nvPr/>
        </p:nvSpPr>
        <p:spPr>
          <a:xfrm>
            <a:off x="5088633" y="3419434"/>
            <a:ext cx="4027600" cy="123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0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64 new or evolving requirements</a:t>
            </a:r>
            <a:endParaRPr dirty="0"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•"/>
            </a:pPr>
            <a:r>
              <a:rPr lang="en-GB" sz="1867" b="0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53 merchants </a:t>
            </a:r>
            <a:endParaRPr dirty="0"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7"/>
              <a:buFont typeface="Arial"/>
              <a:buChar char="•"/>
            </a:pPr>
            <a:r>
              <a:rPr lang="en-GB" sz="1867" b="0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11 service providers only</a:t>
            </a:r>
            <a:endParaRPr dirty="0"/>
          </a:p>
        </p:txBody>
      </p:sp>
      <p:sp>
        <p:nvSpPr>
          <p:cNvPr id="539" name="Google Shape;539;p21"/>
          <p:cNvSpPr txBox="1"/>
          <p:nvPr/>
        </p:nvSpPr>
        <p:spPr>
          <a:xfrm>
            <a:off x="5081165" y="4731036"/>
            <a:ext cx="412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0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13 new requirements effective immediately</a:t>
            </a:r>
            <a:endParaRPr dirty="0"/>
          </a:p>
        </p:txBody>
      </p:sp>
      <p:sp>
        <p:nvSpPr>
          <p:cNvPr id="540" name="Google Shape;540;p21"/>
          <p:cNvSpPr txBox="1"/>
          <p:nvPr/>
        </p:nvSpPr>
        <p:spPr>
          <a:xfrm>
            <a:off x="5088633" y="5884939"/>
            <a:ext cx="396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0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51 new requirements effective 31/03/2025 (“”future dated”)</a:t>
            </a:r>
            <a:endParaRPr dirty="0"/>
          </a:p>
        </p:txBody>
      </p:sp>
      <p:pic>
        <p:nvPicPr>
          <p:cNvPr id="541" name="Google Shape;541;p21"/>
          <p:cNvPicPr preferRelativeResize="0"/>
          <p:nvPr/>
        </p:nvPicPr>
        <p:blipFill rotWithShape="1">
          <a:blip r:embed="rId3">
            <a:alphaModFix/>
          </a:blip>
          <a:srcRect l="30050" t="25574" r="1310" b="27841"/>
          <a:stretch/>
        </p:blipFill>
        <p:spPr>
          <a:xfrm flipH="1">
            <a:off x="9636104" y="1141933"/>
            <a:ext cx="2555897" cy="1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1"/>
          <p:cNvPicPr preferRelativeResize="0"/>
          <p:nvPr/>
        </p:nvPicPr>
        <p:blipFill rotWithShape="1">
          <a:blip r:embed="rId4">
            <a:alphaModFix/>
          </a:blip>
          <a:srcRect t="29866" b="2174"/>
          <a:stretch/>
        </p:blipFill>
        <p:spPr>
          <a:xfrm>
            <a:off x="9633368" y="5134"/>
            <a:ext cx="2555897" cy="11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1"/>
          <p:cNvPicPr preferRelativeResize="0"/>
          <p:nvPr/>
        </p:nvPicPr>
        <p:blipFill rotWithShape="1">
          <a:blip r:embed="rId5">
            <a:alphaModFix/>
          </a:blip>
          <a:srcRect l="5419" b="13509"/>
          <a:stretch/>
        </p:blipFill>
        <p:spPr>
          <a:xfrm>
            <a:off x="9635901" y="3433401"/>
            <a:ext cx="2555897" cy="11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1"/>
          <p:cNvPicPr preferRelativeResize="0"/>
          <p:nvPr/>
        </p:nvPicPr>
        <p:blipFill rotWithShape="1">
          <a:blip r:embed="rId6">
            <a:alphaModFix/>
          </a:blip>
          <a:srcRect l="23074" r="2944" b="47967"/>
          <a:stretch/>
        </p:blipFill>
        <p:spPr>
          <a:xfrm>
            <a:off x="9633368" y="2277202"/>
            <a:ext cx="2555897" cy="11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1"/>
          <p:cNvPicPr preferRelativeResize="0"/>
          <p:nvPr/>
        </p:nvPicPr>
        <p:blipFill rotWithShape="1">
          <a:blip r:embed="rId7">
            <a:alphaModFix/>
          </a:blip>
          <a:srcRect t="30658" b="1479"/>
          <a:stretch/>
        </p:blipFill>
        <p:spPr>
          <a:xfrm>
            <a:off x="9636101" y="4570399"/>
            <a:ext cx="2555897" cy="1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1"/>
          <p:cNvPicPr preferRelativeResize="0"/>
          <p:nvPr/>
        </p:nvPicPr>
        <p:blipFill rotWithShape="1">
          <a:blip r:embed="rId8">
            <a:alphaModFix/>
          </a:blip>
          <a:srcRect t="12011" b="20810"/>
          <a:stretch/>
        </p:blipFill>
        <p:spPr>
          <a:xfrm>
            <a:off x="9633368" y="5735467"/>
            <a:ext cx="2555897" cy="113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2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What is new to PCI DSS v4.0?</a:t>
            </a:r>
            <a:endParaRPr dirty="0"/>
          </a:p>
        </p:txBody>
      </p:sp>
      <p:grpSp>
        <p:nvGrpSpPr>
          <p:cNvPr id="554" name="Google Shape;554;p22"/>
          <p:cNvGrpSpPr/>
          <p:nvPr/>
        </p:nvGrpSpPr>
        <p:grpSpPr>
          <a:xfrm>
            <a:off x="8223470" y="3080734"/>
            <a:ext cx="2835309" cy="680646"/>
            <a:chOff x="1890982" y="2174303"/>
            <a:chExt cx="2126535" cy="510498"/>
          </a:xfrm>
        </p:grpSpPr>
        <p:sp>
          <p:nvSpPr>
            <p:cNvPr id="555" name="Google Shape;555;p22"/>
            <p:cNvSpPr txBox="1"/>
            <p:nvPr/>
          </p:nvSpPr>
          <p:spPr>
            <a:xfrm>
              <a:off x="1890982" y="2315459"/>
              <a:ext cx="1468500" cy="369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552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D95521"/>
                  </a:solidFill>
                  <a:latin typeface="Verdana"/>
                  <a:ea typeface="Verdana"/>
                  <a:cs typeface="Verdana"/>
                  <a:sym typeface="Verdana"/>
                </a:rPr>
                <a:t>User Account Reviews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3507217" y="2174303"/>
              <a:ext cx="510300" cy="495600"/>
            </a:xfrm>
            <a:prstGeom prst="ellipse">
              <a:avLst/>
            </a:prstGeom>
            <a:solidFill>
              <a:srgbClr val="D95521"/>
            </a:solidFill>
            <a:ln>
              <a:noFill/>
            </a:ln>
          </p:spPr>
          <p:txBody>
            <a:bodyPr spcFirstLastPara="1" wrap="square" lIns="121900" tIns="60925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57" name="Google Shape;557;p22"/>
          <p:cNvGrpSpPr/>
          <p:nvPr/>
        </p:nvGrpSpPr>
        <p:grpSpPr>
          <a:xfrm>
            <a:off x="853160" y="3512449"/>
            <a:ext cx="2729791" cy="718788"/>
            <a:chOff x="1472775" y="3116493"/>
            <a:chExt cx="2047343" cy="539091"/>
          </a:xfrm>
        </p:grpSpPr>
        <p:sp>
          <p:nvSpPr>
            <p:cNvPr id="558" name="Google Shape;558;p22"/>
            <p:cNvSpPr txBox="1"/>
            <p:nvPr/>
          </p:nvSpPr>
          <p:spPr>
            <a:xfrm>
              <a:off x="1472775" y="3286252"/>
              <a:ext cx="14683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E54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0C3E54"/>
                  </a:solidFill>
                  <a:latin typeface="Verdana"/>
                  <a:ea typeface="Verdana"/>
                  <a:cs typeface="Verdana"/>
                  <a:sym typeface="Verdana"/>
                </a:rPr>
                <a:t>Targeted Risk Analysis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3009886" y="3116493"/>
              <a:ext cx="510232" cy="495624"/>
            </a:xfrm>
            <a:prstGeom prst="ellipse">
              <a:avLst/>
            </a:prstGeom>
            <a:solidFill>
              <a:srgbClr val="0C3E54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60" name="Google Shape;560;p22"/>
          <p:cNvGrpSpPr/>
          <p:nvPr/>
        </p:nvGrpSpPr>
        <p:grpSpPr>
          <a:xfrm>
            <a:off x="668570" y="5179120"/>
            <a:ext cx="2739118" cy="924961"/>
            <a:chOff x="1508491" y="2402170"/>
            <a:chExt cx="2054390" cy="693739"/>
          </a:xfrm>
        </p:grpSpPr>
        <p:sp>
          <p:nvSpPr>
            <p:cNvPr id="561" name="Google Shape;561;p22"/>
            <p:cNvSpPr txBox="1"/>
            <p:nvPr/>
          </p:nvSpPr>
          <p:spPr>
            <a:xfrm>
              <a:off x="1508491" y="2541897"/>
              <a:ext cx="1468500" cy="5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8E9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8B8E91"/>
                  </a:solidFill>
                  <a:latin typeface="Verdana"/>
                  <a:ea typeface="Verdana"/>
                  <a:cs typeface="Verdana"/>
                  <a:sym typeface="Verdana"/>
                </a:rPr>
                <a:t>Accountability &amp; responsibility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8E9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8B8E91"/>
                  </a:solidFill>
                  <a:latin typeface="Verdana"/>
                  <a:ea typeface="Verdana"/>
                  <a:cs typeface="Verdana"/>
                  <a:sym typeface="Verdana"/>
                </a:rPr>
                <a:t>CISO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3052649" y="2402170"/>
              <a:ext cx="510232" cy="495624"/>
            </a:xfrm>
            <a:prstGeom prst="ellipse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64" name="Google Shape;564;p22"/>
          <p:cNvSpPr txBox="1"/>
          <p:nvPr/>
        </p:nvSpPr>
        <p:spPr>
          <a:xfrm>
            <a:off x="7691755" y="2377965"/>
            <a:ext cx="26514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044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F08044"/>
                </a:solidFill>
                <a:latin typeface="Verdana"/>
                <a:ea typeface="Verdana"/>
                <a:cs typeface="Verdana"/>
                <a:sym typeface="Verdana"/>
              </a:rPr>
              <a:t>Increased passwords complexity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2"/>
          <p:cNvSpPr/>
          <p:nvPr/>
        </p:nvSpPr>
        <p:spPr>
          <a:xfrm>
            <a:off x="6870765" y="2367154"/>
            <a:ext cx="680292" cy="660815"/>
          </a:xfrm>
          <a:prstGeom prst="ellipse">
            <a:avLst/>
          </a:prstGeom>
          <a:solidFill>
            <a:srgbClr val="F08044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6" name="Google Shape;566;p22"/>
          <p:cNvSpPr/>
          <p:nvPr/>
        </p:nvSpPr>
        <p:spPr>
          <a:xfrm>
            <a:off x="7052211" y="2545429"/>
            <a:ext cx="317399" cy="304266"/>
          </a:xfrm>
          <a:custGeom>
            <a:avLst/>
            <a:gdLst/>
            <a:ahLst/>
            <a:cxnLst/>
            <a:rect l="l" t="t" r="r" b="b"/>
            <a:pathLst>
              <a:path w="67" h="64" extrusionOk="0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6D6E7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67" name="Google Shape;567;p22"/>
          <p:cNvGrpSpPr/>
          <p:nvPr/>
        </p:nvGrpSpPr>
        <p:grpSpPr>
          <a:xfrm>
            <a:off x="7271836" y="4077134"/>
            <a:ext cx="4654747" cy="722514"/>
            <a:chOff x="5562508" y="2402170"/>
            <a:chExt cx="3268553" cy="531417"/>
          </a:xfrm>
        </p:grpSpPr>
        <p:sp>
          <p:nvSpPr>
            <p:cNvPr id="568" name="Google Shape;568;p22"/>
            <p:cNvSpPr txBox="1"/>
            <p:nvPr/>
          </p:nvSpPr>
          <p:spPr>
            <a:xfrm>
              <a:off x="6210261" y="2571390"/>
              <a:ext cx="2333100" cy="362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A6B6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18A6B6"/>
                  </a:solidFill>
                  <a:latin typeface="Verdana"/>
                  <a:ea typeface="Verdana"/>
                  <a:cs typeface="Verdana"/>
                  <a:sym typeface="Verdana"/>
                </a:rPr>
                <a:t>Multi Factor Authentication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A6B6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18A6B6"/>
                  </a:solidFill>
                  <a:latin typeface="Verdana"/>
                  <a:ea typeface="Verdana"/>
                  <a:cs typeface="Verdana"/>
                  <a:sym typeface="Verdana"/>
                </a:rPr>
                <a:t>for all  CDE access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2"/>
            <p:cNvSpPr txBox="1"/>
            <p:nvPr/>
          </p:nvSpPr>
          <p:spPr>
            <a:xfrm>
              <a:off x="6210261" y="2615604"/>
              <a:ext cx="26208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E54"/>
                </a:buClr>
                <a:buSzPts val="1333"/>
                <a:buFont typeface="Arial"/>
                <a:buNone/>
              </a:pPr>
              <a:endParaRPr sz="1333" b="0" i="0" u="none" strike="noStrike" cap="none" dirty="0">
                <a:solidFill>
                  <a:srgbClr val="0C3E5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5562508" y="2402170"/>
              <a:ext cx="510232" cy="495624"/>
            </a:xfrm>
            <a:prstGeom prst="ellipse">
              <a:avLst/>
            </a:prstGeom>
            <a:solidFill>
              <a:srgbClr val="18A6B6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75" name="Google Shape;575;p22"/>
          <p:cNvSpPr/>
          <p:nvPr/>
        </p:nvSpPr>
        <p:spPr>
          <a:xfrm>
            <a:off x="5250873" y="2183930"/>
            <a:ext cx="429160" cy="323440"/>
          </a:xfrm>
          <a:custGeom>
            <a:avLst/>
            <a:gdLst/>
            <a:ahLst/>
            <a:cxnLst/>
            <a:rect l="l" t="t" r="r" b="b"/>
            <a:pathLst>
              <a:path w="444" h="445" extrusionOk="0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5700" tIns="12850" rIns="25700" bIns="1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2"/>
          <p:cNvSpPr/>
          <p:nvPr/>
        </p:nvSpPr>
        <p:spPr>
          <a:xfrm>
            <a:off x="3023941" y="3600166"/>
            <a:ext cx="413004" cy="390774"/>
          </a:xfrm>
          <a:custGeom>
            <a:avLst/>
            <a:gdLst/>
            <a:ahLst/>
            <a:cxnLst/>
            <a:rect l="l" t="t" r="r" b="b"/>
            <a:pathLst>
              <a:path w="256" h="212" extrusionOk="0">
                <a:moveTo>
                  <a:pt x="256" y="200"/>
                </a:moveTo>
                <a:cubicBezTo>
                  <a:pt x="256" y="207"/>
                  <a:pt x="251" y="212"/>
                  <a:pt x="244" y="212"/>
                </a:cubicBezTo>
                <a:cubicBezTo>
                  <a:pt x="244" y="212"/>
                  <a:pt x="244" y="212"/>
                  <a:pt x="244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5" y="212"/>
                  <a:pt x="0" y="207"/>
                  <a:pt x="0" y="200"/>
                </a:cubicBezTo>
                <a:cubicBezTo>
                  <a:pt x="0" y="198"/>
                  <a:pt x="1" y="195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118" y="5"/>
                  <a:pt x="118" y="5"/>
                  <a:pt x="118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20" y="2"/>
                  <a:pt x="124" y="0"/>
                  <a:pt x="128" y="0"/>
                </a:cubicBezTo>
                <a:cubicBezTo>
                  <a:pt x="132" y="0"/>
                  <a:pt x="136" y="2"/>
                  <a:pt x="138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5" y="196"/>
                  <a:pt x="256" y="198"/>
                  <a:pt x="256" y="200"/>
                </a:cubicBezTo>
                <a:moveTo>
                  <a:pt x="144" y="68"/>
                </a:moveTo>
                <a:cubicBezTo>
                  <a:pt x="144" y="59"/>
                  <a:pt x="137" y="52"/>
                  <a:pt x="128" y="52"/>
                </a:cubicBezTo>
                <a:cubicBezTo>
                  <a:pt x="119" y="52"/>
                  <a:pt x="112" y="59"/>
                  <a:pt x="112" y="6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37"/>
                  <a:pt x="119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lnTo>
                  <a:pt x="144" y="68"/>
                </a:lnTo>
                <a:close/>
                <a:moveTo>
                  <a:pt x="128" y="156"/>
                </a:moveTo>
                <a:cubicBezTo>
                  <a:pt x="119" y="156"/>
                  <a:pt x="112" y="163"/>
                  <a:pt x="112" y="172"/>
                </a:cubicBezTo>
                <a:cubicBezTo>
                  <a:pt x="112" y="181"/>
                  <a:pt x="119" y="188"/>
                  <a:pt x="128" y="188"/>
                </a:cubicBezTo>
                <a:cubicBezTo>
                  <a:pt x="137" y="188"/>
                  <a:pt x="144" y="181"/>
                  <a:pt x="144" y="172"/>
                </a:cubicBezTo>
                <a:cubicBezTo>
                  <a:pt x="144" y="163"/>
                  <a:pt x="137" y="156"/>
                  <a:pt x="128" y="15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2"/>
          <p:cNvSpPr/>
          <p:nvPr/>
        </p:nvSpPr>
        <p:spPr>
          <a:xfrm>
            <a:off x="7669876" y="3361936"/>
            <a:ext cx="198280" cy="370750"/>
          </a:xfrm>
          <a:custGeom>
            <a:avLst/>
            <a:gdLst/>
            <a:ahLst/>
            <a:cxnLst/>
            <a:rect l="l" t="t" r="r" b="b"/>
            <a:pathLst>
              <a:path w="354" h="634" extrusionOk="0">
                <a:moveTo>
                  <a:pt x="177" y="545"/>
                </a:moveTo>
                <a:lnTo>
                  <a:pt x="177" y="545"/>
                </a:lnTo>
                <a:cubicBezTo>
                  <a:pt x="206" y="545"/>
                  <a:pt x="221" y="530"/>
                  <a:pt x="221" y="516"/>
                </a:cubicBezTo>
                <a:cubicBezTo>
                  <a:pt x="221" y="486"/>
                  <a:pt x="206" y="471"/>
                  <a:pt x="177" y="471"/>
                </a:cubicBezTo>
                <a:cubicBezTo>
                  <a:pt x="162" y="471"/>
                  <a:pt x="147" y="486"/>
                  <a:pt x="147" y="516"/>
                </a:cubicBezTo>
                <a:cubicBezTo>
                  <a:pt x="147" y="530"/>
                  <a:pt x="162" y="545"/>
                  <a:pt x="177" y="545"/>
                </a:cubicBezTo>
                <a:close/>
                <a:moveTo>
                  <a:pt x="280" y="0"/>
                </a:moveTo>
                <a:lnTo>
                  <a:pt x="28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324" y="633"/>
                  <a:pt x="353" y="589"/>
                  <a:pt x="353" y="545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53" y="30"/>
                  <a:pt x="324" y="0"/>
                  <a:pt x="280" y="0"/>
                </a:cubicBezTo>
                <a:close/>
                <a:moveTo>
                  <a:pt x="324" y="545"/>
                </a:moveTo>
                <a:lnTo>
                  <a:pt x="324" y="545"/>
                </a:lnTo>
                <a:cubicBezTo>
                  <a:pt x="324" y="574"/>
                  <a:pt x="294" y="589"/>
                  <a:pt x="28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324" y="427"/>
                  <a:pt x="324" y="427"/>
                  <a:pt x="324" y="427"/>
                </a:cubicBezTo>
                <a:lnTo>
                  <a:pt x="324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4" y="398"/>
                  <a:pt x="44" y="398"/>
                  <a:pt x="44" y="39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24" y="133"/>
                  <a:pt x="324" y="133"/>
                  <a:pt x="324" y="133"/>
                </a:cubicBezTo>
                <a:lnTo>
                  <a:pt x="324" y="398"/>
                </a:lnTo>
                <a:close/>
                <a:moveTo>
                  <a:pt x="324" y="103"/>
                </a:moveTo>
                <a:lnTo>
                  <a:pt x="324" y="103"/>
                </a:lnTo>
                <a:cubicBezTo>
                  <a:pt x="44" y="103"/>
                  <a:pt x="44" y="103"/>
                  <a:pt x="44" y="103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4"/>
                  <a:pt x="89" y="4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94" y="44"/>
                  <a:pt x="324" y="59"/>
                  <a:pt x="324" y="74"/>
                </a:cubicBezTo>
                <a:lnTo>
                  <a:pt x="324" y="1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7576001" y="4397088"/>
            <a:ext cx="346982" cy="219268"/>
          </a:xfrm>
          <a:custGeom>
            <a:avLst/>
            <a:gdLst/>
            <a:ahLst/>
            <a:cxnLst/>
            <a:rect l="l" t="t" r="r" b="b"/>
            <a:pathLst>
              <a:path w="102" h="73" extrusionOk="0">
                <a:moveTo>
                  <a:pt x="93" y="36"/>
                </a:moveTo>
                <a:cubicBezTo>
                  <a:pt x="94" y="34"/>
                  <a:pt x="94" y="32"/>
                  <a:pt x="94" y="29"/>
                </a:cubicBezTo>
                <a:cubicBezTo>
                  <a:pt x="94" y="13"/>
                  <a:pt x="81" y="0"/>
                  <a:pt x="65" y="0"/>
                </a:cubicBezTo>
                <a:cubicBezTo>
                  <a:pt x="54" y="0"/>
                  <a:pt x="44" y="7"/>
                  <a:pt x="40" y="16"/>
                </a:cubicBezTo>
                <a:cubicBezTo>
                  <a:pt x="37" y="15"/>
                  <a:pt x="35" y="15"/>
                  <a:pt x="33" y="15"/>
                </a:cubicBezTo>
                <a:cubicBezTo>
                  <a:pt x="23" y="15"/>
                  <a:pt x="15" y="23"/>
                  <a:pt x="15" y="32"/>
                </a:cubicBezTo>
                <a:cubicBezTo>
                  <a:pt x="6" y="36"/>
                  <a:pt x="0" y="43"/>
                  <a:pt x="0" y="51"/>
                </a:cubicBezTo>
                <a:cubicBezTo>
                  <a:pt x="0" y="63"/>
                  <a:pt x="13" y="73"/>
                  <a:pt x="29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89" y="73"/>
                  <a:pt x="102" y="63"/>
                  <a:pt x="102" y="51"/>
                </a:cubicBezTo>
                <a:cubicBezTo>
                  <a:pt x="102" y="45"/>
                  <a:pt x="98" y="40"/>
                  <a:pt x="93" y="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2"/>
          <p:cNvSpPr/>
          <p:nvPr/>
        </p:nvSpPr>
        <p:spPr>
          <a:xfrm>
            <a:off x="7138974" y="5229119"/>
            <a:ext cx="348636" cy="265229"/>
          </a:xfrm>
          <a:custGeom>
            <a:avLst/>
            <a:gdLst/>
            <a:ahLst/>
            <a:cxnLst/>
            <a:rect l="l" t="t" r="r" b="b"/>
            <a:pathLst>
              <a:path w="248" h="224" extrusionOk="0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  <a:moveTo>
                  <a:pt x="100" y="72"/>
                </a:moveTo>
                <a:cubicBezTo>
                  <a:pt x="103" y="72"/>
                  <a:pt x="106" y="73"/>
                  <a:pt x="108" y="76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2" y="57"/>
                  <a:pt x="145" y="56"/>
                  <a:pt x="148" y="56"/>
                </a:cubicBezTo>
                <a:cubicBezTo>
                  <a:pt x="155" y="56"/>
                  <a:pt x="160" y="61"/>
                  <a:pt x="160" y="68"/>
                </a:cubicBezTo>
                <a:cubicBezTo>
                  <a:pt x="160" y="71"/>
                  <a:pt x="159" y="74"/>
                  <a:pt x="156" y="7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2" y="111"/>
                  <a:pt x="119" y="112"/>
                  <a:pt x="116" y="112"/>
                </a:cubicBezTo>
                <a:cubicBezTo>
                  <a:pt x="113" y="112"/>
                  <a:pt x="110" y="111"/>
                  <a:pt x="108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89" y="90"/>
                  <a:pt x="88" y="87"/>
                  <a:pt x="88" y="84"/>
                </a:cubicBezTo>
                <a:cubicBezTo>
                  <a:pt x="88" y="77"/>
                  <a:pt x="93" y="72"/>
                  <a:pt x="100" y="7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Google Shape;580;p22"/>
          <p:cNvGrpSpPr/>
          <p:nvPr/>
        </p:nvGrpSpPr>
        <p:grpSpPr>
          <a:xfrm>
            <a:off x="6472456" y="5332388"/>
            <a:ext cx="3443690" cy="660815"/>
            <a:chOff x="5052276" y="1815208"/>
            <a:chExt cx="2582832" cy="495624"/>
          </a:xfrm>
        </p:grpSpPr>
        <p:sp>
          <p:nvSpPr>
            <p:cNvPr id="581" name="Google Shape;581;p22"/>
            <p:cNvSpPr txBox="1"/>
            <p:nvPr/>
          </p:nvSpPr>
          <p:spPr>
            <a:xfrm>
              <a:off x="5646284" y="1970686"/>
              <a:ext cx="1988824" cy="184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08044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F08044"/>
                  </a:solidFill>
                  <a:latin typeface="Verdana"/>
                  <a:ea typeface="Verdana"/>
                  <a:cs typeface="Verdana"/>
                  <a:sym typeface="Verdana"/>
                </a:rPr>
                <a:t>Anti-malware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5052276" y="1815208"/>
              <a:ext cx="510232" cy="495624"/>
            </a:xfrm>
            <a:prstGeom prst="ellipse">
              <a:avLst/>
            </a:prstGeom>
            <a:solidFill>
              <a:srgbClr val="F08044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83" name="Google Shape;583;p22"/>
          <p:cNvGrpSpPr/>
          <p:nvPr/>
        </p:nvGrpSpPr>
        <p:grpSpPr>
          <a:xfrm>
            <a:off x="3407757" y="4345443"/>
            <a:ext cx="2749812" cy="693627"/>
            <a:chOff x="1955090" y="1816919"/>
            <a:chExt cx="2062359" cy="520221"/>
          </a:xfrm>
        </p:grpSpPr>
        <p:sp>
          <p:nvSpPr>
            <p:cNvPr id="584" name="Google Shape;584;p22"/>
            <p:cNvSpPr txBox="1"/>
            <p:nvPr/>
          </p:nvSpPr>
          <p:spPr>
            <a:xfrm>
              <a:off x="1955090" y="1967807"/>
              <a:ext cx="1468351" cy="36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552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D95521"/>
                  </a:solidFill>
                  <a:latin typeface="Verdana"/>
                  <a:ea typeface="Verdana"/>
                  <a:cs typeface="Verdana"/>
                  <a:sym typeface="Verdana"/>
                </a:rPr>
                <a:t>Phishing</a:t>
              </a:r>
              <a:endParaRPr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552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D95521"/>
                  </a:solidFill>
                  <a:latin typeface="Verdana"/>
                  <a:ea typeface="Verdana"/>
                  <a:cs typeface="Verdana"/>
                  <a:sym typeface="Verdana"/>
                </a:rPr>
                <a:t>Protection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507217" y="1816919"/>
              <a:ext cx="510232" cy="495624"/>
            </a:xfrm>
            <a:prstGeom prst="ellipse">
              <a:avLst/>
            </a:prstGeom>
            <a:solidFill>
              <a:srgbClr val="D95521"/>
            </a:solidFill>
            <a:ln>
              <a:noFill/>
            </a:ln>
          </p:spPr>
          <p:txBody>
            <a:bodyPr spcFirstLastPara="1" wrap="square" lIns="121900" tIns="60925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586" name="Google Shape;586;p22" descr="Fish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6345" y="4397088"/>
            <a:ext cx="535018" cy="535018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2"/>
          <p:cNvSpPr/>
          <p:nvPr/>
        </p:nvSpPr>
        <p:spPr>
          <a:xfrm>
            <a:off x="6550672" y="1293758"/>
            <a:ext cx="680400" cy="660900"/>
          </a:xfrm>
          <a:prstGeom prst="ellipse">
            <a:avLst/>
          </a:prstGeom>
          <a:solidFill>
            <a:srgbClr val="0C3E54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1" name="Google Shape;591;p22"/>
          <p:cNvSpPr txBox="1"/>
          <p:nvPr/>
        </p:nvSpPr>
        <p:spPr>
          <a:xfrm>
            <a:off x="7321859" y="1501023"/>
            <a:ext cx="26517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044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C3E54"/>
                </a:solidFill>
                <a:latin typeface="Verdana"/>
                <a:ea typeface="Verdana"/>
                <a:cs typeface="Verdana"/>
                <a:sym typeface="Verdana"/>
              </a:rPr>
              <a:t>Third-Party Service Providers</a:t>
            </a:r>
            <a:endParaRPr sz="1867" b="0" i="0" u="none" strike="noStrike" cap="none" dirty="0">
              <a:solidFill>
                <a:srgbClr val="0C3E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22"/>
          <p:cNvGrpSpPr/>
          <p:nvPr/>
        </p:nvGrpSpPr>
        <p:grpSpPr>
          <a:xfrm>
            <a:off x="2879342" y="1558434"/>
            <a:ext cx="2739209" cy="660783"/>
            <a:chOff x="1508491" y="2402170"/>
            <a:chExt cx="2054458" cy="495600"/>
          </a:xfrm>
        </p:grpSpPr>
        <p:sp>
          <p:nvSpPr>
            <p:cNvPr id="593" name="Google Shape;593;p22"/>
            <p:cNvSpPr txBox="1"/>
            <p:nvPr/>
          </p:nvSpPr>
          <p:spPr>
            <a:xfrm>
              <a:off x="1508491" y="2541897"/>
              <a:ext cx="1468500" cy="184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8E9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8B8E91"/>
                  </a:solidFill>
                  <a:latin typeface="Verdana"/>
                  <a:ea typeface="Verdana"/>
                  <a:cs typeface="Verdana"/>
                  <a:sym typeface="Verdana"/>
                </a:rPr>
                <a:t>E-commerce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3052649" y="2402170"/>
              <a:ext cx="510300" cy="495600"/>
            </a:xfrm>
            <a:prstGeom prst="ellipse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5125057" y="1701952"/>
            <a:ext cx="346975" cy="370750"/>
          </a:xfrm>
          <a:custGeom>
            <a:avLst/>
            <a:gdLst/>
            <a:ahLst/>
            <a:cxnLst/>
            <a:rect l="l" t="t" r="r" b="b"/>
            <a:pathLst>
              <a:path w="444" h="445" extrusionOk="0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5700" tIns="12850" rIns="25700" bIns="1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22"/>
          <p:cNvGrpSpPr/>
          <p:nvPr/>
        </p:nvGrpSpPr>
        <p:grpSpPr>
          <a:xfrm>
            <a:off x="4144273" y="3042025"/>
            <a:ext cx="3503048" cy="660783"/>
            <a:chOff x="5052276" y="1815208"/>
            <a:chExt cx="2627352" cy="495600"/>
          </a:xfrm>
        </p:grpSpPr>
        <p:sp>
          <p:nvSpPr>
            <p:cNvPr id="597" name="Google Shape;597;p22"/>
            <p:cNvSpPr txBox="1"/>
            <p:nvPr/>
          </p:nvSpPr>
          <p:spPr>
            <a:xfrm>
              <a:off x="5690928" y="1970686"/>
              <a:ext cx="1988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08044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F08044"/>
                  </a:solidFill>
                  <a:latin typeface="Verdana"/>
                  <a:ea typeface="Verdana"/>
                  <a:cs typeface="Verdana"/>
                  <a:sym typeface="Verdana"/>
                </a:rPr>
                <a:t>Annual Scoping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052276" y="1815208"/>
              <a:ext cx="510300" cy="495600"/>
            </a:xfrm>
            <a:prstGeom prst="ellipse">
              <a:avLst/>
            </a:prstGeom>
            <a:solidFill>
              <a:srgbClr val="F08044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99" name="Google Shape;599;p22"/>
          <p:cNvGrpSpPr/>
          <p:nvPr/>
        </p:nvGrpSpPr>
        <p:grpSpPr>
          <a:xfrm>
            <a:off x="838200" y="2377965"/>
            <a:ext cx="2749834" cy="699647"/>
            <a:chOff x="1955090" y="2018880"/>
            <a:chExt cx="2062427" cy="524749"/>
          </a:xfrm>
        </p:grpSpPr>
        <p:sp>
          <p:nvSpPr>
            <p:cNvPr id="600" name="Google Shape;600;p22"/>
            <p:cNvSpPr txBox="1"/>
            <p:nvPr/>
          </p:nvSpPr>
          <p:spPr>
            <a:xfrm>
              <a:off x="1955090" y="2174287"/>
              <a:ext cx="1468500" cy="369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5521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D95521"/>
                  </a:solidFill>
                  <a:latin typeface="Verdana"/>
                  <a:ea typeface="Verdana"/>
                  <a:cs typeface="Verdana"/>
                  <a:sym typeface="Verdana"/>
                </a:rPr>
                <a:t>Automated Log Reviews</a:t>
              </a: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507217" y="2018880"/>
              <a:ext cx="510300" cy="495600"/>
            </a:xfrm>
            <a:prstGeom prst="ellipse">
              <a:avLst/>
            </a:prstGeom>
            <a:solidFill>
              <a:srgbClr val="D95521"/>
            </a:solidFill>
            <a:ln>
              <a:noFill/>
            </a:ln>
          </p:spPr>
          <p:txBody>
            <a:bodyPr spcFirstLastPara="1" wrap="square" lIns="121900" tIns="60925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625284" y="2152590"/>
              <a:ext cx="274174" cy="228205"/>
            </a:xfrm>
            <a:custGeom>
              <a:avLst/>
              <a:gdLst/>
              <a:ahLst/>
              <a:cxnLst/>
              <a:rect l="l" t="t" r="r" b="b"/>
              <a:pathLst>
                <a:path w="77" h="64" extrusionOk="0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</a:pPr>
              <a:endParaRPr sz="2667" b="0" i="0" u="none" strike="noStrike" cap="none" dirty="0">
                <a:solidFill>
                  <a:srgbClr val="6D6E7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603" name="Google Shape;60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2541" y="3283602"/>
            <a:ext cx="317400" cy="317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4" name="Google Shape;60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7499" y="1419381"/>
            <a:ext cx="4667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1849" y="3182786"/>
            <a:ext cx="348625" cy="3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52879" y="5358499"/>
            <a:ext cx="317400" cy="42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4125" y="5357125"/>
            <a:ext cx="3429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What is new to PCI DSS v4.0?</a:t>
            </a:r>
            <a:endParaRPr dirty="0"/>
          </a:p>
        </p:txBody>
      </p:sp>
      <p:pic>
        <p:nvPicPr>
          <p:cNvPr id="615" name="Google Shape;6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9293" y="1463040"/>
            <a:ext cx="3657971" cy="44522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6" name="Google Shape;616;p23"/>
          <p:cNvSpPr txBox="1"/>
          <p:nvPr/>
        </p:nvSpPr>
        <p:spPr>
          <a:xfrm>
            <a:off x="755575" y="1580434"/>
            <a:ext cx="6124196" cy="415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8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E-commerce (Self-Assessment Questionnaire A)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6.3.1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Security vulnerabilities are identified and managed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6.4.3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All payment page scripts that are loaded and executed in the consumer’s browser are managed </a:t>
            </a:r>
            <a:r>
              <a:rPr lang="en-GB" sz="18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(FD)</a:t>
            </a: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11.3.2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External Approved Scanning Vendors (ASV) vulnerability scans are performed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11.6.1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 change- and tamper-detection mechanism is deployed </a:t>
            </a:r>
            <a:r>
              <a:rPr lang="en-GB" sz="18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(FD)</a:t>
            </a: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98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What is new to PCI DSS v4.0?</a:t>
            </a:r>
            <a:endParaRPr dirty="0"/>
          </a:p>
        </p:txBody>
      </p:sp>
      <p:sp>
        <p:nvSpPr>
          <p:cNvPr id="623" name="Google Shape;623;p24"/>
          <p:cNvSpPr txBox="1"/>
          <p:nvPr/>
        </p:nvSpPr>
        <p:spPr>
          <a:xfrm>
            <a:off x="755575" y="1371423"/>
            <a:ext cx="10861659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8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People and process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x.1.1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Roles and responsibilities for performing activities in requirement X documented, assigned, and understood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12.1.4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Responsibility for information security is formally assigned to a Chief Information Security Officer or other information security knowledgeable member of executive management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12.3.1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Perform a targeted risk analysis for any PCI DSS requirement that provides flexibility for how frequently it is performed </a:t>
            </a:r>
            <a:r>
              <a:rPr lang="en-GB" sz="18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(FD)</a:t>
            </a: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12.3.4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Hardware and software technologies are reviewed at least once every 12 months </a:t>
            </a:r>
            <a:r>
              <a:rPr lang="en-GB" sz="18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(FD)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12.5.2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PCI DSS scope is documented and confirmed at least once every 12 months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12.10.7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Incident response procedures are in place and initiated upon detection of PAN </a:t>
            </a:r>
            <a:r>
              <a:rPr lang="en-GB" sz="18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(FD)</a:t>
            </a: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985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5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What is new to PCI DSS v4.0?</a:t>
            </a:r>
            <a:endParaRPr dirty="0"/>
          </a:p>
        </p:txBody>
      </p:sp>
      <p:sp>
        <p:nvSpPr>
          <p:cNvPr id="630" name="Google Shape;630;p25"/>
          <p:cNvSpPr txBox="1"/>
          <p:nvPr/>
        </p:nvSpPr>
        <p:spPr>
          <a:xfrm>
            <a:off x="755575" y="1580434"/>
            <a:ext cx="10861659" cy="337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85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People (Training)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12.6.2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security awareness program is reviewed at least once every 12 months </a:t>
            </a:r>
            <a:r>
              <a:rPr lang="en-GB" sz="18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(FD)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12.6.3.1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Security awareness training includes awareness of threats that could impact the security of the CDE, to include phishing and related attacks and social engineering </a:t>
            </a:r>
            <a:r>
              <a:rPr lang="en-GB" sz="18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(FD)</a:t>
            </a:r>
            <a:endParaRPr dirty="0"/>
          </a:p>
          <a:p>
            <a:pPr marL="355600" marR="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12.6.3.2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Security awareness training includes awareness about acceptable use of end-user technologies. </a:t>
            </a:r>
            <a:r>
              <a:rPr lang="en-GB" sz="18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(FD)</a:t>
            </a:r>
            <a:endParaRPr dirty="0"/>
          </a:p>
          <a:p>
            <a:pPr marL="35560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What are the challenges?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7"/>
          <p:cNvSpPr/>
          <p:nvPr/>
        </p:nvSpPr>
        <p:spPr>
          <a:xfrm>
            <a:off x="4515833" y="4570224"/>
            <a:ext cx="76760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7"/>
          <p:cNvSpPr/>
          <p:nvPr/>
        </p:nvSpPr>
        <p:spPr>
          <a:xfrm>
            <a:off x="4515833" y="5726415"/>
            <a:ext cx="76760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7"/>
          <p:cNvSpPr/>
          <p:nvPr/>
        </p:nvSpPr>
        <p:spPr>
          <a:xfrm>
            <a:off x="3784600" y="2277216"/>
            <a:ext cx="84072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7"/>
          <p:cNvSpPr/>
          <p:nvPr/>
        </p:nvSpPr>
        <p:spPr>
          <a:xfrm>
            <a:off x="3784600" y="1141839"/>
            <a:ext cx="8407200" cy="11560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7"/>
          <p:cNvSpPr/>
          <p:nvPr/>
        </p:nvSpPr>
        <p:spPr>
          <a:xfrm>
            <a:off x="3784600" y="5133"/>
            <a:ext cx="8407200" cy="11368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7"/>
          <p:cNvSpPr/>
          <p:nvPr/>
        </p:nvSpPr>
        <p:spPr>
          <a:xfrm>
            <a:off x="3784600" y="3433399"/>
            <a:ext cx="84072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7"/>
          <p:cNvSpPr/>
          <p:nvPr/>
        </p:nvSpPr>
        <p:spPr>
          <a:xfrm>
            <a:off x="-9833" y="0"/>
            <a:ext cx="454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7"/>
          <p:cNvSpPr/>
          <p:nvPr/>
        </p:nvSpPr>
        <p:spPr>
          <a:xfrm>
            <a:off x="4267319" y="34423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hivo Black"/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1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648" name="Google Shape;648;p27"/>
          <p:cNvSpPr txBox="1">
            <a:spLocks noGrp="1"/>
          </p:cNvSpPr>
          <p:nvPr>
            <p:ph type="title" idx="4294967295"/>
          </p:nvPr>
        </p:nvSpPr>
        <p:spPr>
          <a:xfrm>
            <a:off x="546799" y="1302573"/>
            <a:ext cx="36984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</a:pPr>
            <a:r>
              <a:rPr lang="en-GB" sz="4029" dirty="0">
                <a:solidFill>
                  <a:schemeClr val="lt1"/>
                </a:solidFill>
              </a:rPr>
              <a:t>What are the challenges?</a:t>
            </a:r>
            <a:endParaRPr dirty="0"/>
          </a:p>
        </p:txBody>
      </p:sp>
      <p:sp>
        <p:nvSpPr>
          <p:cNvPr id="649" name="Google Shape;649;p27"/>
          <p:cNvSpPr/>
          <p:nvPr/>
        </p:nvSpPr>
        <p:spPr>
          <a:xfrm>
            <a:off x="4267319" y="1433740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hivo Black"/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2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650" name="Google Shape;650;p27"/>
          <p:cNvSpPr/>
          <p:nvPr/>
        </p:nvSpPr>
        <p:spPr>
          <a:xfrm>
            <a:off x="4267319" y="256816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hivo Black"/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3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651" name="Google Shape;651;p27"/>
          <p:cNvSpPr txBox="1"/>
          <p:nvPr/>
        </p:nvSpPr>
        <p:spPr>
          <a:xfrm>
            <a:off x="5070033" y="165615"/>
            <a:ext cx="6834584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ivo"/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Leadership support and responsibility</a:t>
            </a:r>
            <a:endParaRPr dirty="0"/>
          </a:p>
        </p:txBody>
      </p:sp>
      <p:sp>
        <p:nvSpPr>
          <p:cNvPr id="652" name="Google Shape;652;p27"/>
          <p:cNvSpPr/>
          <p:nvPr/>
        </p:nvSpPr>
        <p:spPr>
          <a:xfrm>
            <a:off x="4267319" y="374281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hivo Black"/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4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653" name="Google Shape;653;p27"/>
          <p:cNvSpPr txBox="1"/>
          <p:nvPr/>
        </p:nvSpPr>
        <p:spPr>
          <a:xfrm>
            <a:off x="5070032" y="1301436"/>
            <a:ext cx="6956505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hivo"/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Building a Payment Security team</a:t>
            </a:r>
            <a:endParaRPr dirty="0"/>
          </a:p>
        </p:txBody>
      </p:sp>
      <p:sp>
        <p:nvSpPr>
          <p:cNvPr id="654" name="Google Shape;654;p27"/>
          <p:cNvSpPr/>
          <p:nvPr/>
        </p:nvSpPr>
        <p:spPr>
          <a:xfrm>
            <a:off x="4267319" y="489542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hivo Black"/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5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655" name="Google Shape;655;p27"/>
          <p:cNvSpPr/>
          <p:nvPr/>
        </p:nvSpPr>
        <p:spPr>
          <a:xfrm>
            <a:off x="4267319" y="604145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hivo Black"/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6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656" name="Google Shape;656;p27"/>
          <p:cNvSpPr txBox="1"/>
          <p:nvPr/>
        </p:nvSpPr>
        <p:spPr>
          <a:xfrm>
            <a:off x="5070032" y="2406213"/>
            <a:ext cx="6575169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ivo"/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Ensuring accurate scoping of environment</a:t>
            </a:r>
            <a:endParaRPr dirty="0"/>
          </a:p>
        </p:txBody>
      </p:sp>
      <p:sp>
        <p:nvSpPr>
          <p:cNvPr id="657" name="Google Shape;657;p27"/>
          <p:cNvSpPr txBox="1"/>
          <p:nvPr/>
        </p:nvSpPr>
        <p:spPr>
          <a:xfrm>
            <a:off x="5088632" y="3611024"/>
            <a:ext cx="7103167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hivo"/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Procurement of new payment channels</a:t>
            </a:r>
            <a:endParaRPr dirty="0"/>
          </a:p>
        </p:txBody>
      </p:sp>
      <p:sp>
        <p:nvSpPr>
          <p:cNvPr id="658" name="Google Shape;658;p27"/>
          <p:cNvSpPr txBox="1"/>
          <p:nvPr/>
        </p:nvSpPr>
        <p:spPr>
          <a:xfrm>
            <a:off x="5081165" y="4731036"/>
            <a:ext cx="4124800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ivo"/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Security as a continuous process</a:t>
            </a:r>
            <a:endParaRPr dirty="0"/>
          </a:p>
        </p:txBody>
      </p:sp>
      <p:sp>
        <p:nvSpPr>
          <p:cNvPr id="659" name="Google Shape;659;p27"/>
          <p:cNvSpPr txBox="1"/>
          <p:nvPr/>
        </p:nvSpPr>
        <p:spPr>
          <a:xfrm>
            <a:off x="5079924" y="5884939"/>
            <a:ext cx="6746316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hivo"/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Ensure compliance is a state and not a point in time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8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Scope - Getting the Balance Right</a:t>
            </a:r>
            <a:endParaRPr dirty="0"/>
          </a:p>
        </p:txBody>
      </p:sp>
      <p:sp>
        <p:nvSpPr>
          <p:cNvPr id="665" name="Google Shape;665;p28"/>
          <p:cNvSpPr txBox="1"/>
          <p:nvPr/>
        </p:nvSpPr>
        <p:spPr>
          <a:xfrm>
            <a:off x="774916" y="1430475"/>
            <a:ext cx="4463833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hivo"/>
              <a:buNone/>
            </a:pPr>
            <a:r>
              <a:rPr lang="en-GB" sz="2400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Complexity</a:t>
            </a:r>
            <a:endParaRPr sz="2400" b="0" i="0" u="none" strike="noStrike" cap="none" dirty="0">
              <a:solidFill>
                <a:srgbClr val="147BD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194729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Chivo"/>
              <a:buNone/>
            </a:pPr>
            <a:endParaRPr sz="1300" b="1" i="0" u="none" strike="noStrike" cap="none" dirty="0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Large scope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De-centralised governance and procurement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Electronic storage of account data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Campus IT systems in scope</a:t>
            </a:r>
            <a:endParaRPr sz="1400" b="0" i="0" u="none" strike="noStrike" cap="none" dirty="0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E-commerce applications on campus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Many third-parties</a:t>
            </a:r>
            <a:endParaRPr sz="1400" b="0" i="0" u="none" strike="noStrike" cap="none" dirty="0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Legacy payment applications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Inefficient payment channels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Implement more PCI requirements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Increased compliance activity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Increased resource required</a:t>
            </a:r>
            <a:endParaRPr dirty="0"/>
          </a:p>
        </p:txBody>
      </p:sp>
      <p:sp>
        <p:nvSpPr>
          <p:cNvPr id="666" name="Google Shape;666;p28"/>
          <p:cNvSpPr txBox="1"/>
          <p:nvPr/>
        </p:nvSpPr>
        <p:spPr>
          <a:xfrm>
            <a:off x="7067233" y="1430075"/>
            <a:ext cx="4286567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hivo"/>
              <a:buNone/>
            </a:pPr>
            <a:r>
              <a:rPr lang="en-GB" sz="2400" b="1" i="0" u="none" strike="noStrike" cap="none" dirty="0">
                <a:solidFill>
                  <a:srgbClr val="48B985"/>
                </a:solidFill>
                <a:latin typeface="Chivo"/>
                <a:ea typeface="Chivo"/>
                <a:cs typeface="Chivo"/>
                <a:sym typeface="Chivo"/>
              </a:rPr>
              <a:t>Simplicity</a:t>
            </a:r>
            <a:endParaRPr sz="2400" b="0" i="0" u="none" strike="noStrike" cap="none" dirty="0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5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Simplified scope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Centralised Governance and procurement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No electronic storage of account data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Campus IT systems not in scope</a:t>
            </a:r>
            <a:endParaRPr sz="1400" b="0" i="0" u="none" strike="noStrike" cap="none" dirty="0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E-commerce applications in the cloud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Consolidated third-parties</a:t>
            </a:r>
            <a:endParaRPr sz="1400" b="0" i="0" u="none" strike="noStrike" cap="none" dirty="0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Use of secure technologies (P2PE)</a:t>
            </a:r>
            <a:endParaRPr sz="1400" b="0" i="0" u="none" strike="noStrike" cap="none" dirty="0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Standardised payment channels</a:t>
            </a:r>
            <a:endParaRPr sz="1400" b="0" i="0" u="none" strike="noStrike" cap="none" dirty="0">
              <a:solidFill>
                <a:srgbClr val="666666"/>
              </a:solidFill>
              <a:latin typeface="Chivo"/>
              <a:ea typeface="Chivo"/>
              <a:cs typeface="Chivo"/>
              <a:sym typeface="Chivo"/>
            </a:endParaRPr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Implement fewer PCI requirements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Reduced compliance activity</a:t>
            </a:r>
            <a:endParaRPr dirty="0"/>
          </a:p>
          <a:p>
            <a:pPr marL="609585" marR="0" lvl="0" indent="-414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B985"/>
              </a:buClr>
              <a:buSzPts val="1300"/>
              <a:buFont typeface="Arial"/>
              <a:buChar char="•"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Chivo"/>
                <a:ea typeface="Chivo"/>
                <a:cs typeface="Chivo"/>
                <a:sym typeface="Chivo"/>
              </a:rPr>
              <a:t>Reduction in resource required</a:t>
            </a:r>
            <a:endParaRPr dirty="0"/>
          </a:p>
        </p:txBody>
      </p:sp>
      <p:pic>
        <p:nvPicPr>
          <p:cNvPr id="667" name="Google Shape;6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26991" y="3356101"/>
            <a:ext cx="1372200" cy="1326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9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What are the opportunities?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"/>
          <p:cNvSpPr txBox="1">
            <a:spLocks noGrp="1"/>
          </p:cNvSpPr>
          <p:nvPr>
            <p:ph type="title"/>
          </p:nvPr>
        </p:nvSpPr>
        <p:spPr>
          <a:xfrm>
            <a:off x="1231900" y="8438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>
                <a:latin typeface="Chivo"/>
                <a:ea typeface="Chivo"/>
                <a:cs typeface="Chivo"/>
                <a:sym typeface="Chivo"/>
              </a:rPr>
              <a:t>Agenda</a:t>
            </a:r>
            <a:endParaRPr dirty="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28" name="Google Shape;328;p3"/>
          <p:cNvSpPr txBox="1"/>
          <p:nvPr/>
        </p:nvSpPr>
        <p:spPr>
          <a:xfrm>
            <a:off x="692527" y="2183960"/>
            <a:ext cx="5368135" cy="296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-6095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About Flywire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6095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is Payment Card Fraud?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6095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is PCI DSS?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6095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Where and why does PCI DSS  apply? 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"/>
          <p:cNvSpPr txBox="1"/>
          <p:nvPr/>
        </p:nvSpPr>
        <p:spPr>
          <a:xfrm>
            <a:off x="6019899" y="2183960"/>
            <a:ext cx="5368136" cy="296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6095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hivo"/>
              <a:buAutoNum type="arabicPeriod" startAt="5"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is new to PCI DSS v4.0?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6095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 startAt="5"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are the challenges?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6095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 startAt="5"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What are the opportunities?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6095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 startAt="5"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Key takeaways</a:t>
            </a:r>
            <a:endParaRPr sz="24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0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What are the opportunities?</a:t>
            </a:r>
            <a:endParaRPr dirty="0"/>
          </a:p>
        </p:txBody>
      </p:sp>
      <p:sp>
        <p:nvSpPr>
          <p:cNvPr id="679" name="Google Shape;679;p30"/>
          <p:cNvSpPr/>
          <p:nvPr/>
        </p:nvSpPr>
        <p:spPr>
          <a:xfrm>
            <a:off x="0" y="1147685"/>
            <a:ext cx="6096000" cy="5057171"/>
          </a:xfrm>
          <a:prstGeom prst="rect">
            <a:avLst/>
          </a:prstGeom>
          <a:solidFill>
            <a:srgbClr val="E0E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0"/>
          <p:cNvSpPr/>
          <p:nvPr/>
        </p:nvSpPr>
        <p:spPr>
          <a:xfrm>
            <a:off x="6096000" y="1136697"/>
            <a:ext cx="6096000" cy="5057171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0"/>
          <p:cNvSpPr/>
          <p:nvPr/>
        </p:nvSpPr>
        <p:spPr>
          <a:xfrm>
            <a:off x="1859690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De-scoping</a:t>
            </a:r>
            <a:endParaRPr sz="24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2" name="Google Shape;682;p30"/>
          <p:cNvSpPr/>
          <p:nvPr/>
        </p:nvSpPr>
        <p:spPr>
          <a:xfrm>
            <a:off x="1338943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endParaRPr sz="2400" b="1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3" name="Google Shape;683;p30"/>
          <p:cNvSpPr txBox="1"/>
          <p:nvPr/>
        </p:nvSpPr>
        <p:spPr>
          <a:xfrm>
            <a:off x="458485" y="2317509"/>
            <a:ext cx="5637515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Do not store account data digitally or on paper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Ensure all e-commerce is fully outsourced to compliant 3</a:t>
            </a:r>
            <a:r>
              <a:rPr lang="en-GB" sz="1600" b="0" i="0" u="none" strike="noStrike" cap="none" baseline="30000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rd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parties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Ensure all physical devices are P2PE accredited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Ensure all telephone payments are via compliant solution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Ensure any payment channels on the campus network are isolated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Outsource payment functions to compliant 3</a:t>
            </a:r>
            <a:r>
              <a:rPr lang="en-GB" sz="1600" b="0" i="0" u="none" strike="noStrike" cap="none" baseline="30000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rd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parties</a:t>
            </a:r>
            <a:endParaRPr dirty="0"/>
          </a:p>
          <a:p>
            <a:pPr marL="3429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4" name="Google Shape;684;p30"/>
          <p:cNvSpPr/>
          <p:nvPr/>
        </p:nvSpPr>
        <p:spPr>
          <a:xfrm>
            <a:off x="8162191" y="1508319"/>
            <a:ext cx="2897367" cy="51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Payment Security</a:t>
            </a:r>
            <a:endParaRPr sz="24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5" name="Google Shape;685;p30"/>
          <p:cNvSpPr/>
          <p:nvPr/>
        </p:nvSpPr>
        <p:spPr>
          <a:xfrm>
            <a:off x="7641444" y="1508319"/>
            <a:ext cx="520420" cy="51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sz="2400" b="1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6" name="Google Shape;686;p30"/>
          <p:cNvSpPr txBox="1"/>
          <p:nvPr/>
        </p:nvSpPr>
        <p:spPr>
          <a:xfrm>
            <a:off x="6692495" y="2317509"/>
            <a:ext cx="5499505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Use a management system</a:t>
            </a:r>
            <a:endParaRPr sz="16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Align with other standards (ISO27001, NIST)</a:t>
            </a:r>
            <a:endParaRPr sz="16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Understand processing with </a:t>
            </a:r>
            <a:r>
              <a:rPr lang="en-GB" sz="1600" b="1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all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third-parties</a:t>
            </a:r>
            <a:endParaRPr sz="16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Ensure all third-parties demonstrate compliance</a:t>
            </a:r>
            <a:endParaRPr sz="16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Commitment to continual improvement</a:t>
            </a:r>
            <a:endParaRPr sz="16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Align with the Information Security Programme</a:t>
            </a:r>
            <a:endParaRPr lang="en-GB" sz="1600" b="0" i="0" u="none" strike="noStrike" cap="none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Align with institutional drivers and digital transformation projects</a:t>
            </a:r>
            <a:endParaRPr dirty="0"/>
          </a:p>
          <a:p>
            <a:pPr marL="3429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342900" marR="0" lvl="0" indent="-2603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1"/>
          <p:cNvSpPr txBox="1">
            <a:spLocks noGrp="1"/>
          </p:cNvSpPr>
          <p:nvPr>
            <p:ph type="sldNum" idx="12"/>
          </p:nvPr>
        </p:nvSpPr>
        <p:spPr>
          <a:xfrm>
            <a:off x="203850" y="6356350"/>
            <a:ext cx="7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31</a:t>
            </a:fld>
            <a:endParaRPr dirty="0"/>
          </a:p>
        </p:txBody>
      </p:sp>
      <p:sp>
        <p:nvSpPr>
          <p:cNvPr id="692" name="Google Shape;692;p31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/>
              <a:t>What are the opportunities?</a:t>
            </a:r>
            <a:endParaRPr dirty="0"/>
          </a:p>
        </p:txBody>
      </p:sp>
      <p:sp>
        <p:nvSpPr>
          <p:cNvPr id="693" name="Google Shape;693;p31"/>
          <p:cNvSpPr txBox="1"/>
          <p:nvPr/>
        </p:nvSpPr>
        <p:spPr>
          <a:xfrm>
            <a:off x="1931502" y="3498061"/>
            <a:ext cx="22768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C3E54"/>
                </a:solidFill>
                <a:latin typeface="Arial"/>
                <a:ea typeface="Arial"/>
                <a:cs typeface="Arial"/>
                <a:sym typeface="Arial"/>
              </a:rPr>
              <a:t>Maintain reputation and credibility</a:t>
            </a:r>
            <a:endParaRPr sz="1400" b="0" i="0" u="none" strike="noStrike" cap="none" dirty="0">
              <a:solidFill>
                <a:srgbClr val="0C3E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1198457" y="3507163"/>
            <a:ext cx="625361" cy="607457"/>
          </a:xfrm>
          <a:prstGeom prst="rect">
            <a:avLst/>
          </a:prstGeom>
          <a:solidFill>
            <a:srgbClr val="0C3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1"/>
          <p:cNvSpPr txBox="1"/>
          <p:nvPr/>
        </p:nvSpPr>
        <p:spPr>
          <a:xfrm>
            <a:off x="1931503" y="4623686"/>
            <a:ext cx="21365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Reduce the risk of a data breach and fines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6" name="Google Shape;696;p31"/>
          <p:cNvGrpSpPr/>
          <p:nvPr/>
        </p:nvGrpSpPr>
        <p:grpSpPr>
          <a:xfrm>
            <a:off x="1198457" y="4662083"/>
            <a:ext cx="625361" cy="607457"/>
            <a:chOff x="630683" y="4190009"/>
            <a:chExt cx="469021" cy="455593"/>
          </a:xfrm>
        </p:grpSpPr>
        <p:sp>
          <p:nvSpPr>
            <p:cNvPr id="697" name="Google Shape;697;p31"/>
            <p:cNvSpPr/>
            <p:nvPr/>
          </p:nvSpPr>
          <p:spPr>
            <a:xfrm>
              <a:off x="630683" y="4190009"/>
              <a:ext cx="469021" cy="45559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65181" y="4270535"/>
              <a:ext cx="200025" cy="29454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31"/>
          <p:cNvSpPr txBox="1"/>
          <p:nvPr/>
        </p:nvSpPr>
        <p:spPr>
          <a:xfrm>
            <a:off x="1931504" y="2369712"/>
            <a:ext cx="24362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Demonstrable compliance PCI DSS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31"/>
          <p:cNvGrpSpPr/>
          <p:nvPr/>
        </p:nvGrpSpPr>
        <p:grpSpPr>
          <a:xfrm>
            <a:off x="1198458" y="2391659"/>
            <a:ext cx="625361" cy="607457"/>
            <a:chOff x="3425803" y="3384456"/>
            <a:chExt cx="469021" cy="455593"/>
          </a:xfrm>
        </p:grpSpPr>
        <p:sp>
          <p:nvSpPr>
            <p:cNvPr id="701" name="Google Shape;701;p31"/>
            <p:cNvSpPr/>
            <p:nvPr/>
          </p:nvSpPr>
          <p:spPr>
            <a:xfrm>
              <a:off x="3425803" y="3384456"/>
              <a:ext cx="469021" cy="4555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3520613" y="347134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31"/>
          <p:cNvSpPr txBox="1"/>
          <p:nvPr/>
        </p:nvSpPr>
        <p:spPr>
          <a:xfrm>
            <a:off x="1931504" y="1281844"/>
            <a:ext cx="20566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8A6B6"/>
                </a:solidFill>
                <a:latin typeface="Arial"/>
                <a:ea typeface="Arial"/>
                <a:cs typeface="Arial"/>
                <a:sym typeface="Arial"/>
              </a:rPr>
              <a:t>Payment Security is a business opportunity</a:t>
            </a:r>
            <a:endParaRPr sz="1400" b="0" i="0" u="none" strike="noStrike" cap="none" dirty="0">
              <a:solidFill>
                <a:srgbClr val="18A6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1198458" y="1317335"/>
            <a:ext cx="625361" cy="607457"/>
          </a:xfrm>
          <a:prstGeom prst="rect">
            <a:avLst/>
          </a:prstGeom>
          <a:solidFill>
            <a:srgbClr val="18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1"/>
          <p:cNvSpPr txBox="1"/>
          <p:nvPr/>
        </p:nvSpPr>
        <p:spPr>
          <a:xfrm>
            <a:off x="7129032" y="1301306"/>
            <a:ext cx="29955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8A6B6"/>
                </a:solidFill>
                <a:latin typeface="Arial"/>
                <a:ea typeface="Arial"/>
                <a:cs typeface="Arial"/>
                <a:sym typeface="Arial"/>
              </a:rPr>
              <a:t>Changes to payment acceptance can </a:t>
            </a:r>
            <a:endParaRPr sz="1400" b="0" i="0" u="none" strike="noStrike" cap="none" dirty="0">
              <a:solidFill>
                <a:srgbClr val="18A6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8A6B6"/>
                </a:solidFill>
                <a:latin typeface="Arial"/>
                <a:ea typeface="Arial"/>
                <a:cs typeface="Arial"/>
                <a:sym typeface="Arial"/>
              </a:rPr>
              <a:t>improve security</a:t>
            </a:r>
            <a:endParaRPr sz="1400" b="0" i="0" u="none" strike="noStrike" cap="none" dirty="0">
              <a:solidFill>
                <a:srgbClr val="18A6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31"/>
          <p:cNvGrpSpPr/>
          <p:nvPr/>
        </p:nvGrpSpPr>
        <p:grpSpPr>
          <a:xfrm>
            <a:off x="10236427" y="1323253"/>
            <a:ext cx="625361" cy="607457"/>
            <a:chOff x="6299532" y="4190009"/>
            <a:chExt cx="469021" cy="455593"/>
          </a:xfrm>
        </p:grpSpPr>
        <p:sp>
          <p:nvSpPr>
            <p:cNvPr id="707" name="Google Shape;707;p31"/>
            <p:cNvSpPr/>
            <p:nvPr/>
          </p:nvSpPr>
          <p:spPr>
            <a:xfrm>
              <a:off x="6299532" y="4190009"/>
              <a:ext cx="469021" cy="455593"/>
            </a:xfrm>
            <a:prstGeom prst="rect">
              <a:avLst/>
            </a:prstGeom>
            <a:solidFill>
              <a:srgbClr val="18A6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386874" y="4310694"/>
              <a:ext cx="294337" cy="214222"/>
            </a:xfrm>
            <a:custGeom>
              <a:avLst/>
              <a:gdLst/>
              <a:ahLst/>
              <a:cxnLst/>
              <a:rect l="l" t="t" r="r" b="b"/>
              <a:pathLst>
                <a:path w="78" h="57" extrusionOk="0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9" name="Google Shape;709;p31"/>
          <p:cNvSpPr txBox="1"/>
          <p:nvPr/>
        </p:nvSpPr>
        <p:spPr>
          <a:xfrm>
            <a:off x="7754818" y="3495646"/>
            <a:ext cx="23697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C3E54"/>
                </a:solidFill>
                <a:latin typeface="Arial"/>
                <a:ea typeface="Arial"/>
                <a:cs typeface="Arial"/>
                <a:sym typeface="Arial"/>
              </a:rPr>
              <a:t>Transform, improve and embed business processes</a:t>
            </a:r>
            <a:endParaRPr sz="1400" b="0" i="0" u="none" strike="noStrike" cap="none" dirty="0">
              <a:solidFill>
                <a:srgbClr val="0C3E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" name="Google Shape;710;p31"/>
          <p:cNvGrpSpPr/>
          <p:nvPr/>
        </p:nvGrpSpPr>
        <p:grpSpPr>
          <a:xfrm>
            <a:off x="10236425" y="3526689"/>
            <a:ext cx="625361" cy="607457"/>
            <a:chOff x="7501792" y="3621100"/>
            <a:chExt cx="469021" cy="455593"/>
          </a:xfrm>
        </p:grpSpPr>
        <p:sp>
          <p:nvSpPr>
            <p:cNvPr id="711" name="Google Shape;711;p31"/>
            <p:cNvSpPr/>
            <p:nvPr/>
          </p:nvSpPr>
          <p:spPr>
            <a:xfrm>
              <a:off x="7501792" y="3621100"/>
              <a:ext cx="469021" cy="455593"/>
            </a:xfrm>
            <a:prstGeom prst="rect">
              <a:avLst/>
            </a:prstGeom>
            <a:solidFill>
              <a:srgbClr val="0C3E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610890" y="3731421"/>
              <a:ext cx="250825" cy="234950"/>
            </a:xfrm>
            <a:custGeom>
              <a:avLst/>
              <a:gdLst/>
              <a:ahLst/>
              <a:cxnLst/>
              <a:rect l="l" t="t" r="r" b="b"/>
              <a:pathLst>
                <a:path w="73" h="68" extrusionOk="0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31"/>
          <p:cNvSpPr txBox="1"/>
          <p:nvPr/>
        </p:nvSpPr>
        <p:spPr>
          <a:xfrm>
            <a:off x="7830344" y="2396779"/>
            <a:ext cx="229425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Reduce your scope to mitigate risk</a:t>
            </a:r>
            <a:endParaRPr sz="14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4" name="Google Shape;714;p31"/>
          <p:cNvGrpSpPr/>
          <p:nvPr/>
        </p:nvGrpSpPr>
        <p:grpSpPr>
          <a:xfrm>
            <a:off x="10236425" y="2398340"/>
            <a:ext cx="625361" cy="607457"/>
            <a:chOff x="7501792" y="2878680"/>
            <a:chExt cx="469021" cy="455593"/>
          </a:xfrm>
        </p:grpSpPr>
        <p:sp>
          <p:nvSpPr>
            <p:cNvPr id="715" name="Google Shape;715;p31"/>
            <p:cNvSpPr/>
            <p:nvPr/>
          </p:nvSpPr>
          <p:spPr>
            <a:xfrm>
              <a:off x="7501792" y="2878680"/>
              <a:ext cx="469021" cy="455593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580281" y="2990787"/>
              <a:ext cx="312043" cy="231379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7" name="Google Shape;717;p31" descr="A person sitting on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2476"/>
          <a:stretch/>
        </p:blipFill>
        <p:spPr>
          <a:xfrm>
            <a:off x="4299469" y="2203376"/>
            <a:ext cx="3155992" cy="271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8" name="Google Shape;718;p31"/>
          <p:cNvGrpSpPr/>
          <p:nvPr/>
        </p:nvGrpSpPr>
        <p:grpSpPr>
          <a:xfrm>
            <a:off x="1198457" y="5768355"/>
            <a:ext cx="625361" cy="607457"/>
            <a:chOff x="3428938" y="4190009"/>
            <a:chExt cx="469021" cy="455593"/>
          </a:xfrm>
        </p:grpSpPr>
        <p:sp>
          <p:nvSpPr>
            <p:cNvPr id="719" name="Google Shape;719;p31"/>
            <p:cNvSpPr/>
            <p:nvPr/>
          </p:nvSpPr>
          <p:spPr>
            <a:xfrm>
              <a:off x="3428938" y="4190009"/>
              <a:ext cx="469021" cy="455593"/>
            </a:xfrm>
            <a:prstGeom prst="rect">
              <a:avLst/>
            </a:prstGeom>
            <a:solidFill>
              <a:srgbClr val="D955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571129" y="4279327"/>
              <a:ext cx="184638" cy="276957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1" name="Google Shape;721;p31"/>
          <p:cNvSpPr txBox="1"/>
          <p:nvPr/>
        </p:nvSpPr>
        <p:spPr>
          <a:xfrm>
            <a:off x="1931502" y="5716671"/>
            <a:ext cx="26220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D95521"/>
                </a:solidFill>
                <a:latin typeface="Arial"/>
                <a:ea typeface="Arial"/>
                <a:cs typeface="Arial"/>
                <a:sym typeface="Arial"/>
              </a:rPr>
              <a:t>Reduce the risk of operational downtime</a:t>
            </a:r>
            <a:endParaRPr sz="1400" b="0" i="0" u="none" strike="noStrike" cap="none" dirty="0">
              <a:solidFill>
                <a:srgbClr val="D955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1"/>
          <p:cNvSpPr/>
          <p:nvPr/>
        </p:nvSpPr>
        <p:spPr>
          <a:xfrm>
            <a:off x="10236424" y="4623382"/>
            <a:ext cx="625361" cy="60745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1"/>
          <p:cNvSpPr/>
          <p:nvPr/>
        </p:nvSpPr>
        <p:spPr>
          <a:xfrm>
            <a:off x="10236424" y="5686560"/>
            <a:ext cx="625361" cy="607457"/>
          </a:xfrm>
          <a:prstGeom prst="rect">
            <a:avLst/>
          </a:prstGeom>
          <a:solidFill>
            <a:srgbClr val="D955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1"/>
          <p:cNvSpPr txBox="1"/>
          <p:nvPr/>
        </p:nvSpPr>
        <p:spPr>
          <a:xfrm>
            <a:off x="7474294" y="4583703"/>
            <a:ext cx="265030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Ensure consistency in payment acceptance across the institution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1"/>
          <p:cNvSpPr txBox="1"/>
          <p:nvPr/>
        </p:nvSpPr>
        <p:spPr>
          <a:xfrm>
            <a:off x="7830344" y="5683752"/>
            <a:ext cx="229425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D95521"/>
                </a:solidFill>
                <a:latin typeface="Arial"/>
                <a:ea typeface="Arial"/>
                <a:cs typeface="Arial"/>
                <a:sym typeface="Arial"/>
              </a:rPr>
              <a:t>Improve customer and stakeholder confidence</a:t>
            </a:r>
            <a:endParaRPr sz="1400" b="0" i="0" u="none" strike="noStrike" cap="none" dirty="0">
              <a:solidFill>
                <a:srgbClr val="D955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31"/>
          <p:cNvGrpSpPr/>
          <p:nvPr/>
        </p:nvGrpSpPr>
        <p:grpSpPr>
          <a:xfrm>
            <a:off x="1266047" y="1361758"/>
            <a:ext cx="490177" cy="490787"/>
            <a:chOff x="2581275" y="2582069"/>
            <a:chExt cx="465138" cy="464344"/>
          </a:xfrm>
        </p:grpSpPr>
        <p:sp>
          <p:nvSpPr>
            <p:cNvPr id="727" name="Google Shape;727;p31"/>
            <p:cNvSpPr/>
            <p:nvPr/>
          </p:nvSpPr>
          <p:spPr>
            <a:xfrm>
              <a:off x="2581275" y="2582069"/>
              <a:ext cx="465138" cy="4643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2871788" y="2640013"/>
              <a:ext cx="115888" cy="115888"/>
            </a:xfrm>
            <a:custGeom>
              <a:avLst/>
              <a:gdLst/>
              <a:ahLst/>
              <a:cxnLst/>
              <a:rect l="l" t="t" r="r" b="b"/>
              <a:pathLst>
                <a:path w="21600" h="21333" extrusionOk="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29" name="Google Shape;729;p31"/>
          <p:cNvSpPr/>
          <p:nvPr/>
        </p:nvSpPr>
        <p:spPr>
          <a:xfrm>
            <a:off x="1270212" y="3651480"/>
            <a:ext cx="464344" cy="348456"/>
          </a:xfrm>
          <a:custGeom>
            <a:avLst/>
            <a:gdLst/>
            <a:ahLst/>
            <a:cxnLst/>
            <a:rect l="l" t="t" r="r" b="b"/>
            <a:pathLst>
              <a:path w="21596" h="21600" extrusionOk="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730" name="Google Shape;730;p31"/>
          <p:cNvGrpSpPr/>
          <p:nvPr/>
        </p:nvGrpSpPr>
        <p:grpSpPr>
          <a:xfrm>
            <a:off x="10352882" y="5752900"/>
            <a:ext cx="464344" cy="464344"/>
            <a:chOff x="8204317" y="2115665"/>
            <a:chExt cx="464344" cy="464344"/>
          </a:xfrm>
        </p:grpSpPr>
        <p:sp>
          <p:nvSpPr>
            <p:cNvPr id="731" name="Google Shape;731;p31"/>
            <p:cNvSpPr/>
            <p:nvPr/>
          </p:nvSpPr>
          <p:spPr>
            <a:xfrm>
              <a:off x="8204317" y="2115665"/>
              <a:ext cx="464344" cy="4643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8247973" y="2492697"/>
              <a:ext cx="43657" cy="436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33" name="Google Shape;733;p31"/>
          <p:cNvSpPr/>
          <p:nvPr/>
        </p:nvSpPr>
        <p:spPr>
          <a:xfrm>
            <a:off x="10307872" y="4704188"/>
            <a:ext cx="449263" cy="450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2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Key takeaways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3"/>
          <p:cNvSpPr/>
          <p:nvPr/>
        </p:nvSpPr>
        <p:spPr>
          <a:xfrm>
            <a:off x="4515833" y="4570224"/>
            <a:ext cx="76760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3"/>
          <p:cNvSpPr/>
          <p:nvPr/>
        </p:nvSpPr>
        <p:spPr>
          <a:xfrm>
            <a:off x="4515833" y="5726415"/>
            <a:ext cx="76760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3"/>
          <p:cNvSpPr/>
          <p:nvPr/>
        </p:nvSpPr>
        <p:spPr>
          <a:xfrm>
            <a:off x="3784600" y="2277216"/>
            <a:ext cx="8407200" cy="11560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3"/>
          <p:cNvSpPr/>
          <p:nvPr/>
        </p:nvSpPr>
        <p:spPr>
          <a:xfrm>
            <a:off x="3784600" y="1141839"/>
            <a:ext cx="8407200" cy="11560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3"/>
          <p:cNvSpPr/>
          <p:nvPr/>
        </p:nvSpPr>
        <p:spPr>
          <a:xfrm>
            <a:off x="3784600" y="5133"/>
            <a:ext cx="8407200" cy="1136800"/>
          </a:xfrm>
          <a:prstGeom prst="rect">
            <a:avLst/>
          </a:prstGeom>
          <a:solidFill>
            <a:srgbClr val="ECF5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3"/>
          <p:cNvSpPr/>
          <p:nvPr/>
        </p:nvSpPr>
        <p:spPr>
          <a:xfrm>
            <a:off x="3784600" y="3433399"/>
            <a:ext cx="8407200" cy="1136800"/>
          </a:xfrm>
          <a:prstGeom prst="rect">
            <a:avLst/>
          </a:prstGeom>
          <a:solidFill>
            <a:srgbClr val="BFDD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3"/>
          <p:cNvSpPr/>
          <p:nvPr/>
        </p:nvSpPr>
        <p:spPr>
          <a:xfrm>
            <a:off x="-9833" y="0"/>
            <a:ext cx="4541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3"/>
          <p:cNvSpPr/>
          <p:nvPr/>
        </p:nvSpPr>
        <p:spPr>
          <a:xfrm>
            <a:off x="4267319" y="34423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1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751" name="Google Shape;751;p33"/>
          <p:cNvSpPr txBox="1">
            <a:spLocks noGrp="1"/>
          </p:cNvSpPr>
          <p:nvPr>
            <p:ph type="title" idx="4294967295"/>
          </p:nvPr>
        </p:nvSpPr>
        <p:spPr>
          <a:xfrm>
            <a:off x="546799" y="1302573"/>
            <a:ext cx="36984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ivo"/>
              <a:buNone/>
            </a:pPr>
            <a:r>
              <a:rPr lang="en-GB" sz="3763" b="1" dirty="0">
                <a:solidFill>
                  <a:schemeClr val="lt1"/>
                </a:solidFill>
              </a:rPr>
              <a:t>Key Takeaways</a:t>
            </a:r>
            <a:endParaRPr sz="3466" b="1" dirty="0">
              <a:solidFill>
                <a:schemeClr val="lt1"/>
              </a:solidFill>
            </a:endParaRPr>
          </a:p>
        </p:txBody>
      </p:sp>
      <p:sp>
        <p:nvSpPr>
          <p:cNvPr id="752" name="Google Shape;752;p33"/>
          <p:cNvSpPr/>
          <p:nvPr/>
        </p:nvSpPr>
        <p:spPr>
          <a:xfrm>
            <a:off x="4267319" y="1433740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2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753" name="Google Shape;753;p33"/>
          <p:cNvSpPr/>
          <p:nvPr/>
        </p:nvSpPr>
        <p:spPr>
          <a:xfrm>
            <a:off x="4267319" y="256816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3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754" name="Google Shape;754;p33"/>
          <p:cNvSpPr txBox="1"/>
          <p:nvPr/>
        </p:nvSpPr>
        <p:spPr>
          <a:xfrm>
            <a:off x="5070033" y="167694"/>
            <a:ext cx="4457144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Payment Card Fraud affects us all</a:t>
            </a:r>
            <a:endParaRPr sz="1467" b="0" i="0" u="none" strike="noStrike" cap="none" dirty="0">
              <a:solidFill>
                <a:srgbClr val="595959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55" name="Google Shape;755;p33"/>
          <p:cNvSpPr/>
          <p:nvPr/>
        </p:nvSpPr>
        <p:spPr>
          <a:xfrm>
            <a:off x="4267319" y="374281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4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756" name="Google Shape;756;p33"/>
          <p:cNvSpPr txBox="1"/>
          <p:nvPr/>
        </p:nvSpPr>
        <p:spPr>
          <a:xfrm>
            <a:off x="5070033" y="1239140"/>
            <a:ext cx="4027600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PCI DSS v4.0 is here!</a:t>
            </a:r>
            <a:endParaRPr sz="1867" b="1" i="0" u="none" strike="noStrike" cap="none" dirty="0">
              <a:solidFill>
                <a:srgbClr val="147BD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4267319" y="4895424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5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4267319" y="6041453"/>
            <a:ext cx="518000" cy="53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FFFFFF"/>
                </a:solidFill>
                <a:latin typeface="Chivo Black"/>
                <a:ea typeface="Chivo Black"/>
                <a:cs typeface="Chivo Black"/>
                <a:sym typeface="Chivo Black"/>
              </a:rPr>
              <a:t>6</a:t>
            </a:r>
            <a:endParaRPr sz="2000" b="0" i="0" u="none" strike="noStrike" cap="none" dirty="0">
              <a:solidFill>
                <a:srgbClr val="FFFFFF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759" name="Google Shape;759;p33"/>
          <p:cNvSpPr txBox="1"/>
          <p:nvPr/>
        </p:nvSpPr>
        <p:spPr>
          <a:xfrm>
            <a:off x="5070033" y="2406213"/>
            <a:ext cx="412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PCI DSS is a contractual obligation</a:t>
            </a:r>
            <a:endParaRPr sz="1467" b="0" i="0" u="none" strike="noStrike" cap="none" dirty="0">
              <a:solidFill>
                <a:srgbClr val="595959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60" name="Google Shape;760;p33"/>
          <p:cNvSpPr txBox="1"/>
          <p:nvPr/>
        </p:nvSpPr>
        <p:spPr>
          <a:xfrm>
            <a:off x="5061233" y="3556976"/>
            <a:ext cx="40276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Descoping will help achieve compliance</a:t>
            </a:r>
            <a:endParaRPr dirty="0"/>
          </a:p>
        </p:txBody>
      </p:sp>
      <p:sp>
        <p:nvSpPr>
          <p:cNvPr id="761" name="Google Shape;761;p33"/>
          <p:cNvSpPr txBox="1"/>
          <p:nvPr/>
        </p:nvSpPr>
        <p:spPr>
          <a:xfrm>
            <a:off x="5101433" y="5880198"/>
            <a:ext cx="396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We are here to help, contact your relationship manager</a:t>
            </a:r>
            <a:endParaRPr sz="1867" b="1" i="0" u="none" strike="noStrike" cap="none" dirty="0">
              <a:solidFill>
                <a:srgbClr val="147BD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762" name="Google Shape;762;p33"/>
          <p:cNvPicPr preferRelativeResize="0"/>
          <p:nvPr/>
        </p:nvPicPr>
        <p:blipFill rotWithShape="1">
          <a:blip r:embed="rId3">
            <a:alphaModFix/>
          </a:blip>
          <a:srcRect l="30050" t="25574" r="1310" b="27840"/>
          <a:stretch/>
        </p:blipFill>
        <p:spPr>
          <a:xfrm flipH="1">
            <a:off x="9636104" y="1141933"/>
            <a:ext cx="2555897" cy="1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3"/>
          <p:cNvPicPr preferRelativeResize="0"/>
          <p:nvPr/>
        </p:nvPicPr>
        <p:blipFill rotWithShape="1">
          <a:blip r:embed="rId4">
            <a:alphaModFix/>
          </a:blip>
          <a:srcRect t="29865" b="2173"/>
          <a:stretch/>
        </p:blipFill>
        <p:spPr>
          <a:xfrm>
            <a:off x="9633368" y="5134"/>
            <a:ext cx="2555897" cy="11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3"/>
          <p:cNvPicPr preferRelativeResize="0"/>
          <p:nvPr/>
        </p:nvPicPr>
        <p:blipFill rotWithShape="1">
          <a:blip r:embed="rId5">
            <a:alphaModFix/>
          </a:blip>
          <a:srcRect l="5419" b="13509"/>
          <a:stretch/>
        </p:blipFill>
        <p:spPr>
          <a:xfrm>
            <a:off x="9635901" y="3433401"/>
            <a:ext cx="2555897" cy="11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3"/>
          <p:cNvPicPr preferRelativeResize="0"/>
          <p:nvPr/>
        </p:nvPicPr>
        <p:blipFill rotWithShape="1">
          <a:blip r:embed="rId6">
            <a:alphaModFix/>
          </a:blip>
          <a:srcRect l="23074" r="2944" b="47967"/>
          <a:stretch/>
        </p:blipFill>
        <p:spPr>
          <a:xfrm>
            <a:off x="9633368" y="2277202"/>
            <a:ext cx="2555897" cy="11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3"/>
          <p:cNvPicPr preferRelativeResize="0"/>
          <p:nvPr/>
        </p:nvPicPr>
        <p:blipFill rotWithShape="1">
          <a:blip r:embed="rId7">
            <a:alphaModFix/>
          </a:blip>
          <a:srcRect t="30658" b="1477"/>
          <a:stretch/>
        </p:blipFill>
        <p:spPr>
          <a:xfrm>
            <a:off x="9636101" y="4570399"/>
            <a:ext cx="2555897" cy="1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33"/>
          <p:cNvPicPr preferRelativeResize="0"/>
          <p:nvPr/>
        </p:nvPicPr>
        <p:blipFill rotWithShape="1">
          <a:blip r:embed="rId8">
            <a:alphaModFix/>
          </a:blip>
          <a:srcRect t="12011" b="20810"/>
          <a:stretch/>
        </p:blipFill>
        <p:spPr>
          <a:xfrm>
            <a:off x="9633368" y="5735467"/>
            <a:ext cx="2555897" cy="113679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33"/>
          <p:cNvSpPr txBox="1"/>
          <p:nvPr/>
        </p:nvSpPr>
        <p:spPr>
          <a:xfrm>
            <a:off x="5092633" y="4709588"/>
            <a:ext cx="39648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 b="1" i="0" u="none" strike="noStrike" cap="none" dirty="0">
                <a:solidFill>
                  <a:srgbClr val="147BD1"/>
                </a:solidFill>
                <a:latin typeface="Chivo"/>
                <a:ea typeface="Chivo"/>
                <a:cs typeface="Chivo"/>
                <a:sym typeface="Chivo"/>
              </a:rPr>
              <a:t>Use PCI DSS compliant third-parties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4"/>
          <p:cNvSpPr txBox="1">
            <a:spLocks noGrp="1"/>
          </p:cNvSpPr>
          <p:nvPr>
            <p:ph type="title"/>
          </p:nvPr>
        </p:nvSpPr>
        <p:spPr>
          <a:xfrm>
            <a:off x="1130300" y="1078931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Thank you </a:t>
            </a:r>
            <a:br>
              <a:rPr lang="en-GB" dirty="0"/>
            </a:br>
            <a:br>
              <a:rPr lang="en-GB" sz="2400" dirty="0"/>
            </a:br>
            <a:r>
              <a:rPr lang="en-GB" sz="2400" dirty="0"/>
              <a:t>Resources and blog: https://www.flywire.com/resources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David Neild</a:t>
            </a:r>
            <a:br>
              <a:rPr lang="en-GB" sz="2400" dirty="0"/>
            </a:br>
            <a:r>
              <a:rPr lang="en-GB" sz="2400" dirty="0"/>
              <a:t>Lead Security Consultant, Education, UK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david.neild@flywire.com</a:t>
            </a:r>
            <a:br>
              <a:rPr lang="en-GB" sz="2400" dirty="0"/>
            </a:br>
            <a:r>
              <a:rPr lang="en-GB" sz="2400" dirty="0"/>
              <a:t>https://www.linkedin.com/in/dave-neild-6bb5563/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About Flywire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"/>
          <p:cNvSpPr/>
          <p:nvPr/>
        </p:nvSpPr>
        <p:spPr>
          <a:xfrm>
            <a:off x="0" y="0"/>
            <a:ext cx="4833900" cy="6868800"/>
          </a:xfrm>
          <a:prstGeom prst="rect">
            <a:avLst/>
          </a:prstGeom>
          <a:gradFill>
            <a:gsLst>
              <a:gs pos="0">
                <a:srgbClr val="0F4C86"/>
              </a:gs>
              <a:gs pos="50000">
                <a:srgbClr val="156EC3"/>
              </a:gs>
              <a:gs pos="100000">
                <a:srgbClr val="1A84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0" name="Google Shape;340;p5"/>
          <p:cNvSpPr txBox="1"/>
          <p:nvPr/>
        </p:nvSpPr>
        <p:spPr>
          <a:xfrm>
            <a:off x="507199" y="676978"/>
            <a:ext cx="39591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hivo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Our software drives value </a:t>
            </a:r>
            <a:endParaRPr sz="4400" b="1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hivo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in payments</a:t>
            </a:r>
            <a:endParaRPr sz="4400" b="0" i="0" u="none" strike="noStrike" cap="none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hivo"/>
              <a:buNone/>
            </a:pPr>
            <a:endParaRPr sz="48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341" name="Google Shape;341;p5"/>
          <p:cNvGrpSpPr/>
          <p:nvPr/>
        </p:nvGrpSpPr>
        <p:grpSpPr>
          <a:xfrm>
            <a:off x="4833846" y="0"/>
            <a:ext cx="7357816" cy="6857829"/>
            <a:chOff x="4833846" y="0"/>
            <a:chExt cx="7357816" cy="6857829"/>
          </a:xfrm>
        </p:grpSpPr>
        <p:grpSp>
          <p:nvGrpSpPr>
            <p:cNvPr id="342" name="Google Shape;342;p5"/>
            <p:cNvGrpSpPr/>
            <p:nvPr/>
          </p:nvGrpSpPr>
          <p:grpSpPr>
            <a:xfrm>
              <a:off x="4833846" y="0"/>
              <a:ext cx="7357816" cy="6857829"/>
              <a:chOff x="4833846" y="0"/>
              <a:chExt cx="7357816" cy="6857829"/>
            </a:xfrm>
          </p:grpSpPr>
          <p:grpSp>
            <p:nvGrpSpPr>
              <p:cNvPr id="343" name="Google Shape;343;p5"/>
              <p:cNvGrpSpPr/>
              <p:nvPr/>
            </p:nvGrpSpPr>
            <p:grpSpPr>
              <a:xfrm>
                <a:off x="4833846" y="0"/>
                <a:ext cx="7357816" cy="6857829"/>
                <a:chOff x="3625475" y="0"/>
                <a:chExt cx="5518500" cy="5143500"/>
              </a:xfrm>
            </p:grpSpPr>
            <p:sp>
              <p:nvSpPr>
                <p:cNvPr id="344" name="Google Shape;344;p5"/>
                <p:cNvSpPr/>
                <p:nvPr/>
              </p:nvSpPr>
              <p:spPr>
                <a:xfrm>
                  <a:off x="3625475" y="0"/>
                  <a:ext cx="5518500" cy="5143500"/>
                </a:xfrm>
                <a:prstGeom prst="rect">
                  <a:avLst/>
                </a:prstGeom>
                <a:solidFill>
                  <a:srgbClr val="E0EFF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 dirty="0">
                    <a:solidFill>
                      <a:schemeClr val="dk1"/>
                    </a:solidFill>
                    <a:latin typeface="Chivo"/>
                    <a:ea typeface="Chivo"/>
                    <a:cs typeface="Chivo"/>
                    <a:sym typeface="Chivo"/>
                  </a:endParaRPr>
                </a:p>
              </p:txBody>
            </p:sp>
            <p:pic>
              <p:nvPicPr>
                <p:cNvPr id="345" name="Google Shape;345;p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5714" t="3704" r="4154" b="6948"/>
                <a:stretch/>
              </p:blipFill>
              <p:spPr>
                <a:xfrm>
                  <a:off x="4316864" y="306739"/>
                  <a:ext cx="4446956" cy="4462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46" name="Google Shape;346;p5"/>
              <p:cNvSpPr/>
              <p:nvPr/>
            </p:nvSpPr>
            <p:spPr>
              <a:xfrm>
                <a:off x="7701800" y="3574050"/>
                <a:ext cx="1912800" cy="906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p5"/>
            <p:cNvSpPr txBox="1"/>
            <p:nvPr/>
          </p:nvSpPr>
          <p:spPr>
            <a:xfrm>
              <a:off x="7450096" y="3624375"/>
              <a:ext cx="244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 dirty="0">
                  <a:solidFill>
                    <a:schemeClr val="accent2"/>
                  </a:solidFill>
                  <a:latin typeface="Chivo"/>
                  <a:ea typeface="Chivo"/>
                  <a:cs typeface="Chivo"/>
                  <a:sym typeface="Chivo"/>
                </a:rPr>
                <a:t>Next Gen Platform </a:t>
              </a:r>
              <a:br>
                <a:rPr lang="en-GB" sz="1600" b="0" i="0" u="none" strike="noStrike" cap="none" dirty="0">
                  <a:solidFill>
                    <a:schemeClr val="accent2"/>
                  </a:solidFill>
                  <a:latin typeface="Chivo"/>
                  <a:ea typeface="Chivo"/>
                  <a:cs typeface="Chivo"/>
                  <a:sym typeface="Chivo"/>
                </a:rPr>
              </a:br>
              <a:r>
                <a:rPr lang="en-GB" sz="1600" b="0" i="0" u="none" strike="noStrike" cap="none" dirty="0">
                  <a:solidFill>
                    <a:schemeClr val="accent1"/>
                  </a:solidFill>
                  <a:latin typeface="Chivo"/>
                  <a:ea typeface="Chivo"/>
                  <a:cs typeface="Chivo"/>
                  <a:sym typeface="Chivo"/>
                </a:rPr>
                <a:t>+</a:t>
              </a:r>
              <a:r>
                <a:rPr lang="en-GB" sz="1600" b="0" i="0" u="none" strike="noStrike" cap="none" dirty="0">
                  <a:solidFill>
                    <a:schemeClr val="accent2"/>
                  </a:solidFill>
                  <a:latin typeface="Chivo"/>
                  <a:ea typeface="Chivo"/>
                  <a:cs typeface="Chivo"/>
                  <a:sym typeface="Chivo"/>
                </a:rPr>
                <a:t> Global Payment Network</a:t>
              </a:r>
              <a:endParaRPr sz="1600" b="0" i="0" u="none" strike="noStrike" cap="none" dirty="0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sp>
        <p:nvSpPr>
          <p:cNvPr id="2" name="Subtitle 3">
            <a:extLst>
              <a:ext uri="{FF2B5EF4-FFF2-40B4-BE49-F238E27FC236}">
                <a16:creationId xmlns:a16="http://schemas.microsoft.com/office/drawing/2014/main" id="{1083892A-F1F2-4D3B-FB6A-9CAB9493BA6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21369" y="3274153"/>
            <a:ext cx="4196634" cy="3084974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>
                <a:sym typeface="Chivo"/>
              </a:rPr>
              <a:t>Our mission is to deliver the most important and complex payments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dirty="0">
                <a:sym typeface="Chivo"/>
              </a:rPr>
              <a:t>Where we help our clients get paid… …and their customers pay with ease from anywhere in the world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"/>
          <p:cNvPicPr preferRelativeResize="0"/>
          <p:nvPr/>
        </p:nvPicPr>
        <p:blipFill rotWithShape="1">
          <a:blip r:embed="rId3">
            <a:alphaModFix/>
          </a:blip>
          <a:srcRect l="18585" t="13874" r="19932" b="3423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"/>
          <p:cNvSpPr/>
          <p:nvPr/>
        </p:nvSpPr>
        <p:spPr>
          <a:xfrm>
            <a:off x="752800" y="54015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5" name="Google Shape;355;p6"/>
          <p:cNvSpPr txBox="1"/>
          <p:nvPr/>
        </p:nvSpPr>
        <p:spPr>
          <a:xfrm>
            <a:off x="953650" y="737725"/>
            <a:ext cx="2484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$18.1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B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Total Payment Volume FY 2023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6" name="Google Shape;356;p6"/>
          <p:cNvSpPr/>
          <p:nvPr/>
        </p:nvSpPr>
        <p:spPr>
          <a:xfrm>
            <a:off x="8513875" y="460825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7" name="Google Shape;357;p6"/>
          <p:cNvSpPr/>
          <p:nvPr/>
        </p:nvSpPr>
        <p:spPr>
          <a:xfrm>
            <a:off x="752800" y="3242963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8" name="Google Shape;358;p6"/>
          <p:cNvSpPr/>
          <p:nvPr/>
        </p:nvSpPr>
        <p:spPr>
          <a:xfrm>
            <a:off x="752800" y="187770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9" name="Google Shape;359;p6"/>
          <p:cNvSpPr/>
          <p:nvPr/>
        </p:nvSpPr>
        <p:spPr>
          <a:xfrm>
            <a:off x="8513875" y="3242963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0" name="Google Shape;360;p6"/>
          <p:cNvSpPr/>
          <p:nvPr/>
        </p:nvSpPr>
        <p:spPr>
          <a:xfrm>
            <a:off x="8513875" y="187770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1" name="Google Shape;361;p6"/>
          <p:cNvSpPr/>
          <p:nvPr/>
        </p:nvSpPr>
        <p:spPr>
          <a:xfrm>
            <a:off x="8513875" y="54015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2" name="Google Shape;362;p6"/>
          <p:cNvSpPr/>
          <p:nvPr/>
        </p:nvSpPr>
        <p:spPr>
          <a:xfrm>
            <a:off x="752800" y="4608250"/>
            <a:ext cx="2886300" cy="11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iv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3" name="Google Shape;363;p6"/>
          <p:cNvSpPr txBox="1"/>
          <p:nvPr/>
        </p:nvSpPr>
        <p:spPr>
          <a:xfrm>
            <a:off x="8658725" y="3413579"/>
            <a:ext cx="26283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Years to Build Payment Network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4" name="Google Shape;364;p6"/>
          <p:cNvSpPr txBox="1"/>
          <p:nvPr/>
        </p:nvSpPr>
        <p:spPr>
          <a:xfrm>
            <a:off x="8572230" y="753312"/>
            <a:ext cx="2769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1,200+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Global Flymates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5" name="Google Shape;365;p6"/>
          <p:cNvSpPr txBox="1"/>
          <p:nvPr/>
        </p:nvSpPr>
        <p:spPr>
          <a:xfrm>
            <a:off x="8714730" y="4799296"/>
            <a:ext cx="2484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20,000+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Education Agents in Network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6" name="Google Shape;366;p6"/>
          <p:cNvSpPr txBox="1"/>
          <p:nvPr/>
        </p:nvSpPr>
        <p:spPr>
          <a:xfrm>
            <a:off x="8962680" y="2061630"/>
            <a:ext cx="19887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12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Global Offices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7" name="Google Shape;367;p6"/>
          <p:cNvSpPr txBox="1"/>
          <p:nvPr/>
        </p:nvSpPr>
        <p:spPr>
          <a:xfrm>
            <a:off x="811150" y="3434452"/>
            <a:ext cx="2769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240+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Countries &amp; Territories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8" name="Google Shape;368;p6"/>
          <p:cNvSpPr txBox="1"/>
          <p:nvPr/>
        </p:nvSpPr>
        <p:spPr>
          <a:xfrm>
            <a:off x="811150" y="2061630"/>
            <a:ext cx="2769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3,800+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Clients Worldwide</a:t>
            </a:r>
            <a:endParaRPr sz="1000" b="1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9" name="Google Shape;369;p6"/>
          <p:cNvSpPr txBox="1"/>
          <p:nvPr/>
        </p:nvSpPr>
        <p:spPr>
          <a:xfrm>
            <a:off x="953650" y="4799296"/>
            <a:ext cx="2484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140+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Currencies Supported</a:t>
            </a:r>
            <a:endParaRPr sz="10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70" name="Google Shape;370;p6"/>
          <p:cNvSpPr txBox="1"/>
          <p:nvPr/>
        </p:nvSpPr>
        <p:spPr>
          <a:xfrm>
            <a:off x="4769860" y="6402733"/>
            <a:ext cx="265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1" u="none" strike="noStrike" cap="none" dirty="0">
                <a:solidFill>
                  <a:schemeClr val="lt1"/>
                </a:solidFill>
                <a:latin typeface="Chivo Light"/>
                <a:ea typeface="Chivo Light"/>
                <a:cs typeface="Chivo Light"/>
                <a:sym typeface="Chivo Light"/>
              </a:rPr>
              <a:t>As of Feb 29, 2024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3410415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b="1" dirty="0"/>
              <a:t>Flywire’s industry leadership on display</a:t>
            </a:r>
            <a:endParaRPr dirty="0"/>
          </a:p>
        </p:txBody>
      </p:sp>
      <p:sp>
        <p:nvSpPr>
          <p:cNvPr id="376" name="Google Shape;376;p7"/>
          <p:cNvSpPr txBox="1">
            <a:spLocks noGrp="1"/>
          </p:cNvSpPr>
          <p:nvPr>
            <p:ph type="body" idx="1"/>
          </p:nvPr>
        </p:nvSpPr>
        <p:spPr>
          <a:xfrm>
            <a:off x="5487330" y="469281"/>
            <a:ext cx="5967761" cy="527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David King, CTO of Flywire is appointed to 2023-2025 </a:t>
            </a:r>
            <a:r>
              <a:rPr lang="en-GB" sz="1800" i="1" dirty="0">
                <a:solidFill>
                  <a:schemeClr val="accent2"/>
                </a:solidFill>
              </a:rPr>
              <a:t>PCI Security Standards Council </a:t>
            </a:r>
            <a:r>
              <a:rPr lang="en-GB" sz="1800" dirty="0"/>
              <a:t>Board of Advisors!</a:t>
            </a:r>
            <a:endParaRPr dirty="0"/>
          </a:p>
          <a:p>
            <a:pPr marL="228600" lvl="0" indent="-114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The Board of Advisors is committed to </a:t>
            </a:r>
            <a:r>
              <a:rPr lang="en-GB" sz="1800" b="1" dirty="0"/>
              <a:t>helping organisations better secure their payments data globally</a:t>
            </a:r>
            <a:endParaRPr dirty="0"/>
          </a:p>
          <a:p>
            <a:pPr marL="228600" lvl="0" indent="-114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Flywire joins industry titans like Bank of America, Apple, JP Morgan Chase, HDFC Bank and dozens more</a:t>
            </a:r>
            <a:endParaRPr dirty="0"/>
          </a:p>
          <a:p>
            <a:pPr marL="228600" lvl="0" indent="-114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/>
              <a:t>Flywire has a stronger voice, insight and influence on one of the most important standards governing secure payment processing</a:t>
            </a:r>
            <a:endParaRPr dirty="0"/>
          </a:p>
        </p:txBody>
      </p:sp>
      <p:pic>
        <p:nvPicPr>
          <p:cNvPr id="377" name="Google Shape;3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638" y="3922682"/>
            <a:ext cx="1966967" cy="19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7"/>
          <p:cNvSpPr/>
          <p:nvPr/>
        </p:nvSpPr>
        <p:spPr>
          <a:xfrm>
            <a:off x="977881" y="5412710"/>
            <a:ext cx="1555600" cy="794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147B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David King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Chief Technology Officer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1130300" y="1758200"/>
            <a:ext cx="10094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hivo"/>
              <a:buNone/>
            </a:pPr>
            <a:r>
              <a:rPr lang="en-GB" dirty="0"/>
              <a:t>What is Payment Card Fraud?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838200" y="264766"/>
            <a:ext cx="10515600" cy="79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hivo"/>
              <a:buNone/>
            </a:pPr>
            <a:r>
              <a:rPr lang="en-GB" dirty="0"/>
              <a:t>What is Payment Card Fraud?</a:t>
            </a:r>
            <a:endParaRPr dirty="0"/>
          </a:p>
        </p:txBody>
      </p:sp>
      <p:sp>
        <p:nvSpPr>
          <p:cNvPr id="390" name="Google Shape;390;p9"/>
          <p:cNvSpPr txBox="1"/>
          <p:nvPr/>
        </p:nvSpPr>
        <p:spPr>
          <a:xfrm>
            <a:off x="0" y="1611406"/>
            <a:ext cx="12192000" cy="6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Scammers want Account Data</a:t>
            </a:r>
            <a:endParaRPr dirty="0"/>
          </a:p>
        </p:txBody>
      </p:sp>
      <p:sp>
        <p:nvSpPr>
          <p:cNvPr id="391" name="Google Shape;391;p9"/>
          <p:cNvSpPr txBox="1"/>
          <p:nvPr/>
        </p:nvSpPr>
        <p:spPr>
          <a:xfrm>
            <a:off x="1494189" y="5708886"/>
            <a:ext cx="40671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Cardholder Data</a:t>
            </a:r>
            <a:endParaRPr dirty="0"/>
          </a:p>
        </p:txBody>
      </p:sp>
      <p:sp>
        <p:nvSpPr>
          <p:cNvPr id="392" name="Google Shape;392;p9"/>
          <p:cNvSpPr txBox="1"/>
          <p:nvPr/>
        </p:nvSpPr>
        <p:spPr>
          <a:xfrm>
            <a:off x="6630639" y="5708886"/>
            <a:ext cx="4063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Sensitive Authentication Data</a:t>
            </a:r>
            <a:endParaRPr dirty="0"/>
          </a:p>
        </p:txBody>
      </p:sp>
      <p:pic>
        <p:nvPicPr>
          <p:cNvPr id="393" name="Google Shape;3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0639" y="2548433"/>
            <a:ext cx="4063174" cy="2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4189" y="2548434"/>
            <a:ext cx="4067175" cy="239116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9"/>
          <p:cNvSpPr/>
          <p:nvPr/>
        </p:nvSpPr>
        <p:spPr>
          <a:xfrm>
            <a:off x="1866900" y="3744013"/>
            <a:ext cx="3438525" cy="873564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396" name="Google Shape;396;p9"/>
          <p:cNvCxnSpPr/>
          <p:nvPr/>
        </p:nvCxnSpPr>
        <p:spPr>
          <a:xfrm rot="10800000">
            <a:off x="3489959" y="4617577"/>
            <a:ext cx="0" cy="992648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7" name="Google Shape;397;p9"/>
          <p:cNvSpPr/>
          <p:nvPr/>
        </p:nvSpPr>
        <p:spPr>
          <a:xfrm>
            <a:off x="8820149" y="3295650"/>
            <a:ext cx="476251" cy="448363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398" name="Google Shape;398;p9"/>
          <p:cNvCxnSpPr>
            <a:stCxn id="392" idx="0"/>
          </p:cNvCxnSpPr>
          <p:nvPr/>
        </p:nvCxnSpPr>
        <p:spPr>
          <a:xfrm rot="10800000" flipH="1">
            <a:off x="8662226" y="3705786"/>
            <a:ext cx="399900" cy="200310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lywire Theme Master">
  <a:themeElements>
    <a:clrScheme name="Custom 1">
      <a:dk1>
        <a:srgbClr val="3B3B3B"/>
      </a:dk1>
      <a:lt1>
        <a:srgbClr val="FFFFFF"/>
      </a:lt1>
      <a:dk2>
        <a:srgbClr val="0F3658"/>
      </a:dk2>
      <a:lt2>
        <a:srgbClr val="1379D1"/>
      </a:lt2>
      <a:accent1>
        <a:srgbClr val="008AD8"/>
      </a:accent1>
      <a:accent2>
        <a:srgbClr val="46B885"/>
      </a:accent2>
      <a:accent3>
        <a:srgbClr val="0E466B"/>
      </a:accent3>
      <a:accent4>
        <a:srgbClr val="026F43"/>
      </a:accent4>
      <a:accent5>
        <a:srgbClr val="C3CFD4"/>
      </a:accent5>
      <a:accent6>
        <a:srgbClr val="87CFFD"/>
      </a:accent6>
      <a:hlink>
        <a:srgbClr val="1379D1"/>
      </a:hlink>
      <a:folHlink>
        <a:srgbClr val="189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nd Bulleted List">
  <a:themeElements>
    <a:clrScheme name="Streamline">
      <a:dk1>
        <a:srgbClr val="666666"/>
      </a:dk1>
      <a:lt1>
        <a:srgbClr val="FFFFFF"/>
      </a:lt1>
      <a:dk2>
        <a:srgbClr val="147BD1"/>
      </a:dk2>
      <a:lt2>
        <a:srgbClr val="E9EDEE"/>
      </a:lt2>
      <a:accent1>
        <a:srgbClr val="147BD1"/>
      </a:accent1>
      <a:accent2>
        <a:srgbClr val="48B985"/>
      </a:accent2>
      <a:accent3>
        <a:srgbClr val="0F476B"/>
      </a:accent3>
      <a:accent4>
        <a:srgbClr val="86D5F5"/>
      </a:accent4>
      <a:accent5>
        <a:srgbClr val="D0EDEE"/>
      </a:accent5>
      <a:accent6>
        <a:srgbClr val="D5EEE3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and Bulleted List">
  <a:themeElements>
    <a:clrScheme name="Streamline">
      <a:dk1>
        <a:srgbClr val="666666"/>
      </a:dk1>
      <a:lt1>
        <a:srgbClr val="FFFFFF"/>
      </a:lt1>
      <a:dk2>
        <a:srgbClr val="147BD1"/>
      </a:dk2>
      <a:lt2>
        <a:srgbClr val="E9EDEE"/>
      </a:lt2>
      <a:accent1>
        <a:srgbClr val="147BD1"/>
      </a:accent1>
      <a:accent2>
        <a:srgbClr val="48B985"/>
      </a:accent2>
      <a:accent3>
        <a:srgbClr val="0F476B"/>
      </a:accent3>
      <a:accent4>
        <a:srgbClr val="86D5F5"/>
      </a:accent4>
      <a:accent5>
        <a:srgbClr val="D0EDEE"/>
      </a:accent5>
      <a:accent6>
        <a:srgbClr val="D5EEE3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1664</Words>
  <Application>Microsoft Office PowerPoint</Application>
  <PresentationFormat>Widescreen</PresentationFormat>
  <Paragraphs>336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</vt:lpstr>
      <vt:lpstr>Trebuchet MS</vt:lpstr>
      <vt:lpstr>Comme</vt:lpstr>
      <vt:lpstr>Lato</vt:lpstr>
      <vt:lpstr>Verdana</vt:lpstr>
      <vt:lpstr>Chivo</vt:lpstr>
      <vt:lpstr>Open Sans Light</vt:lpstr>
      <vt:lpstr>Gill Sans</vt:lpstr>
      <vt:lpstr>Chivo Light</vt:lpstr>
      <vt:lpstr>Corbel</vt:lpstr>
      <vt:lpstr>Chivo Black</vt:lpstr>
      <vt:lpstr>Flywire Theme Master</vt:lpstr>
      <vt:lpstr>Title and Bulleted List</vt:lpstr>
      <vt:lpstr>1_Title and Bulleted List</vt:lpstr>
      <vt:lpstr>Payment Security PCI DSS v4.0 How Does It Impact Campuses?</vt:lpstr>
      <vt:lpstr>About Me</vt:lpstr>
      <vt:lpstr>Agenda</vt:lpstr>
      <vt:lpstr>About Flywire</vt:lpstr>
      <vt:lpstr>PowerPoint Presentation</vt:lpstr>
      <vt:lpstr>PowerPoint Presentation</vt:lpstr>
      <vt:lpstr>Flywire’s industry leadership on display</vt:lpstr>
      <vt:lpstr>What is Payment Card Fraud?</vt:lpstr>
      <vt:lpstr>What is Payment Card Fraud?</vt:lpstr>
      <vt:lpstr>What is Payment Card Fraud?</vt:lpstr>
      <vt:lpstr>What is PCI DSS?</vt:lpstr>
      <vt:lpstr>What is PCI DSS?</vt:lpstr>
      <vt:lpstr>The 12 Principle Requirements</vt:lpstr>
      <vt:lpstr>PCI DSS v4.0 Timeline</vt:lpstr>
      <vt:lpstr>Where and why does PCI DSS apply? </vt:lpstr>
      <vt:lpstr>Where and why does PCI DSS apply? </vt:lpstr>
      <vt:lpstr>Scope</vt:lpstr>
      <vt:lpstr>Validation of requirements</vt:lpstr>
      <vt:lpstr>What is new to PCI DSS v4.0?</vt:lpstr>
      <vt:lpstr>Goals for PCI DSS v4.0</vt:lpstr>
      <vt:lpstr>PCI DSS v4.0 Requirements</vt:lpstr>
      <vt:lpstr>What is new to PCI DSS v4.0?</vt:lpstr>
      <vt:lpstr>What is new to PCI DSS v4.0?</vt:lpstr>
      <vt:lpstr>What is new to PCI DSS v4.0?</vt:lpstr>
      <vt:lpstr>What is new to PCI DSS v4.0?</vt:lpstr>
      <vt:lpstr>What are the challenges?</vt:lpstr>
      <vt:lpstr>What are the challenges?</vt:lpstr>
      <vt:lpstr>Scope - Getting the Balance Right</vt:lpstr>
      <vt:lpstr>What are the opportunities?</vt:lpstr>
      <vt:lpstr>What are the opportunities?</vt:lpstr>
      <vt:lpstr>What are the opportunities?</vt:lpstr>
      <vt:lpstr>Key takeaways</vt:lpstr>
      <vt:lpstr>Key Takeaways</vt:lpstr>
      <vt:lpstr>Thank you   Resources and blog: https://www.flywire.com/resources  David Neild Lead Security Consultant, Education, UK  david.neild@flywire.com https://www.linkedin.com/in/dave-neild-6bb5563/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 Security PCI DSS v4.0 How Does It Impact Campuses?</dc:title>
  <dc:creator>Claire Ferrante</dc:creator>
  <cp:lastModifiedBy>Brett Cassell</cp:lastModifiedBy>
  <cp:revision>9</cp:revision>
  <dcterms:created xsi:type="dcterms:W3CDTF">2020-05-19T18:44:03Z</dcterms:created>
  <dcterms:modified xsi:type="dcterms:W3CDTF">2024-05-20T16:16:23Z</dcterms:modified>
</cp:coreProperties>
</file>