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18"/>
  </p:notesMasterIdLst>
  <p:handoutMasterIdLst>
    <p:handoutMasterId r:id="rId19"/>
  </p:handoutMasterIdLst>
  <p:sldIdLst>
    <p:sldId id="304" r:id="rId3"/>
    <p:sldId id="310" r:id="rId4"/>
    <p:sldId id="305" r:id="rId5"/>
    <p:sldId id="314" r:id="rId6"/>
    <p:sldId id="308" r:id="rId7"/>
    <p:sldId id="306" r:id="rId8"/>
    <p:sldId id="315" r:id="rId9"/>
    <p:sldId id="316" r:id="rId10"/>
    <p:sldId id="317" r:id="rId11"/>
    <p:sldId id="322" r:id="rId12"/>
    <p:sldId id="318" r:id="rId13"/>
    <p:sldId id="323" r:id="rId14"/>
    <p:sldId id="319" r:id="rId15"/>
    <p:sldId id="320" r:id="rId16"/>
    <p:sldId id="32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350"/>
  </p:normalViewPr>
  <p:slideViewPr>
    <p:cSldViewPr snapToGrid="0" snapToObjects="1">
      <p:cViewPr varScale="1">
        <p:scale>
          <a:sx n="116" d="100"/>
          <a:sy n="116" d="100"/>
        </p:scale>
        <p:origin x="1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BD0B88-F4CF-4B49-A6D0-DDA70616B7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75553-3294-824C-A68C-6811AC151A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92647A7-2624-4449-B732-239AEC1754FE}" type="datetimeFigureOut">
              <a:rPr lang="en-US" altLang="en-US"/>
              <a:pPr/>
              <a:t>5/10/19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52DCD-55BC-9243-87CF-0C69AB16C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C4D71-B4D6-FB4F-85D0-36A6A19F3F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5E2672F-747C-C549-A4C9-F9BBC077A1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D18B27-98F4-E342-A2E0-097D865646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9BFF4-B077-D54F-B0E5-3936491AF3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18ECB62-3AE6-BF42-8161-08724275E426}" type="datetimeFigureOut">
              <a:rPr lang="en-US" altLang="en-US"/>
              <a:pPr/>
              <a:t>5/10/19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CB24865-C78F-564B-90D1-C01A316DAA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043806-8C5B-BE4C-94C8-9F6708534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D078E-29F0-EC4F-A4DA-0881BEEBAC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0390D-4134-A044-893E-E7A3CF92D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26B674E-D68E-4D4E-A5A9-783E49AB07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674E-D68E-4D4E-A5A9-783E49AB07B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79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674E-D68E-4D4E-A5A9-783E49AB07B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64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674E-D68E-4D4E-A5A9-783E49AB07B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85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674E-D68E-4D4E-A5A9-783E49AB07B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39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674E-D68E-4D4E-A5A9-783E49AB07B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5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674E-D68E-4D4E-A5A9-783E49AB07B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72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674E-D68E-4D4E-A5A9-783E49AB07B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79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674E-D68E-4D4E-A5A9-783E49AB07B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806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674E-D68E-4D4E-A5A9-783E49AB07B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24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674E-D68E-4D4E-A5A9-783E49AB07B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19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20B05A-E95D-8E47-B204-B6A785D2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7729B99F-CD7D-4649-9202-EDEC89428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6510338"/>
            <a:ext cx="1819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97166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1797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406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4297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CD817EF0-7FE4-E744-A31C-889E645E6EAF}"/>
              </a:ext>
            </a:extLst>
          </p:cNvPr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BBAD7D4-F1F9-604F-A126-8EAA70CCC530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6444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563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7435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83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EFCDD6-F155-0648-B598-55E8257E3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C75F8B1E-675B-BC42-880B-236A522D7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734735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68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3313440-6DD2-4044-9355-B6DC9438EAE6}"/>
              </a:ext>
            </a:extLst>
          </p:cNvPr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493031BA-AA70-004D-AE5E-E61687B7E2BD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4585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4063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6176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04038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>
            <a:extLst>
              <a:ext uri="{FF2B5EF4-FFF2-40B4-BE49-F238E27FC236}">
                <a16:creationId xmlns:a16="http://schemas.microsoft.com/office/drawing/2014/main" id="{0EFD9260-A82D-7C4D-9C3A-31776EE6B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6415088"/>
            <a:ext cx="20462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1C7E3A-9D58-5B48-8916-CDC717283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1" title="Stanford University">
            <a:extLst>
              <a:ext uri="{FF2B5EF4-FFF2-40B4-BE49-F238E27FC236}">
                <a16:creationId xmlns:a16="http://schemas.microsoft.com/office/drawing/2014/main" id="{B513324A-2B26-D242-8CB4-4CC7611C1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3850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8481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5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03711A-5617-9643-B31C-97B8F0B7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0" title="Stanford University">
            <a:extLst>
              <a:ext uri="{FF2B5EF4-FFF2-40B4-BE49-F238E27FC236}">
                <a16:creationId xmlns:a16="http://schemas.microsoft.com/office/drawing/2014/main" id="{F528D3E7-9C4C-244C-9F4A-7D6435F54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39312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>
            <a:extLst>
              <a:ext uri="{FF2B5EF4-FFF2-40B4-BE49-F238E27FC236}">
                <a16:creationId xmlns:a16="http://schemas.microsoft.com/office/drawing/2014/main" id="{1E32EC5E-50B3-F74D-967D-0A264E625B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B6747-229F-9B45-9049-E60DB4B5E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9C3D620-7D48-4142-AA46-A206031F3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333BD553-997B-064D-AE19-1044D22734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BC903-ED31-A041-9A3B-5E28A6EDECD2}"/>
              </a:ext>
            </a:extLst>
          </p:cNvPr>
          <p:cNvSpPr/>
          <p:nvPr/>
        </p:nvSpPr>
        <p:spPr>
          <a:xfrm>
            <a:off x="0" y="0"/>
            <a:ext cx="4572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1030" name="Picture 10" title="Stanford University">
            <a:extLst>
              <a:ext uri="{FF2B5EF4-FFF2-40B4-BE49-F238E27FC236}">
                <a16:creationId xmlns:a16="http://schemas.microsoft.com/office/drawing/2014/main" id="{5CC477B2-5B9F-474C-B656-F15B4B79E2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75413"/>
            <a:ext cx="1817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</p:sldLayoutIdLst>
  <p:transition spd="slow">
    <p:fade/>
  </p:transition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ern="1200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anose="020B0503030403020204" pitchFamily="34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panose="020B0503030403020204" pitchFamily="34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>
            <a:extLst>
              <a:ext uri="{FF2B5EF4-FFF2-40B4-BE49-F238E27FC236}">
                <a16:creationId xmlns:a16="http://schemas.microsoft.com/office/drawing/2014/main" id="{A00A6FC8-9E32-3C4B-BDE4-DFAFA3C598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E0203-45D9-0E42-803E-CDF69FCA7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2FE6D5C-EEBE-FF4E-AEF5-A04D9B6BB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D1015F90-C8DC-6542-91FC-F7E09A065C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01A5D-07F4-A24A-91CD-2FA0E2C9A766}"/>
              </a:ext>
            </a:extLst>
          </p:cNvPr>
          <p:cNvSpPr/>
          <p:nvPr/>
        </p:nvSpPr>
        <p:spPr>
          <a:xfrm>
            <a:off x="-11113" y="0"/>
            <a:ext cx="9155113" cy="4572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8C1515"/>
              </a:solidFill>
              <a:latin typeface="Arial"/>
            </a:endParaRPr>
          </a:p>
        </p:txBody>
      </p:sp>
      <p:pic>
        <p:nvPicPr>
          <p:cNvPr id="5126" name="Picture 10" title="Stanford University">
            <a:extLst>
              <a:ext uri="{FF2B5EF4-FFF2-40B4-BE49-F238E27FC236}">
                <a16:creationId xmlns:a16="http://schemas.microsoft.com/office/drawing/2014/main" id="{2FA4B340-39DB-0C45-BC98-53006A18F2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75413"/>
            <a:ext cx="1817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</p:sldLayoutIdLst>
  <p:transition spd="slow">
    <p:fade/>
  </p:transition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 cap="small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anose="020B0503030403020204" pitchFamily="34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panose="020B0503030403020204" pitchFamily="34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enamz@stanford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hyperlink" Target="mailto:kellyt@stanford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EAEB78C4-3325-4742-BF0A-5D6E7E7D0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254250"/>
            <a:ext cx="8229600" cy="823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Transitioning to a Cashless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A65D5-3FD3-C945-9662-0340D9B6F1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3375" y="4460875"/>
            <a:ext cx="6059488" cy="78105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/>
              <a:t>Dena Zlatunich, Stanford University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E687819-691C-EE48-8D94-03C015B1E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078163"/>
            <a:ext cx="8229600" cy="6159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chemeClr val="bg2"/>
                </a:solidFill>
                <a:ea typeface="+mn-ea"/>
                <a:cs typeface="+mn-cs"/>
              </a:rPr>
              <a:t>Student Financial Services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88DB4AD-9003-DB4F-BEA0-F572C45B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006080"/>
            <a:ext cx="4354513" cy="1235075"/>
          </a:xfrm>
        </p:spPr>
        <p:txBody>
          <a:bodyPr/>
          <a:lstStyle/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Department Depositors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17371-A5AE-1143-8543-B35F24D81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3384030"/>
            <a:ext cx="3833813" cy="1244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ea typeface="+mn-ea"/>
                <a:cs typeface="+mn-cs"/>
              </a:rPr>
              <a:t>What do we do with our Cash payment?</a:t>
            </a:r>
          </a:p>
        </p:txBody>
      </p:sp>
      <p:pic>
        <p:nvPicPr>
          <p:cNvPr id="5" name="Picture Placeholder 4" descr="DividerSlidePhoto.jpg">
            <a:extLst>
              <a:ext uri="{FF2B5EF4-FFF2-40B4-BE49-F238E27FC236}">
                <a16:creationId xmlns:a16="http://schemas.microsoft.com/office/drawing/2014/main" id="{79FE849E-7CB0-7D4F-9394-50ABE706A4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>
            <a:fillRect/>
          </a:stretch>
        </p:blipFill>
        <p:spPr bwMode="auto">
          <a:xfrm>
            <a:off x="4586289" y="1592365"/>
            <a:ext cx="3046776" cy="3387519"/>
          </a:xfrm>
          <a:blipFill dpi="0">
            <a:srcRect t="201" b="201"/>
          </a:blipFill>
          <a:ln>
            <a:solidFill>
              <a:schemeClr val="bg1"/>
            </a:solidFill>
            <a:miter lim="800000"/>
            <a:headEnd/>
            <a:tailEnd/>
          </a:ln>
          <a:effectLst>
            <a:outerShdw blurRad="50800" dist="25401" dir="2700000" algn="tl" rotWithShape="0">
              <a:srgbClr val="000000">
                <a:alpha val="35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27190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>
            <a:extLst>
              <a:ext uri="{FF2B5EF4-FFF2-40B4-BE49-F238E27FC236}">
                <a16:creationId xmlns:a16="http://schemas.microsoft.com/office/drawing/2014/main" id="{671AA29C-EF9B-D847-8D5A-27F7DD86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67455" cy="650875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Department Deposits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5FBFB-F968-654E-A721-57EAF17A5F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7313" cy="5011737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sz="2400" dirty="0" err="1"/>
              <a:t>Cashnet.com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Direct bank deposits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University bill additions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Course Fee module</a:t>
            </a:r>
          </a:p>
          <a:p>
            <a:pPr marL="344488" lvl="2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A6073-8E27-BA4D-BEE6-6343999A8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8" t="4255" r="11260" b="9726"/>
          <a:stretch/>
        </p:blipFill>
        <p:spPr>
          <a:xfrm>
            <a:off x="4647095" y="1130300"/>
            <a:ext cx="4015893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8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88DB4AD-9003-DB4F-BEA0-F572C45B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5" y="2006080"/>
            <a:ext cx="2954338" cy="1235075"/>
          </a:xfrm>
        </p:spPr>
        <p:txBody>
          <a:bodyPr/>
          <a:lstStyle/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Result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17371-A5AE-1143-8543-B35F24D81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8100" y="3384030"/>
            <a:ext cx="3249613" cy="1244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ea typeface="+mn-ea"/>
                <a:cs typeface="+mn-cs"/>
              </a:rPr>
              <a:t>How did it all turn out?</a:t>
            </a:r>
          </a:p>
        </p:txBody>
      </p:sp>
      <p:pic>
        <p:nvPicPr>
          <p:cNvPr id="5" name="Picture Placeholder 4" descr="DividerSlidePhoto.jpg">
            <a:extLst>
              <a:ext uri="{FF2B5EF4-FFF2-40B4-BE49-F238E27FC236}">
                <a16:creationId xmlns:a16="http://schemas.microsoft.com/office/drawing/2014/main" id="{79FE849E-7CB0-7D4F-9394-50ABE706A4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>
            <a:fillRect/>
          </a:stretch>
        </p:blipFill>
        <p:spPr bwMode="auto">
          <a:xfrm>
            <a:off x="4586289" y="1592365"/>
            <a:ext cx="3046776" cy="3387519"/>
          </a:xfrm>
          <a:blipFill dpi="0">
            <a:srcRect t="201" b="201"/>
          </a:blipFill>
          <a:ln>
            <a:solidFill>
              <a:schemeClr val="bg1"/>
            </a:solidFill>
            <a:miter lim="800000"/>
            <a:headEnd/>
            <a:tailEnd/>
          </a:ln>
          <a:effectLst>
            <a:outerShdw blurRad="50800" dist="25401" dir="2700000" algn="tl" rotWithShape="0">
              <a:srgbClr val="000000">
                <a:alpha val="35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94043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>
            <a:extLst>
              <a:ext uri="{FF2B5EF4-FFF2-40B4-BE49-F238E27FC236}">
                <a16:creationId xmlns:a16="http://schemas.microsoft.com/office/drawing/2014/main" id="{671AA29C-EF9B-D847-8D5A-27F7DD86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67455" cy="650875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Initial Response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5FBFB-F968-654E-A721-57EAF17A5F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7313" cy="5011737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sz="2000" dirty="0"/>
              <a:t>Student payments</a:t>
            </a:r>
          </a:p>
          <a:p>
            <a:pPr lvl="2"/>
            <a:r>
              <a:rPr lang="en-US" sz="2000" dirty="0"/>
              <a:t>First year = 60% reduction</a:t>
            </a:r>
          </a:p>
          <a:p>
            <a:pPr lvl="2"/>
            <a:r>
              <a:rPr lang="en-US" sz="2000" dirty="0"/>
              <a:t>Today = 90 cash payments (via bank deposit)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Department Deposits</a:t>
            </a:r>
          </a:p>
          <a:p>
            <a:pPr lvl="2"/>
            <a:r>
              <a:rPr lang="en-US" sz="2000" dirty="0"/>
              <a:t>Password frustration</a:t>
            </a:r>
          </a:p>
          <a:p>
            <a:pPr lvl="3"/>
            <a:r>
              <a:rPr lang="en-US" sz="2000" dirty="0"/>
              <a:t>Collaboration with Controller’s Office</a:t>
            </a:r>
          </a:p>
          <a:p>
            <a:pPr lvl="4"/>
            <a:r>
              <a:rPr lang="en-US" sz="2000" dirty="0"/>
              <a:t>Messaging to staff</a:t>
            </a:r>
          </a:p>
          <a:p>
            <a:pPr lvl="3"/>
            <a:r>
              <a:rPr lang="en-US" sz="2000" dirty="0"/>
              <a:t>Single sign-on (2016)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Do not touch cash at all!</a:t>
            </a:r>
          </a:p>
          <a:p>
            <a:pPr marL="344488" lvl="2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13EAA-BCE6-2A4B-B75C-C1C36C9C0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t="9259" r="12302" b="9259"/>
          <a:stretch/>
        </p:blipFill>
        <p:spPr>
          <a:xfrm>
            <a:off x="6316474" y="2705100"/>
            <a:ext cx="2400305" cy="32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6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>
            <a:extLst>
              <a:ext uri="{FF2B5EF4-FFF2-40B4-BE49-F238E27FC236}">
                <a16:creationId xmlns:a16="http://schemas.microsoft.com/office/drawing/2014/main" id="{671AA29C-EF9B-D847-8D5A-27F7DD86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67455" cy="650875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Things to Consider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5FBFB-F968-654E-A721-57EAF17A5F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7313" cy="5011737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Technology and payment receivable evolvement = skill set of the staff evolvement</a:t>
            </a:r>
          </a:p>
          <a:p>
            <a:pPr lvl="2"/>
            <a:r>
              <a:rPr lang="en-US" dirty="0"/>
              <a:t>Ongoing training</a:t>
            </a:r>
          </a:p>
          <a:p>
            <a:pPr lvl="2"/>
            <a:r>
              <a:rPr lang="en-US" dirty="0"/>
              <a:t>Transaction focused to validating systems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Bank location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344488" lvl="2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B4682-1F21-4448-84BA-3E0EEB1C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052" y="3530600"/>
            <a:ext cx="5842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31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>
            <a:extLst>
              <a:ext uri="{FF2B5EF4-FFF2-40B4-BE49-F238E27FC236}">
                <a16:creationId xmlns:a16="http://schemas.microsoft.com/office/drawing/2014/main" id="{671AA29C-EF9B-D847-8D5A-27F7DD86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67455" cy="650875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Contact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5FBFB-F968-654E-A721-57EAF17A5F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7313" cy="5011737"/>
          </a:xfrm>
        </p:spPr>
        <p:txBody>
          <a:bodyPr>
            <a:normAutofit/>
          </a:bodyPr>
          <a:lstStyle/>
          <a:p>
            <a:pPr marL="344488" lvl="2" indent="0">
              <a:buNone/>
            </a:pPr>
            <a:endParaRPr lang="en-US" dirty="0"/>
          </a:p>
          <a:p>
            <a:pPr lvl="1"/>
            <a:r>
              <a:rPr lang="en-US" dirty="0"/>
              <a:t>Dena Zlatunich – </a:t>
            </a:r>
            <a:r>
              <a:rPr lang="en-US" dirty="0">
                <a:hlinkClick r:id="rId3"/>
              </a:rPr>
              <a:t>denamz@stanford.edu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Kelly Takahashi (project lead) – </a:t>
            </a:r>
            <a:r>
              <a:rPr lang="en-US" dirty="0">
                <a:hlinkClick r:id="rId4"/>
              </a:rPr>
              <a:t>kellyt@stanford.edu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4488" lvl="2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619C3-BF81-CB40-AF0D-5862AE84E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100" y="2957214"/>
            <a:ext cx="4368800" cy="3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5159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99EA5ED0-94EF-7844-8B39-6C993CC2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Our Time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85C5F8-2C60-4249-9263-D32BBD0736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301203"/>
            <a:ext cx="7700963" cy="5011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Student Payments</a:t>
            </a:r>
          </a:p>
          <a:p>
            <a:pPr lvl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Department Depositors</a:t>
            </a:r>
          </a:p>
          <a:p>
            <a:pPr lvl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Result</a:t>
            </a:r>
          </a:p>
          <a:p>
            <a:pPr lvl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39528-21F7-784E-BA8E-B0B1852C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8" y="3098800"/>
            <a:ext cx="5384800" cy="30289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88DB4AD-9003-DB4F-BEA0-F572C45B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2006080"/>
            <a:ext cx="3554413" cy="1235075"/>
          </a:xfrm>
        </p:spPr>
        <p:txBody>
          <a:bodyPr/>
          <a:lstStyle/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Student Payments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17371-A5AE-1143-8543-B35F24D81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300" y="3384030"/>
            <a:ext cx="3681413" cy="1244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ea typeface="+mn-ea"/>
                <a:cs typeface="+mn-cs"/>
              </a:rPr>
              <a:t>What do we do with our Cash payment?</a:t>
            </a:r>
          </a:p>
        </p:txBody>
      </p:sp>
      <p:pic>
        <p:nvPicPr>
          <p:cNvPr id="5" name="Picture Placeholder 4" descr="DividerSlidePhoto.jpg">
            <a:extLst>
              <a:ext uri="{FF2B5EF4-FFF2-40B4-BE49-F238E27FC236}">
                <a16:creationId xmlns:a16="http://schemas.microsoft.com/office/drawing/2014/main" id="{79FE849E-7CB0-7D4F-9394-50ABE706A4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>
            <a:fillRect/>
          </a:stretch>
        </p:blipFill>
        <p:spPr bwMode="auto">
          <a:xfrm>
            <a:off x="4586289" y="1592365"/>
            <a:ext cx="3046776" cy="3387519"/>
          </a:xfrm>
          <a:blipFill dpi="0">
            <a:srcRect t="201" b="201"/>
          </a:blipFill>
          <a:ln>
            <a:solidFill>
              <a:schemeClr val="bg1"/>
            </a:solidFill>
            <a:miter lim="800000"/>
            <a:headEnd/>
            <a:tailEnd/>
          </a:ln>
          <a:effectLst>
            <a:outerShdw blurRad="50800" dist="25401" dir="2700000" algn="tl" rotWithShape="0">
              <a:srgbClr val="000000">
                <a:alpha val="35999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F8B8-57B3-F645-ADC9-5968CB72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Stanford Background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385C5F8-2C60-4249-9263-D32BBD0736E0}"/>
              </a:ext>
            </a:extLst>
          </p:cNvPr>
          <p:cNvSpPr>
            <a:spLocks noGrp="1"/>
          </p:cNvSpPr>
          <p:nvPr/>
        </p:nvSpPr>
        <p:spPr>
          <a:xfrm>
            <a:off x="861562" y="1253657"/>
            <a:ext cx="7700963" cy="5011737"/>
          </a:xfrm>
          <a:prstGeom prst="rect">
            <a:avLst/>
          </a:prstGeo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ern="1200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Private Institution</a:t>
            </a:r>
          </a:p>
          <a:p>
            <a:pPr lvl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Approximately 16,000 students (UG &amp; GR)</a:t>
            </a:r>
          </a:p>
          <a:p>
            <a:pPr lvl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Currently bill ~ $1.0B per Academic Year</a:t>
            </a:r>
          </a:p>
          <a:p>
            <a:pPr marL="0" lvl="1" indent="0">
              <a:buNone/>
            </a:pP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FC148-FB67-374D-BCD5-ED6B16156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556448"/>
            <a:ext cx="3990525" cy="261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21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>
            <a:extLst>
              <a:ext uri="{FF2B5EF4-FFF2-40B4-BE49-F238E27FC236}">
                <a16:creationId xmlns:a16="http://schemas.microsoft.com/office/drawing/2014/main" id="{0A453911-D794-2C44-936D-1C5D2535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034" y="751274"/>
            <a:ext cx="3424966" cy="1036338"/>
          </a:xfrm>
        </p:spPr>
        <p:txBody>
          <a:bodyPr/>
          <a:lstStyle/>
          <a:p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July 2013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88C26-E975-134B-A62B-D3662EC4B3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9179" y="3970473"/>
            <a:ext cx="3787431" cy="2084173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sz="10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31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770+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7E13B-C5DF-BE46-8EA0-4662D5E84BB8}"/>
              </a:ext>
            </a:extLst>
          </p:cNvPr>
          <p:cNvSpPr txBox="1"/>
          <p:nvPr/>
        </p:nvSpPr>
        <p:spPr>
          <a:xfrm>
            <a:off x="2487826" y="2216147"/>
            <a:ext cx="5272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/>
              <a:t>Student Financial Advisory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>
            <a:extLst>
              <a:ext uri="{FF2B5EF4-FFF2-40B4-BE49-F238E27FC236}">
                <a16:creationId xmlns:a16="http://schemas.microsoft.com/office/drawing/2014/main" id="{671AA29C-EF9B-D847-8D5A-27F7DD86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Why in 2013?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5FBFB-F968-654E-A721-57EAF17A5F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7313" cy="5011737"/>
          </a:xfrm>
        </p:spPr>
        <p:txBody>
          <a:bodyPr/>
          <a:lstStyle/>
          <a:p>
            <a:pPr lvl="2"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1"/>
            <a:r>
              <a:rPr lang="en-US" sz="2400" dirty="0"/>
              <a:t>E-banking services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International Funds Transfer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Tracking and reconciliation of payments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Audit risks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Vulnerabilities of cash handling by staff</a:t>
            </a:r>
          </a:p>
          <a:p>
            <a:pPr marL="344488" lvl="2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3040B-8ACA-2846-BAA8-8F5511945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648" y="635000"/>
            <a:ext cx="3826601" cy="254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>
            <a:extLst>
              <a:ext uri="{FF2B5EF4-FFF2-40B4-BE49-F238E27FC236}">
                <a16:creationId xmlns:a16="http://schemas.microsoft.com/office/drawing/2014/main" id="{671AA29C-EF9B-D847-8D5A-27F7DD86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07313" cy="650875"/>
          </a:xfrm>
        </p:spPr>
        <p:txBody>
          <a:bodyPr/>
          <a:lstStyle/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Logistics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5FBFB-F968-654E-A721-57EAF17A5F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7313" cy="5011737"/>
          </a:xfrm>
        </p:spPr>
        <p:txBody>
          <a:bodyPr/>
          <a:lstStyle/>
          <a:p>
            <a:pPr lvl="2"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1"/>
            <a:r>
              <a:rPr lang="en-US" sz="2400" dirty="0"/>
              <a:t>Collaboration with banks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Organized trainings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Go-live August 20</a:t>
            </a:r>
            <a:r>
              <a:rPr lang="en-US" sz="2400" baseline="30000" dirty="0"/>
              <a:t>th</a:t>
            </a:r>
            <a:r>
              <a:rPr lang="en-US" sz="2400" dirty="0"/>
              <a:t>!!</a:t>
            </a:r>
          </a:p>
          <a:p>
            <a:pPr marL="344488" lvl="2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782E7-3B38-0F4A-923B-6429CC6A3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75" y="3848100"/>
            <a:ext cx="7700963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0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>
            <a:extLst>
              <a:ext uri="{FF2B5EF4-FFF2-40B4-BE49-F238E27FC236}">
                <a16:creationId xmlns:a16="http://schemas.microsoft.com/office/drawing/2014/main" id="{671AA29C-EF9B-D847-8D5A-27F7DD86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67455" cy="650875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Return of Investment (Benefit to the Community)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5FBFB-F968-654E-A721-57EAF17A5F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7313" cy="5011737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sz="2400" dirty="0"/>
              <a:t>International Funds Transfer (IFT) payments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Extra security</a:t>
            </a:r>
          </a:p>
          <a:p>
            <a:pPr marL="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Being cashless… </a:t>
            </a:r>
          </a:p>
          <a:p>
            <a:pPr marL="344488" lvl="2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A2195-7B7D-FC4B-B8C0-8A0147BE1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061" y="2120900"/>
            <a:ext cx="3689719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4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>
            <a:extLst>
              <a:ext uri="{FF2B5EF4-FFF2-40B4-BE49-F238E27FC236}">
                <a16:creationId xmlns:a16="http://schemas.microsoft.com/office/drawing/2014/main" id="{671AA29C-EF9B-D847-8D5A-27F7DD86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79425"/>
            <a:ext cx="7767455" cy="650875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Outreach &amp; Communication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5FBFB-F968-654E-A721-57EAF17A5F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5" y="1211263"/>
            <a:ext cx="7707313" cy="5011737"/>
          </a:xfrm>
        </p:spPr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pPr lvl="1"/>
            <a:r>
              <a:rPr lang="en-US" sz="2400" dirty="0"/>
              <a:t>Email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Website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Stanford </a:t>
            </a:r>
            <a:r>
              <a:rPr lang="en-US" sz="2400" dirty="0" err="1"/>
              <a:t>ePay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Student “To-Do”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Campus Meetings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New Student Orientation</a:t>
            </a:r>
          </a:p>
          <a:p>
            <a:pPr marL="344488" lvl="2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5D1B8-6C50-2A4A-BC9D-F2E88F42A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38468"/>
            <a:ext cx="4090988" cy="46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6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_Preso_4x3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cWest_Becoming Cashless" id="{6DC7D1FB-7FBA-7C4F-BACB-7073ED579DA2}" vid="{D85D428C-7F61-A84B-97E5-5E0C085FB091}"/>
    </a:ext>
  </a:extLst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cWest_Becoming Cashless" id="{6DC7D1FB-7FBA-7C4F-BACB-7073ED579DA2}" vid="{FC2ABB17-EE48-AE43-A8ED-713BD0936E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262</Words>
  <Application>Microsoft Macintosh PowerPoint</Application>
  <PresentationFormat>On-screen Show (4:3)</PresentationFormat>
  <Paragraphs>110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Source Sans Pro</vt:lpstr>
      <vt:lpstr>Source Sans Pro Semibold</vt:lpstr>
      <vt:lpstr>Wingdings</vt:lpstr>
      <vt:lpstr>SU_Preso_4x3_v6</vt:lpstr>
      <vt:lpstr>SU_Template_TopBar</vt:lpstr>
      <vt:lpstr>Transitioning to a Cashless Environment</vt:lpstr>
      <vt:lpstr>Our Time</vt:lpstr>
      <vt:lpstr>Student Payments</vt:lpstr>
      <vt:lpstr>Stanford Background</vt:lpstr>
      <vt:lpstr>July 2013</vt:lpstr>
      <vt:lpstr>Why in 2013?</vt:lpstr>
      <vt:lpstr>The Logistics</vt:lpstr>
      <vt:lpstr>Return of Investment (Benefit to the Community)</vt:lpstr>
      <vt:lpstr>Outreach &amp; Communication</vt:lpstr>
      <vt:lpstr>Department Depositors</vt:lpstr>
      <vt:lpstr>Department Deposits</vt:lpstr>
      <vt:lpstr>The Result</vt:lpstr>
      <vt:lpstr>Initial Response</vt:lpstr>
      <vt:lpstr>Things to Consider</vt:lpstr>
      <vt:lpstr>Contact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Guidelines</dc:title>
  <dc:creator>Dena Zlatunich</dc:creator>
  <dc:description>2012 PowerPoint template redesign</dc:description>
  <cp:lastModifiedBy>Dena Zlatunich</cp:lastModifiedBy>
  <cp:revision>37</cp:revision>
  <dcterms:created xsi:type="dcterms:W3CDTF">2019-05-06T16:08:30Z</dcterms:created>
  <dcterms:modified xsi:type="dcterms:W3CDTF">2019-05-10T20:24:23Z</dcterms:modified>
</cp:coreProperties>
</file>